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4.xml" ContentType="application/vnd.openxmlformats-officedocument.theme+xml"/>
  <Override PartName="/ppt/slideLayouts/slideLayout6.xml" ContentType="application/vnd.openxmlformats-officedocument.presentationml.slideLayout+xml"/>
  <Override PartName="/ppt/theme/theme5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6.xml" ContentType="application/vnd.openxmlformats-officedocument.theme+xml"/>
  <Override PartName="/ppt/slideLayouts/slideLayout24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  <p:sldMasterId id="2147483665" r:id="rId2"/>
    <p:sldMasterId id="2147483707" r:id="rId3"/>
    <p:sldMasterId id="2147483700" r:id="rId4"/>
    <p:sldMasterId id="2147483698" r:id="rId5"/>
    <p:sldMasterId id="2147483668" r:id="rId6"/>
    <p:sldMasterId id="2147483672" r:id="rId7"/>
  </p:sldMasterIdLst>
  <p:notesMasterIdLst>
    <p:notesMasterId r:id="rId77"/>
  </p:notesMasterIdLst>
  <p:handoutMasterIdLst>
    <p:handoutMasterId r:id="rId78"/>
  </p:handoutMasterIdLst>
  <p:sldIdLst>
    <p:sldId id="1454" r:id="rId8"/>
    <p:sldId id="1233" r:id="rId9"/>
    <p:sldId id="1305" r:id="rId10"/>
    <p:sldId id="1307" r:id="rId11"/>
    <p:sldId id="1312" r:id="rId12"/>
    <p:sldId id="1308" r:id="rId13"/>
    <p:sldId id="1313" r:id="rId14"/>
    <p:sldId id="1309" r:id="rId15"/>
    <p:sldId id="1314" r:id="rId16"/>
    <p:sldId id="1315" r:id="rId17"/>
    <p:sldId id="1311" r:id="rId18"/>
    <p:sldId id="1317" r:id="rId19"/>
    <p:sldId id="1320" r:id="rId20"/>
    <p:sldId id="1318" r:id="rId21"/>
    <p:sldId id="1319" r:id="rId22"/>
    <p:sldId id="1227" r:id="rId23"/>
    <p:sldId id="1546" r:id="rId24"/>
    <p:sldId id="1545" r:id="rId25"/>
    <p:sldId id="1322" r:id="rId26"/>
    <p:sldId id="1232" r:id="rId27"/>
    <p:sldId id="1253" r:id="rId28"/>
    <p:sldId id="1254" r:id="rId29"/>
    <p:sldId id="1547" r:id="rId30"/>
    <p:sldId id="1256" r:id="rId31"/>
    <p:sldId id="1257" r:id="rId32"/>
    <p:sldId id="1258" r:id="rId33"/>
    <p:sldId id="1259" r:id="rId34"/>
    <p:sldId id="1260" r:id="rId35"/>
    <p:sldId id="1261" r:id="rId36"/>
    <p:sldId id="1255" r:id="rId37"/>
    <p:sldId id="1551" r:id="rId38"/>
    <p:sldId id="1262" r:id="rId39"/>
    <p:sldId id="1548" r:id="rId40"/>
    <p:sldId id="1271" r:id="rId41"/>
    <p:sldId id="1272" r:id="rId42"/>
    <p:sldId id="1273" r:id="rId43"/>
    <p:sldId id="1274" r:id="rId44"/>
    <p:sldId id="1275" r:id="rId45"/>
    <p:sldId id="1276" r:id="rId46"/>
    <p:sldId id="1277" r:id="rId47"/>
    <p:sldId id="1278" r:id="rId48"/>
    <p:sldId id="1279" r:id="rId49"/>
    <p:sldId id="1568" r:id="rId50"/>
    <p:sldId id="1549" r:id="rId51"/>
    <p:sldId id="1265" r:id="rId52"/>
    <p:sldId id="1282" r:id="rId53"/>
    <p:sldId id="1283" r:id="rId54"/>
    <p:sldId id="1284" r:id="rId55"/>
    <p:sldId id="1285" r:id="rId56"/>
    <p:sldId id="1286" r:id="rId57"/>
    <p:sldId id="1287" r:id="rId58"/>
    <p:sldId id="1550" r:id="rId59"/>
    <p:sldId id="1238" r:id="rId60"/>
    <p:sldId id="1281" r:id="rId61"/>
    <p:sldId id="1562" r:id="rId62"/>
    <p:sldId id="1563" r:id="rId63"/>
    <p:sldId id="1564" r:id="rId64"/>
    <p:sldId id="1565" r:id="rId65"/>
    <p:sldId id="1559" r:id="rId66"/>
    <p:sldId id="1561" r:id="rId67"/>
    <p:sldId id="1560" r:id="rId68"/>
    <p:sldId id="1289" r:id="rId69"/>
    <p:sldId id="1290" r:id="rId70"/>
    <p:sldId id="1288" r:id="rId71"/>
    <p:sldId id="1292" r:id="rId72"/>
    <p:sldId id="1499" r:id="rId73"/>
    <p:sldId id="1567" r:id="rId74"/>
    <p:sldId id="1566" r:id="rId75"/>
    <p:sldId id="264" r:id="rId7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E4"/>
    <a:srgbClr val="4C5252"/>
    <a:srgbClr val="AD2A26"/>
    <a:srgbClr val="F9F9F9"/>
    <a:srgbClr val="8A8A8A"/>
    <a:srgbClr val="48504F"/>
    <a:srgbClr val="B60206"/>
    <a:srgbClr val="AD2B26"/>
    <a:srgbClr val="49504F"/>
    <a:srgbClr val="B7000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445" autoAdjust="0"/>
    <p:restoredTop sz="95306" autoAdjust="0"/>
  </p:normalViewPr>
  <p:slideViewPr>
    <p:cSldViewPr snapToGrid="0">
      <p:cViewPr varScale="1">
        <p:scale>
          <a:sx n="78" d="100"/>
          <a:sy n="78" d="100"/>
        </p:scale>
        <p:origin x="53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97" d="100"/>
          <a:sy n="97" d="100"/>
        </p:scale>
        <p:origin x="3416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9.xml"/><Relationship Id="rId21" Type="http://schemas.openxmlformats.org/officeDocument/2006/relationships/slide" Target="slides/slide14.xml"/><Relationship Id="rId42" Type="http://schemas.openxmlformats.org/officeDocument/2006/relationships/slide" Target="slides/slide35.xml"/><Relationship Id="rId47" Type="http://schemas.openxmlformats.org/officeDocument/2006/relationships/slide" Target="slides/slide40.xml"/><Relationship Id="rId63" Type="http://schemas.openxmlformats.org/officeDocument/2006/relationships/slide" Target="slides/slide56.xml"/><Relationship Id="rId68" Type="http://schemas.openxmlformats.org/officeDocument/2006/relationships/slide" Target="slides/slide61.xml"/><Relationship Id="rId16" Type="http://schemas.openxmlformats.org/officeDocument/2006/relationships/slide" Target="slides/slide9.xml"/><Relationship Id="rId11" Type="http://schemas.openxmlformats.org/officeDocument/2006/relationships/slide" Target="slides/slide4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53" Type="http://schemas.openxmlformats.org/officeDocument/2006/relationships/slide" Target="slides/slide46.xml"/><Relationship Id="rId58" Type="http://schemas.openxmlformats.org/officeDocument/2006/relationships/slide" Target="slides/slide51.xml"/><Relationship Id="rId74" Type="http://schemas.openxmlformats.org/officeDocument/2006/relationships/slide" Target="slides/slide67.xml"/><Relationship Id="rId79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54.xml"/><Relationship Id="rId82" Type="http://schemas.openxmlformats.org/officeDocument/2006/relationships/tableStyles" Target="tableStyles.xml"/><Relationship Id="rId19" Type="http://schemas.openxmlformats.org/officeDocument/2006/relationships/slide" Target="slides/slide1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slide" Target="slides/slide41.xml"/><Relationship Id="rId56" Type="http://schemas.openxmlformats.org/officeDocument/2006/relationships/slide" Target="slides/slide49.xml"/><Relationship Id="rId64" Type="http://schemas.openxmlformats.org/officeDocument/2006/relationships/slide" Target="slides/slide57.xml"/><Relationship Id="rId69" Type="http://schemas.openxmlformats.org/officeDocument/2006/relationships/slide" Target="slides/slide62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51" Type="http://schemas.openxmlformats.org/officeDocument/2006/relationships/slide" Target="slides/slide44.xml"/><Relationship Id="rId72" Type="http://schemas.openxmlformats.org/officeDocument/2006/relationships/slide" Target="slides/slide65.xml"/><Relationship Id="rId80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slide" Target="slides/slide39.xml"/><Relationship Id="rId59" Type="http://schemas.openxmlformats.org/officeDocument/2006/relationships/slide" Target="slides/slide52.xml"/><Relationship Id="rId67" Type="http://schemas.openxmlformats.org/officeDocument/2006/relationships/slide" Target="slides/slide60.xml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54" Type="http://schemas.openxmlformats.org/officeDocument/2006/relationships/slide" Target="slides/slide47.xml"/><Relationship Id="rId62" Type="http://schemas.openxmlformats.org/officeDocument/2006/relationships/slide" Target="slides/slide55.xml"/><Relationship Id="rId70" Type="http://schemas.openxmlformats.org/officeDocument/2006/relationships/slide" Target="slides/slide63.xml"/><Relationship Id="rId75" Type="http://schemas.openxmlformats.org/officeDocument/2006/relationships/slide" Target="slides/slide68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slide" Target="slides/slide42.xml"/><Relationship Id="rId57" Type="http://schemas.openxmlformats.org/officeDocument/2006/relationships/slide" Target="slides/slide50.xml"/><Relationship Id="rId10" Type="http://schemas.openxmlformats.org/officeDocument/2006/relationships/slide" Target="slides/slide3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openxmlformats.org/officeDocument/2006/relationships/slide" Target="slides/slide45.xml"/><Relationship Id="rId60" Type="http://schemas.openxmlformats.org/officeDocument/2006/relationships/slide" Target="slides/slide53.xml"/><Relationship Id="rId65" Type="http://schemas.openxmlformats.org/officeDocument/2006/relationships/slide" Target="slides/slide58.xml"/><Relationship Id="rId73" Type="http://schemas.openxmlformats.org/officeDocument/2006/relationships/slide" Target="slides/slide66.xml"/><Relationship Id="rId78" Type="http://schemas.openxmlformats.org/officeDocument/2006/relationships/handoutMaster" Target="handoutMasters/handoutMaster1.xml"/><Relationship Id="rId81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39" Type="http://schemas.openxmlformats.org/officeDocument/2006/relationships/slide" Target="slides/slide32.xml"/><Relationship Id="rId34" Type="http://schemas.openxmlformats.org/officeDocument/2006/relationships/slide" Target="slides/slide27.xml"/><Relationship Id="rId50" Type="http://schemas.openxmlformats.org/officeDocument/2006/relationships/slide" Target="slides/slide43.xml"/><Relationship Id="rId55" Type="http://schemas.openxmlformats.org/officeDocument/2006/relationships/slide" Target="slides/slide48.xml"/><Relationship Id="rId76" Type="http://schemas.openxmlformats.org/officeDocument/2006/relationships/slide" Target="slides/slide69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64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2.xml"/><Relationship Id="rId24" Type="http://schemas.openxmlformats.org/officeDocument/2006/relationships/slide" Target="slides/slide17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66" Type="http://schemas.openxmlformats.org/officeDocument/2006/relationships/slide" Target="slides/slide5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75BAB8F7-26C7-2345-A2F0-4C70E8EFA8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EB0FE49-C86E-0B42-8C7E-921C60B5AAA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3DFD10-C36A-A44C-AC52-E91D9A58CF7E}" type="datetimeFigureOut">
              <a:rPr kumimoji="1" lang="zh-CN" altLang="en-US" smtClean="0"/>
              <a:t>2022/10/22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E928822-8127-CD43-9156-5BB443851DB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FC3EF7F-6078-7249-A167-F5C06879924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F0B397-CD8F-1C4C-97BB-ADF18DDD1C0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626559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E7ACF5-0677-4CC5-89ED-AE83D3F5859D}" type="datetimeFigureOut">
              <a:rPr lang="zh-CN" altLang="en-US" smtClean="0"/>
              <a:t>2022/10/22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C63F50-FC71-46DD-9BDC-11F985EF41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55948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63F50-FC71-46DD-9BDC-11F985EF414C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34306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469F54-72BF-044A-89E7-CDAF75E947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244725"/>
            <a:ext cx="10541000" cy="1158875"/>
          </a:xfrm>
          <a:prstGeom prst="rect">
            <a:avLst/>
          </a:prstGeom>
        </p:spPr>
        <p:txBody>
          <a:bodyPr anchor="ctr"/>
          <a:lstStyle>
            <a:lvl1pPr>
              <a:defRPr sz="7200" b="0" i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kumimoji="1" lang="zh-CN" altLang="en-US" dirty="0"/>
              <a:t>主标题</a:t>
            </a:r>
          </a:p>
        </p:txBody>
      </p:sp>
      <p:sp>
        <p:nvSpPr>
          <p:cNvPr id="3" name="文本占位符 3">
            <a:extLst>
              <a:ext uri="{FF2B5EF4-FFF2-40B4-BE49-F238E27FC236}">
                <a16:creationId xmlns:a16="http://schemas.microsoft.com/office/drawing/2014/main" id="{FE68CD30-ECD6-A642-8C7F-BA42D1249DF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3454401"/>
            <a:ext cx="10540999" cy="630237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2400" b="0" i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</a:lstStyle>
          <a:p>
            <a:pPr lvl="0"/>
            <a:r>
              <a:rPr kumimoji="1" lang="zh-CN" altLang="en-US" dirty="0"/>
              <a:t>副标题内容，如若没有可以删除</a:t>
            </a:r>
          </a:p>
        </p:txBody>
      </p:sp>
    </p:spTree>
    <p:extLst>
      <p:ext uri="{BB962C8B-B14F-4D97-AF65-F5344CB8AC3E}">
        <p14:creationId xmlns:p14="http://schemas.microsoft.com/office/powerpoint/2010/main" val="5887210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E4D92416-D30F-8049-AD27-C955EC07F2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2232"/>
            <a:ext cx="10748056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6" name="文本占位符 11">
            <a:extLst>
              <a:ext uri="{FF2B5EF4-FFF2-40B4-BE49-F238E27FC236}">
                <a16:creationId xmlns:a16="http://schemas.microsoft.com/office/drawing/2014/main" id="{D8BA1B0F-468D-0446-AB7E-B23A83414DF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28517"/>
            <a:ext cx="10748057" cy="3922461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Wingdings" pitchFamily="2" charset="2"/>
              <a:buChar char="l"/>
              <a:tabLst/>
              <a:defRPr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138" indent="-358775">
              <a:buFont typeface="Wingdings" pitchFamily="2" charset="2"/>
              <a:buChar char="l"/>
              <a:tabLst/>
              <a:defRPr lang="en-US" altLang="zh-CN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buFont typeface="Wingdings" pitchFamily="2" charset="2"/>
              <a:buChar char="l"/>
              <a:tabLst/>
              <a:defRPr lang="zh-CN" altLang="en-US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marL="720000" lvl="1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itchFamily="2" charset="2"/>
              <a:buChar char="p"/>
              <a:tabLst/>
            </a:pPr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marL="720000" lvl="1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itchFamily="2" charset="2"/>
              <a:buChar char="p"/>
              <a:tabLst/>
            </a:pPr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tabLst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tabLst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374974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0F12D90F-BB49-421D-A9D1-C25C2A378E5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12212"/>
            <a:ext cx="9845675" cy="454780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9947CB16-8D08-5242-A2E0-936DC1D438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0749"/>
            <a:ext cx="9845675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29088069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（数字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B678CE99-982F-E747-B6C5-B29DECDE38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2232"/>
            <a:ext cx="10719119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3" name="文本占位符 11">
            <a:extLst>
              <a:ext uri="{FF2B5EF4-FFF2-40B4-BE49-F238E27FC236}">
                <a16:creationId xmlns:a16="http://schemas.microsoft.com/office/drawing/2014/main" id="{88D105DB-24C1-B042-AF5E-89B95733125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1598036"/>
            <a:ext cx="10719120" cy="4219575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tabLst/>
              <a:def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720000" indent="-360000">
              <a:lnSpc>
                <a:spcPct val="150000"/>
              </a:lnSpc>
              <a:buFont typeface="+mj-lt"/>
              <a:buAutoNum type="arabicPeriod"/>
              <a:tabLst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+mj-ea"/>
              <a:buAutoNum type="circleNumDbPlain"/>
              <a:tabLst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588711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+项目编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9020C514-817B-504E-A325-60842B59AB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2233"/>
            <a:ext cx="10748057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3" name="文本占位符 11">
            <a:extLst>
              <a:ext uri="{FF2B5EF4-FFF2-40B4-BE49-F238E27FC236}">
                <a16:creationId xmlns:a16="http://schemas.microsoft.com/office/drawing/2014/main" id="{9C0915B4-3DAF-C444-883E-818CAE39A5B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18707"/>
            <a:ext cx="10748057" cy="4219575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Wingdings" pitchFamily="2" charset="2"/>
              <a:buChar char="l"/>
              <a:tabLst/>
              <a:defRPr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138" indent="-358775">
              <a:buFont typeface="Wingdings" pitchFamily="2" charset="2"/>
              <a:buChar char="l"/>
              <a:tabLst/>
              <a:defRPr lang="en-US" altLang="zh-CN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buFont typeface="Wingdings" pitchFamily="2" charset="2"/>
              <a:buChar char="l"/>
              <a:tabLst/>
              <a:defRPr lang="zh-CN" altLang="en-US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marL="720000" lvl="1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itchFamily="2" charset="2"/>
              <a:buChar char="p"/>
              <a:tabLst/>
            </a:pPr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marL="720000" lvl="1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itchFamily="2" charset="2"/>
              <a:buChar char="p"/>
              <a:tabLst/>
            </a:pPr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tabLst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tabLst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571635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由发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9020C514-817B-504E-A325-60842B59AB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2232"/>
            <a:ext cx="10744805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118248313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案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EDBCAEF0-27E1-194C-B5F4-08826E264FF7}"/>
              </a:ext>
            </a:extLst>
          </p:cNvPr>
          <p:cNvGrpSpPr/>
          <p:nvPr userDrawn="1"/>
        </p:nvGrpSpPr>
        <p:grpSpPr>
          <a:xfrm>
            <a:off x="806306" y="1056254"/>
            <a:ext cx="1228476" cy="528956"/>
            <a:chOff x="852891" y="1026849"/>
            <a:chExt cx="1228476" cy="528956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7F233A09-E322-CB4D-81FE-B2170A097F20}"/>
                </a:ext>
              </a:extLst>
            </p:cNvPr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>
              <a:extLst>
                <a:ext uri="{FF2B5EF4-FFF2-40B4-BE49-F238E27FC236}">
                  <a16:creationId xmlns:a16="http://schemas.microsoft.com/office/drawing/2014/main" id="{58F0AF60-824F-A447-B933-34D6D8A0DBD6}"/>
                </a:ext>
              </a:extLst>
            </p:cNvPr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TextBox 2">
              <a:extLst>
                <a:ext uri="{FF2B5EF4-FFF2-40B4-BE49-F238E27FC236}">
                  <a16:creationId xmlns:a16="http://schemas.microsoft.com/office/drawing/2014/main" id="{A22AFB91-263F-054D-81BE-7D38A372C0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案例</a:t>
              </a:r>
            </a:p>
          </p:txBody>
        </p:sp>
      </p:grpSp>
      <p:sp>
        <p:nvSpPr>
          <p:cNvPr id="11" name="文本占位符 9">
            <a:extLst>
              <a:ext uri="{FF2B5EF4-FFF2-40B4-BE49-F238E27FC236}">
                <a16:creationId xmlns:a16="http://schemas.microsoft.com/office/drawing/2014/main" id="{D44EE2D5-15F6-2E42-8B3D-F0F3139D0A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10344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>
              <a:spcBef>
                <a:spcPct val="0"/>
              </a:spcBef>
            </a:pPr>
            <a:r>
              <a:rPr lang="zh-CN" altLang="en-US" dirty="0"/>
              <a:t>案例标题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F5EA2F1C-E1D5-B44C-AB78-F1D96E0D74B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743280"/>
            <a:ext cx="9214230" cy="376237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  <p:pic>
        <p:nvPicPr>
          <p:cNvPr id="13" name="图形 12">
            <a:extLst>
              <a:ext uri="{FF2B5EF4-FFF2-40B4-BE49-F238E27FC236}">
                <a16:creationId xmlns:a16="http://schemas.microsoft.com/office/drawing/2014/main" id="{455DD043-453D-F04F-965C-A5E686829A6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9623" y="1246948"/>
            <a:ext cx="201682" cy="201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33039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步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EDBCAEF0-27E1-194C-B5F4-08826E264FF7}"/>
              </a:ext>
            </a:extLst>
          </p:cNvPr>
          <p:cNvGrpSpPr/>
          <p:nvPr userDrawn="1"/>
        </p:nvGrpSpPr>
        <p:grpSpPr>
          <a:xfrm>
            <a:off x="806306" y="1060146"/>
            <a:ext cx="1228476" cy="528956"/>
            <a:chOff x="852891" y="1026849"/>
            <a:chExt cx="1228476" cy="528956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7F233A09-E322-CB4D-81FE-B2170A097F20}"/>
                </a:ext>
              </a:extLst>
            </p:cNvPr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>
              <a:extLst>
                <a:ext uri="{FF2B5EF4-FFF2-40B4-BE49-F238E27FC236}">
                  <a16:creationId xmlns:a16="http://schemas.microsoft.com/office/drawing/2014/main" id="{58F0AF60-824F-A447-B933-34D6D8A0DBD6}"/>
                </a:ext>
              </a:extLst>
            </p:cNvPr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TextBox 2">
              <a:extLst>
                <a:ext uri="{FF2B5EF4-FFF2-40B4-BE49-F238E27FC236}">
                  <a16:creationId xmlns:a16="http://schemas.microsoft.com/office/drawing/2014/main" id="{A22AFB91-263F-054D-81BE-7D38A372C0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步骤</a:t>
              </a:r>
            </a:p>
          </p:txBody>
        </p:sp>
      </p:grpSp>
      <p:sp>
        <p:nvSpPr>
          <p:cNvPr id="11" name="文本占位符 9">
            <a:extLst>
              <a:ext uri="{FF2B5EF4-FFF2-40B4-BE49-F238E27FC236}">
                <a16:creationId xmlns:a16="http://schemas.microsoft.com/office/drawing/2014/main" id="{D44EE2D5-15F6-2E42-8B3D-F0F3139D0A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107332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marL="0" lvl="0" indent="0">
              <a:spcBef>
                <a:spcPct val="0"/>
              </a:spcBef>
              <a:buNone/>
            </a:pPr>
            <a:r>
              <a:rPr lang="zh-CN" altLang="en-US" dirty="0"/>
              <a:t>步骤标题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F5EA2F1C-E1D5-B44C-AB78-F1D96E0D74B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747172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  <p:pic>
        <p:nvPicPr>
          <p:cNvPr id="13" name="图形 12">
            <a:extLst>
              <a:ext uri="{FF2B5EF4-FFF2-40B4-BE49-F238E27FC236}">
                <a16:creationId xmlns:a16="http://schemas.microsoft.com/office/drawing/2014/main" id="{A6C6B16B-7FC0-904C-B475-F9CF5C74E36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9623" y="1250840"/>
            <a:ext cx="201682" cy="201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84412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练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EDBCAEF0-27E1-194C-B5F4-08826E264FF7}"/>
              </a:ext>
            </a:extLst>
          </p:cNvPr>
          <p:cNvGrpSpPr/>
          <p:nvPr userDrawn="1"/>
        </p:nvGrpSpPr>
        <p:grpSpPr>
          <a:xfrm>
            <a:off x="806306" y="1054782"/>
            <a:ext cx="1228476" cy="528956"/>
            <a:chOff x="852891" y="1026849"/>
            <a:chExt cx="1228476" cy="528956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7F233A09-E322-CB4D-81FE-B2170A097F20}"/>
                </a:ext>
              </a:extLst>
            </p:cNvPr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>
              <a:extLst>
                <a:ext uri="{FF2B5EF4-FFF2-40B4-BE49-F238E27FC236}">
                  <a16:creationId xmlns:a16="http://schemas.microsoft.com/office/drawing/2014/main" id="{58F0AF60-824F-A447-B933-34D6D8A0DBD6}"/>
                </a:ext>
              </a:extLst>
            </p:cNvPr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TextBox 2">
              <a:extLst>
                <a:ext uri="{FF2B5EF4-FFF2-40B4-BE49-F238E27FC236}">
                  <a16:creationId xmlns:a16="http://schemas.microsoft.com/office/drawing/2014/main" id="{A22AFB91-263F-054D-81BE-7D38A372C0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练习</a:t>
              </a:r>
            </a:p>
          </p:txBody>
        </p:sp>
      </p:grpSp>
      <p:sp>
        <p:nvSpPr>
          <p:cNvPr id="11" name="文本占位符 9">
            <a:extLst>
              <a:ext uri="{FF2B5EF4-FFF2-40B4-BE49-F238E27FC236}">
                <a16:creationId xmlns:a16="http://schemas.microsoft.com/office/drawing/2014/main" id="{D44EE2D5-15F6-2E42-8B3D-F0F3139D0A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101968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marL="0" lvl="0" indent="0">
              <a:spcBef>
                <a:spcPct val="0"/>
              </a:spcBef>
              <a:buNone/>
            </a:pPr>
            <a:r>
              <a:rPr lang="zh-CN" altLang="en-US" dirty="0"/>
              <a:t>练习标题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F5EA2F1C-E1D5-B44C-AB78-F1D96E0D74B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741808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此为练习内容，字体不可改，阿里巴巴普惠体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  <p:pic>
        <p:nvPicPr>
          <p:cNvPr id="13" name="图形 12">
            <a:extLst>
              <a:ext uri="{FF2B5EF4-FFF2-40B4-BE49-F238E27FC236}">
                <a16:creationId xmlns:a16="http://schemas.microsoft.com/office/drawing/2014/main" id="{1FD7787D-704C-E74D-B53E-A392EAB4805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9623" y="1245476"/>
            <a:ext cx="201682" cy="201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58381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思考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六边形 27">
            <a:extLst>
              <a:ext uri="{FF2B5EF4-FFF2-40B4-BE49-F238E27FC236}">
                <a16:creationId xmlns:a16="http://schemas.microsoft.com/office/drawing/2014/main" id="{380B9059-6AA7-9E4F-BC56-F30289A262EA}"/>
              </a:ext>
            </a:extLst>
          </p:cNvPr>
          <p:cNvSpPr/>
          <p:nvPr userDrawn="1"/>
        </p:nvSpPr>
        <p:spPr>
          <a:xfrm rot="5400000">
            <a:off x="941355" y="3506918"/>
            <a:ext cx="1225219" cy="1056223"/>
          </a:xfrm>
          <a:prstGeom prst="hexagon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3" name="六边形 22">
            <a:extLst>
              <a:ext uri="{FF2B5EF4-FFF2-40B4-BE49-F238E27FC236}">
                <a16:creationId xmlns:a16="http://schemas.microsoft.com/office/drawing/2014/main" id="{D71D36F9-1B1C-094A-A062-19A46A7AB388}"/>
              </a:ext>
            </a:extLst>
          </p:cNvPr>
          <p:cNvSpPr/>
          <p:nvPr userDrawn="1"/>
        </p:nvSpPr>
        <p:spPr>
          <a:xfrm rot="5400000">
            <a:off x="1484022" y="2527438"/>
            <a:ext cx="1944550" cy="1676336"/>
          </a:xfrm>
          <a:prstGeom prst="hexagon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占位符 3">
            <a:extLst>
              <a:ext uri="{FF2B5EF4-FFF2-40B4-BE49-F238E27FC236}">
                <a16:creationId xmlns:a16="http://schemas.microsoft.com/office/drawing/2014/main" id="{34600FE5-8DCA-46AA-AB57-2E40352BF07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36556"/>
            <a:ext cx="5760538" cy="4710244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5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7" name="标题占位符 1">
            <a:extLst>
              <a:ext uri="{FF2B5EF4-FFF2-40B4-BE49-F238E27FC236}">
                <a16:creationId xmlns:a16="http://schemas.microsoft.com/office/drawing/2014/main" id="{EBBF2F2F-D96E-4638-A53F-CD7237FF5C1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695420" y="2882670"/>
            <a:ext cx="1567542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 algn="ctr"/>
            <a:r>
              <a:rPr lang="zh-CN" altLang="en-US" sz="40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思考</a:t>
            </a:r>
          </a:p>
        </p:txBody>
      </p:sp>
      <p:sp>
        <p:nvSpPr>
          <p:cNvPr id="24" name="六边形 23">
            <a:extLst>
              <a:ext uri="{FF2B5EF4-FFF2-40B4-BE49-F238E27FC236}">
                <a16:creationId xmlns:a16="http://schemas.microsoft.com/office/drawing/2014/main" id="{745B08E3-3066-3844-87E9-46D7426765C6}"/>
              </a:ext>
            </a:extLst>
          </p:cNvPr>
          <p:cNvSpPr/>
          <p:nvPr userDrawn="1"/>
        </p:nvSpPr>
        <p:spPr>
          <a:xfrm rot="5400000">
            <a:off x="3294074" y="2149103"/>
            <a:ext cx="566610" cy="488457"/>
          </a:xfrm>
          <a:prstGeom prst="hexagon">
            <a:avLst/>
          </a:prstGeom>
          <a:solidFill>
            <a:srgbClr val="AD2B26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六边形 24">
            <a:extLst>
              <a:ext uri="{FF2B5EF4-FFF2-40B4-BE49-F238E27FC236}">
                <a16:creationId xmlns:a16="http://schemas.microsoft.com/office/drawing/2014/main" id="{B7A42CA5-7885-7642-B20D-B92B35099CBC}"/>
              </a:ext>
            </a:extLst>
          </p:cNvPr>
          <p:cNvSpPr/>
          <p:nvPr userDrawn="1"/>
        </p:nvSpPr>
        <p:spPr>
          <a:xfrm rot="5400000">
            <a:off x="1198356" y="4126436"/>
            <a:ext cx="298934" cy="257702"/>
          </a:xfrm>
          <a:prstGeom prst="hexagon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6" name="六边形 25">
            <a:extLst>
              <a:ext uri="{FF2B5EF4-FFF2-40B4-BE49-F238E27FC236}">
                <a16:creationId xmlns:a16="http://schemas.microsoft.com/office/drawing/2014/main" id="{DE7B2235-1C6B-6B44-BC4F-1EC9BD8B9D8D}"/>
              </a:ext>
            </a:extLst>
          </p:cNvPr>
          <p:cNvSpPr/>
          <p:nvPr userDrawn="1"/>
        </p:nvSpPr>
        <p:spPr>
          <a:xfrm rot="5400000">
            <a:off x="3642476" y="4385265"/>
            <a:ext cx="566612" cy="488459"/>
          </a:xfrm>
          <a:prstGeom prst="hexagon">
            <a:avLst/>
          </a:prstGeom>
          <a:noFill/>
          <a:ln w="1905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六边形 29">
            <a:extLst>
              <a:ext uri="{FF2B5EF4-FFF2-40B4-BE49-F238E27FC236}">
                <a16:creationId xmlns:a16="http://schemas.microsoft.com/office/drawing/2014/main" id="{5BF818FD-51C6-E54A-9D53-783E1313F19E}"/>
              </a:ext>
            </a:extLst>
          </p:cNvPr>
          <p:cNvSpPr/>
          <p:nvPr userDrawn="1"/>
        </p:nvSpPr>
        <p:spPr>
          <a:xfrm rot="5400000">
            <a:off x="1190641" y="1715050"/>
            <a:ext cx="854974" cy="737047"/>
          </a:xfrm>
          <a:prstGeom prst="hexagon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11379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总结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>
            <a:extLst>
              <a:ext uri="{FF2B5EF4-FFF2-40B4-BE49-F238E27FC236}">
                <a16:creationId xmlns:a16="http://schemas.microsoft.com/office/drawing/2014/main" id="{34600FE5-8DCA-46AA-AB57-2E40352BF07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5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>
            <a:extLst>
              <a:ext uri="{FF2B5EF4-FFF2-40B4-BE49-F238E27FC236}">
                <a16:creationId xmlns:a16="http://schemas.microsoft.com/office/drawing/2014/main" id="{EBBF2F2F-D96E-4638-A53F-CD7237FF5C1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总结</a:t>
            </a:r>
            <a:endParaRPr lang="zh-TW" altLang="zh-CN" sz="4800" kern="0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710880" y="1813092"/>
            <a:ext cx="3587349" cy="3036721"/>
            <a:chOff x="864135" y="2246295"/>
            <a:chExt cx="3587349" cy="3036721"/>
          </a:xfrm>
        </p:grpSpPr>
        <p:sp>
          <p:nvSpPr>
            <p:cNvPr id="12" name="椭圆 11"/>
            <p:cNvSpPr/>
            <p:nvPr userDrawn="1"/>
          </p:nvSpPr>
          <p:spPr>
            <a:xfrm>
              <a:off x="1348310" y="4694927"/>
              <a:ext cx="588089" cy="588089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 userDrawn="1"/>
          </p:nvSpPr>
          <p:spPr>
            <a:xfrm>
              <a:off x="2962055" y="4101828"/>
              <a:ext cx="926888" cy="926888"/>
            </a:xfrm>
            <a:prstGeom prst="ellipse">
              <a:avLst/>
            </a:prstGeom>
            <a:solidFill>
              <a:srgbClr val="515151">
                <a:alpha val="6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 userDrawn="1"/>
          </p:nvSpPr>
          <p:spPr>
            <a:xfrm>
              <a:off x="2860808" y="2695667"/>
              <a:ext cx="1590676" cy="1590676"/>
            </a:xfrm>
            <a:prstGeom prst="ellipse">
              <a:avLst/>
            </a:prstGeom>
            <a:noFill/>
            <a:ln w="12700">
              <a:solidFill>
                <a:srgbClr val="51515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 userDrawn="1"/>
          </p:nvSpPr>
          <p:spPr>
            <a:xfrm>
              <a:off x="1642355" y="2871191"/>
              <a:ext cx="1924945" cy="1895739"/>
            </a:xfrm>
            <a:prstGeom prst="ellipse">
              <a:avLst/>
            </a:prstGeom>
            <a:solidFill>
              <a:schemeClr val="bg1"/>
            </a:solidFill>
            <a:ln w="1143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" name="椭圆 15"/>
            <p:cNvSpPr/>
            <p:nvPr userDrawn="1"/>
          </p:nvSpPr>
          <p:spPr>
            <a:xfrm>
              <a:off x="864135" y="2246295"/>
              <a:ext cx="804338" cy="804338"/>
            </a:xfrm>
            <a:prstGeom prst="ellipse">
              <a:avLst/>
            </a:prstGeom>
            <a:solidFill>
              <a:schemeClr val="bg1">
                <a:lumMod val="9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 userDrawn="1"/>
          </p:nvSpPr>
          <p:spPr>
            <a:xfrm>
              <a:off x="3257550" y="2352674"/>
              <a:ext cx="314325" cy="314325"/>
            </a:xfrm>
            <a:prstGeom prst="ellipse">
              <a:avLst/>
            </a:prstGeom>
            <a:solidFill>
              <a:srgbClr val="49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标题占位符 1">
              <a:extLst>
                <a:ext uri="{FF2B5EF4-FFF2-40B4-BE49-F238E27FC236}">
                  <a16:creationId xmlns:a16="http://schemas.microsoft.com/office/drawing/2014/main" id="{EBBF2F2F-D96E-4638-A53F-CD7237FF5C1E}"/>
                </a:ext>
              </a:extLst>
            </p:cNvPr>
            <p:cNvSpPr txBox="1">
              <a:spLocks noChangeArrowheads="1"/>
            </p:cNvSpPr>
            <p:nvPr userDrawn="1"/>
          </p:nvSpPr>
          <p:spPr bwMode="auto">
            <a:xfrm>
              <a:off x="1822066" y="3328761"/>
              <a:ext cx="1567542" cy="1079500"/>
            </a:xfrm>
            <a:prstGeom prst="rect">
              <a:avLst/>
            </a:prstGeom>
            <a:noFill/>
            <a:ln>
              <a:noFill/>
            </a:ln>
          </p:spPr>
          <p:txBody>
            <a:bodyPr lIns="91440" tIns="45720" rIns="91440" bIns="45720" anchor="ctr"/>
            <a:lstStyle>
              <a:lvl1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2pPr>
              <a:lvl3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3pPr>
              <a:lvl4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4pPr>
              <a:lvl5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5pPr>
              <a:lvl6pPr marL="3429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6pPr>
              <a:lvl7pPr marL="6858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7pPr>
              <a:lvl8pPr marL="10287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8pPr>
              <a:lvl9pPr marL="13716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9pPr>
            </a:lstStyle>
            <a:p>
              <a:pPr algn="ctr"/>
              <a:r>
                <a:rPr lang="zh-CN" altLang="en-US" sz="4000" dirty="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总结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700943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>
            <a:extLst>
              <a:ext uri="{FF2B5EF4-FFF2-40B4-BE49-F238E27FC236}">
                <a16:creationId xmlns:a16="http://schemas.microsoft.com/office/drawing/2014/main" id="{81B62E64-63F1-3949-8E18-11A80E8D9F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19358" y="1006475"/>
            <a:ext cx="5973761" cy="4256405"/>
          </a:xfrm>
          <a:prstGeom prst="rect">
            <a:avLst/>
          </a:prstGeom>
        </p:spPr>
        <p:txBody>
          <a:bodyPr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marL="457189" marR="0" lvl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/>
            </a:pPr>
            <a:r>
              <a:rPr kumimoji="1" lang="zh-CN" altLang="en-US" dirty="0"/>
              <a:t>此内容上下居中对齐，可根据实际情况微调位置和字体大小</a:t>
            </a:r>
          </a:p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6469422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思路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>
            <a:extLst>
              <a:ext uri="{FF2B5EF4-FFF2-40B4-BE49-F238E27FC236}">
                <a16:creationId xmlns:a16="http://schemas.microsoft.com/office/drawing/2014/main" id="{34600FE5-8DCA-46AA-AB57-2E40352BF07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5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>
            <a:extLst>
              <a:ext uri="{FF2B5EF4-FFF2-40B4-BE49-F238E27FC236}">
                <a16:creationId xmlns:a16="http://schemas.microsoft.com/office/drawing/2014/main" id="{EBBF2F2F-D96E-4638-A53F-CD7237FF5C1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总结</a:t>
            </a:r>
            <a:endParaRPr lang="zh-TW" altLang="zh-CN" sz="4800" kern="0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5" name="泪珠形 14">
            <a:extLst>
              <a:ext uri="{FF2B5EF4-FFF2-40B4-BE49-F238E27FC236}">
                <a16:creationId xmlns:a16="http://schemas.microsoft.com/office/drawing/2014/main" id="{0EFAFC56-5B16-1644-BDCA-117D21E2806E}"/>
              </a:ext>
            </a:extLst>
          </p:cNvPr>
          <p:cNvSpPr/>
          <p:nvPr userDrawn="1"/>
        </p:nvSpPr>
        <p:spPr>
          <a:xfrm>
            <a:off x="1013943" y="3138371"/>
            <a:ext cx="1399001" cy="1399001"/>
          </a:xfrm>
          <a:prstGeom prst="teardrop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0" name="泪珠形 19">
            <a:extLst>
              <a:ext uri="{FF2B5EF4-FFF2-40B4-BE49-F238E27FC236}">
                <a16:creationId xmlns:a16="http://schemas.microsoft.com/office/drawing/2014/main" id="{02C17FF1-E140-B64F-AF1C-FE17A937E731}"/>
              </a:ext>
            </a:extLst>
          </p:cNvPr>
          <p:cNvSpPr/>
          <p:nvPr userDrawn="1"/>
        </p:nvSpPr>
        <p:spPr>
          <a:xfrm>
            <a:off x="1645363" y="2308178"/>
            <a:ext cx="2017950" cy="2017950"/>
          </a:xfrm>
          <a:prstGeom prst="teardrop">
            <a:avLst/>
          </a:prstGeom>
          <a:solidFill>
            <a:schemeClr val="bg1"/>
          </a:solidFill>
          <a:ln w="114300">
            <a:solidFill>
              <a:srgbClr val="B602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2" name="标题占位符 1">
            <a:extLst>
              <a:ext uri="{FF2B5EF4-FFF2-40B4-BE49-F238E27FC236}">
                <a16:creationId xmlns:a16="http://schemas.microsoft.com/office/drawing/2014/main" id="{F639FB5D-6047-3448-A319-F4FD2BA72BB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938193" y="2553627"/>
            <a:ext cx="1567542" cy="154657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 algn="ctr"/>
            <a:r>
              <a:rPr lang="zh-CN" altLang="en-US" sz="3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思路</a:t>
            </a:r>
            <a:endParaRPr lang="en-US" altLang="zh-CN" sz="3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3" name="泪珠形 22">
            <a:extLst>
              <a:ext uri="{FF2B5EF4-FFF2-40B4-BE49-F238E27FC236}">
                <a16:creationId xmlns:a16="http://schemas.microsoft.com/office/drawing/2014/main" id="{0C1BFADD-1066-B04B-BD99-C7E20F0FA73E}"/>
              </a:ext>
            </a:extLst>
          </p:cNvPr>
          <p:cNvSpPr/>
          <p:nvPr userDrawn="1"/>
        </p:nvSpPr>
        <p:spPr>
          <a:xfrm>
            <a:off x="3663313" y="3963112"/>
            <a:ext cx="439924" cy="439924"/>
          </a:xfrm>
          <a:prstGeom prst="teardrop">
            <a:avLst/>
          </a:prstGeom>
          <a:solidFill>
            <a:srgbClr val="515151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4" name="泪珠形 23">
            <a:extLst>
              <a:ext uri="{FF2B5EF4-FFF2-40B4-BE49-F238E27FC236}">
                <a16:creationId xmlns:a16="http://schemas.microsoft.com/office/drawing/2014/main" id="{20149FF9-71F5-FB43-A7A0-BB0C90CB4486}"/>
              </a:ext>
            </a:extLst>
          </p:cNvPr>
          <p:cNvSpPr/>
          <p:nvPr userDrawn="1"/>
        </p:nvSpPr>
        <p:spPr>
          <a:xfrm>
            <a:off x="2152487" y="1924996"/>
            <a:ext cx="260457" cy="260457"/>
          </a:xfrm>
          <a:prstGeom prst="teardrop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5" name="泪珠形 24">
            <a:extLst>
              <a:ext uri="{FF2B5EF4-FFF2-40B4-BE49-F238E27FC236}">
                <a16:creationId xmlns:a16="http://schemas.microsoft.com/office/drawing/2014/main" id="{098F3E8C-7A22-A34B-817A-438DDA0CAC1C}"/>
              </a:ext>
            </a:extLst>
          </p:cNvPr>
          <p:cNvSpPr/>
          <p:nvPr userDrawn="1"/>
        </p:nvSpPr>
        <p:spPr>
          <a:xfrm>
            <a:off x="844996" y="3255023"/>
            <a:ext cx="562210" cy="562210"/>
          </a:xfrm>
          <a:prstGeom prst="teardrop">
            <a:avLst/>
          </a:prstGeom>
          <a:noFill/>
          <a:ln w="12700">
            <a:solidFill>
              <a:srgbClr val="DE0014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068753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今日作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矩形 42">
            <a:extLst>
              <a:ext uri="{FF2B5EF4-FFF2-40B4-BE49-F238E27FC236}">
                <a16:creationId xmlns:a16="http://schemas.microsoft.com/office/drawing/2014/main" id="{4AB6E3BD-F819-724D-9482-568CE7A3A1F8}"/>
              </a:ext>
            </a:extLst>
          </p:cNvPr>
          <p:cNvSpPr/>
          <p:nvPr userDrawn="1"/>
        </p:nvSpPr>
        <p:spPr>
          <a:xfrm rot="2700000">
            <a:off x="3564412" y="2953096"/>
            <a:ext cx="936368" cy="936368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19BD6F73-BC4E-714F-81EB-5276C9B1460A}"/>
              </a:ext>
            </a:extLst>
          </p:cNvPr>
          <p:cNvSpPr/>
          <p:nvPr userDrawn="1"/>
        </p:nvSpPr>
        <p:spPr>
          <a:xfrm rot="2700000">
            <a:off x="3711024" y="3896183"/>
            <a:ext cx="643144" cy="643144"/>
          </a:xfrm>
          <a:prstGeom prst="rect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93788A09-8D86-D048-B1A9-A02E86D4E252}"/>
              </a:ext>
            </a:extLst>
          </p:cNvPr>
          <p:cNvSpPr/>
          <p:nvPr userDrawn="1"/>
        </p:nvSpPr>
        <p:spPr>
          <a:xfrm rot="2700000">
            <a:off x="1595908" y="2003998"/>
            <a:ext cx="219635" cy="219635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B9328185-789E-DD42-AA27-851035E2E6BA}"/>
              </a:ext>
            </a:extLst>
          </p:cNvPr>
          <p:cNvSpPr/>
          <p:nvPr userDrawn="1"/>
        </p:nvSpPr>
        <p:spPr>
          <a:xfrm rot="2700000">
            <a:off x="1559312" y="4111232"/>
            <a:ext cx="494750" cy="494750"/>
          </a:xfrm>
          <a:prstGeom prst="rect">
            <a:avLst/>
          </a:prstGeom>
          <a:solidFill>
            <a:srgbClr val="515151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5F2080FE-05C6-2340-B7D7-FCDE4D780420}"/>
              </a:ext>
            </a:extLst>
          </p:cNvPr>
          <p:cNvSpPr/>
          <p:nvPr userDrawn="1"/>
        </p:nvSpPr>
        <p:spPr>
          <a:xfrm rot="2700000">
            <a:off x="986540" y="2025081"/>
            <a:ext cx="361655" cy="361655"/>
          </a:xfrm>
          <a:prstGeom prst="rect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990C36A6-06C1-0647-8725-306AE7D5DB42}"/>
              </a:ext>
            </a:extLst>
          </p:cNvPr>
          <p:cNvSpPr/>
          <p:nvPr userDrawn="1"/>
        </p:nvSpPr>
        <p:spPr>
          <a:xfrm rot="2700000">
            <a:off x="1815645" y="2401118"/>
            <a:ext cx="1828800" cy="1828800"/>
          </a:xfrm>
          <a:prstGeom prst="rect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8" name="文本占位符 3">
            <a:extLst>
              <a:ext uri="{FF2B5EF4-FFF2-40B4-BE49-F238E27FC236}">
                <a16:creationId xmlns:a16="http://schemas.microsoft.com/office/drawing/2014/main" id="{34600FE5-8DCA-46AA-AB57-2E40352BF07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371600"/>
            <a:ext cx="5760538" cy="467360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5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33" name="标题占位符 1">
            <a:extLst>
              <a:ext uri="{FF2B5EF4-FFF2-40B4-BE49-F238E27FC236}">
                <a16:creationId xmlns:a16="http://schemas.microsoft.com/office/drawing/2014/main" id="{C9A22D05-8FDB-7546-BB47-01F708903CCD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938193" y="2543117"/>
            <a:ext cx="1567542" cy="154657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 algn="ctr"/>
            <a:r>
              <a:rPr lang="zh-CN" altLang="en-US" sz="3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今日</a:t>
            </a:r>
            <a:endParaRPr lang="en-US" altLang="zh-CN" sz="3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algn="ctr"/>
            <a:r>
              <a:rPr lang="zh-CN" altLang="en-US" sz="3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作业</a:t>
            </a: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9C7A4DAB-DC8A-9A43-A443-C9AE1D1E2698}"/>
              </a:ext>
            </a:extLst>
          </p:cNvPr>
          <p:cNvSpPr/>
          <p:nvPr userDrawn="1"/>
        </p:nvSpPr>
        <p:spPr>
          <a:xfrm rot="2700000">
            <a:off x="4273426" y="2329809"/>
            <a:ext cx="263657" cy="263657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392248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二级标题+正文内容（项目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>
            <a:extLst>
              <a:ext uri="{FF2B5EF4-FFF2-40B4-BE49-F238E27FC236}">
                <a16:creationId xmlns:a16="http://schemas.microsoft.com/office/drawing/2014/main" id="{052D8D2A-DC76-4246-B7A3-897EC598042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1" y="1646133"/>
            <a:ext cx="10749598" cy="4219575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Wingdings" pitchFamily="2" charset="2"/>
              <a:buChar char="l"/>
              <a:tabLst/>
              <a:defRPr lang="en-US" altLang="zh-CN" sz="1600" b="0" i="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138" indent="-358775">
              <a:lnSpc>
                <a:spcPct val="150000"/>
              </a:lnSpc>
              <a:buFont typeface="Wingdings" pitchFamily="2" charset="2"/>
              <a:buChar char="l"/>
              <a:tabLst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Arial" panose="020B0604020202020204" pitchFamily="34" charset="0"/>
              <a:buChar char="•"/>
              <a:tabLst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49FCFB1A-E1EE-3245-9778-ABB7ACB14F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24418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6" name="文本占位符 9">
            <a:extLst>
              <a:ext uri="{FF2B5EF4-FFF2-40B4-BE49-F238E27FC236}">
                <a16:creationId xmlns:a16="http://schemas.microsoft.com/office/drawing/2014/main" id="{2DD40269-A2A6-814E-991D-1DBB1287380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204202770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练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9020C514-817B-504E-A325-60842B59AB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EDBCAEF0-27E1-194C-B5F4-08826E264FF7}"/>
              </a:ext>
            </a:extLst>
          </p:cNvPr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7F233A09-E322-CB4D-81FE-B2170A097F20}"/>
                </a:ext>
              </a:extLst>
            </p:cNvPr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>
              <a:extLst>
                <a:ext uri="{FF2B5EF4-FFF2-40B4-BE49-F238E27FC236}">
                  <a16:creationId xmlns:a16="http://schemas.microsoft.com/office/drawing/2014/main" id="{58F0AF60-824F-A447-B933-34D6D8A0DBD6}"/>
                </a:ext>
              </a:extLst>
            </p:cNvPr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>
              <a:extLst>
                <a:ext uri="{FF2B5EF4-FFF2-40B4-BE49-F238E27FC236}">
                  <a16:creationId xmlns:a16="http://schemas.microsoft.com/office/drawing/2014/main" id="{C4064CF0-C79B-2F4A-839D-A269386675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>
              <a:extLst>
                <a:ext uri="{FF2B5EF4-FFF2-40B4-BE49-F238E27FC236}">
                  <a16:creationId xmlns:a16="http://schemas.microsoft.com/office/drawing/2014/main" id="{A22AFB91-263F-054D-81BE-7D38A372C0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练习</a:t>
              </a:r>
            </a:p>
          </p:txBody>
        </p:sp>
      </p:grpSp>
      <p:sp>
        <p:nvSpPr>
          <p:cNvPr id="11" name="文本占位符 9">
            <a:extLst>
              <a:ext uri="{FF2B5EF4-FFF2-40B4-BE49-F238E27FC236}">
                <a16:creationId xmlns:a16="http://schemas.microsoft.com/office/drawing/2014/main" id="{D44EE2D5-15F6-2E42-8B3D-F0F3139D0A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练习标题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F5EA2F1C-E1D5-B44C-AB78-F1D96E0D74B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此为练习内容，字体不可改，阿里巴巴普惠体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  <p:extLst>
      <p:ext uri="{BB962C8B-B14F-4D97-AF65-F5344CB8AC3E}">
        <p14:creationId xmlns:p14="http://schemas.microsoft.com/office/powerpoint/2010/main" val="123308605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041511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>
            <a:extLst>
              <a:ext uri="{FF2B5EF4-FFF2-40B4-BE49-F238E27FC236}">
                <a16:creationId xmlns:a16="http://schemas.microsoft.com/office/drawing/2014/main" id="{81B62E64-63F1-3949-8E18-11A80E8D9F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</a:p>
        </p:txBody>
      </p:sp>
    </p:spTree>
    <p:extLst>
      <p:ext uri="{BB962C8B-B14F-4D97-AF65-F5344CB8AC3E}">
        <p14:creationId xmlns:p14="http://schemas.microsoft.com/office/powerpoint/2010/main" val="21962598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页版式（一级+二级标题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239209-2A8D-D940-8FA0-61988543E49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73040" y="2398078"/>
            <a:ext cx="6725920" cy="548322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3600" b="0" i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kumimoji="1" lang="zh-CN" altLang="en-US" dirty="0"/>
              <a:t>标题，右侧章节自行设置，如</a:t>
            </a:r>
            <a:r>
              <a:rPr kumimoji="1" lang="en-US" altLang="zh-CN" dirty="0"/>
              <a:t>01</a:t>
            </a:r>
            <a:endParaRPr kumimoji="1" lang="zh-CN" altLang="en-US" dirty="0"/>
          </a:p>
        </p:txBody>
      </p:sp>
      <p:sp>
        <p:nvSpPr>
          <p:cNvPr id="16" name="文本占位符 15">
            <a:extLst>
              <a:ext uri="{FF2B5EF4-FFF2-40B4-BE49-F238E27FC236}">
                <a16:creationId xmlns:a16="http://schemas.microsoft.com/office/drawing/2014/main" id="{CA56E57C-1F68-E948-87DC-0FF15A8C7DE7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5273040" y="3069272"/>
            <a:ext cx="5466080" cy="2031047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 sz="1600" b="0" i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>
              <a:buNone/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  <a:lvl4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4pPr>
            <a:lvl5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5pPr>
          </a:lstStyle>
          <a:p>
            <a:pPr lvl="0"/>
            <a:r>
              <a:rPr kumimoji="1" lang="zh-CN" altLang="en-US" dirty="0"/>
              <a:t>输入具体主讲内容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可根据标题数量调整字体大小</a:t>
            </a:r>
          </a:p>
        </p:txBody>
      </p:sp>
      <p:sp>
        <p:nvSpPr>
          <p:cNvPr id="17" name="文本占位符 13">
            <a:extLst>
              <a:ext uri="{FF2B5EF4-FFF2-40B4-BE49-F238E27FC236}">
                <a16:creationId xmlns:a16="http://schemas.microsoft.com/office/drawing/2014/main" id="{01590D97-7CA9-B247-806A-885950A786C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81755" y="2468880"/>
            <a:ext cx="1127125" cy="1148080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4000" b="1" i="0">
                <a:solidFill>
                  <a:srgbClr val="FFFFFF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kumimoji="1" lang="zh-CN" altLang="en-US" dirty="0"/>
              <a:t>章</a:t>
            </a:r>
          </a:p>
        </p:txBody>
      </p:sp>
    </p:spTree>
    <p:extLst>
      <p:ext uri="{BB962C8B-B14F-4D97-AF65-F5344CB8AC3E}">
        <p14:creationId xmlns:p14="http://schemas.microsoft.com/office/powerpoint/2010/main" val="1987603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章节页版式（一级标题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>
            <a:extLst>
              <a:ext uri="{FF2B5EF4-FFF2-40B4-BE49-F238E27FC236}">
                <a16:creationId xmlns:a16="http://schemas.microsoft.com/office/drawing/2014/main" id="{ED1003EB-0D97-5849-AC50-BFB3EDAA3B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32400" y="2766218"/>
            <a:ext cx="6654800" cy="1325563"/>
          </a:xfrm>
          <a:prstGeom prst="rect">
            <a:avLst/>
          </a:prstGeom>
        </p:spPr>
        <p:txBody>
          <a:bodyPr/>
          <a:lstStyle>
            <a:lvl1pPr>
              <a:defRPr sz="3200" b="0" i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kumimoji="1" lang="zh-CN" altLang="en-US" dirty="0"/>
              <a:t>章节标题，右侧章节数字需自行设置</a:t>
            </a:r>
          </a:p>
        </p:txBody>
      </p:sp>
      <p:sp>
        <p:nvSpPr>
          <p:cNvPr id="14" name="文本占位符 13">
            <a:extLst>
              <a:ext uri="{FF2B5EF4-FFF2-40B4-BE49-F238E27FC236}">
                <a16:creationId xmlns:a16="http://schemas.microsoft.com/office/drawing/2014/main" id="{0C8E5D29-3E75-FC46-80C9-2080D9268EB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81755" y="2468880"/>
            <a:ext cx="1127125" cy="1148080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4000" b="1" i="0">
                <a:solidFill>
                  <a:srgbClr val="FFFFFF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kumimoji="1" lang="zh-CN" altLang="en-US" dirty="0"/>
              <a:t>章</a:t>
            </a:r>
          </a:p>
        </p:txBody>
      </p:sp>
    </p:spTree>
    <p:extLst>
      <p:ext uri="{BB962C8B-B14F-4D97-AF65-F5344CB8AC3E}">
        <p14:creationId xmlns:p14="http://schemas.microsoft.com/office/powerpoint/2010/main" val="21471969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页版式（一级标题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>
            <a:extLst>
              <a:ext uri="{FF2B5EF4-FFF2-40B4-BE49-F238E27FC236}">
                <a16:creationId xmlns:a16="http://schemas.microsoft.com/office/drawing/2014/main" id="{ED1003EB-0D97-5849-AC50-BFB3EDAA3B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32400" y="2766218"/>
            <a:ext cx="6654800" cy="1325563"/>
          </a:xfrm>
          <a:prstGeom prst="rect">
            <a:avLst/>
          </a:prstGeom>
        </p:spPr>
        <p:txBody>
          <a:bodyPr/>
          <a:lstStyle>
            <a:lvl1pPr>
              <a:defRPr sz="3200" b="0" i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kumimoji="1" lang="zh-CN" altLang="en-US" dirty="0"/>
              <a:t>章节标题，右侧章节数字需自行设置</a:t>
            </a:r>
          </a:p>
        </p:txBody>
      </p:sp>
      <p:sp>
        <p:nvSpPr>
          <p:cNvPr id="14" name="文本占位符 13">
            <a:extLst>
              <a:ext uri="{FF2B5EF4-FFF2-40B4-BE49-F238E27FC236}">
                <a16:creationId xmlns:a16="http://schemas.microsoft.com/office/drawing/2014/main" id="{0C8E5D29-3E75-FC46-80C9-2080D9268EB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81755" y="2468880"/>
            <a:ext cx="1127125" cy="1148080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4000" b="1" i="0">
                <a:solidFill>
                  <a:srgbClr val="FFFFFF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kumimoji="1" lang="zh-CN" altLang="en-US" dirty="0"/>
              <a:t>章</a:t>
            </a:r>
          </a:p>
        </p:txBody>
      </p:sp>
    </p:spTree>
    <p:extLst>
      <p:ext uri="{BB962C8B-B14F-4D97-AF65-F5344CB8AC3E}">
        <p14:creationId xmlns:p14="http://schemas.microsoft.com/office/powerpoint/2010/main" val="33153341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6C2551-88ED-4239-96A2-7F3C49A205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2232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0F12D90F-BB49-421D-A9D1-C25C2A378E5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24204"/>
            <a:ext cx="10698800" cy="386122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  <p:extLst>
      <p:ext uri="{BB962C8B-B14F-4D97-AF65-F5344CB8AC3E}">
        <p14:creationId xmlns:p14="http://schemas.microsoft.com/office/powerpoint/2010/main" val="188898513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项目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>
            <a:extLst>
              <a:ext uri="{FF2B5EF4-FFF2-40B4-BE49-F238E27FC236}">
                <a16:creationId xmlns:a16="http://schemas.microsoft.com/office/drawing/2014/main" id="{052D8D2A-DC76-4246-B7A3-897EC598042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1" y="1590102"/>
            <a:ext cx="10749598" cy="3850540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Wingdings" pitchFamily="2" charset="2"/>
              <a:buChar char="l"/>
              <a:tabLst/>
              <a:defRPr lang="en-US" altLang="zh-CN" sz="1600" b="0" i="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138" indent="-358775">
              <a:lnSpc>
                <a:spcPct val="150000"/>
              </a:lnSpc>
              <a:buFont typeface="Wingdings" pitchFamily="2" charset="2"/>
              <a:buChar char="l"/>
              <a:tabLst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Arial" panose="020B0604020202020204" pitchFamily="34" charset="0"/>
              <a:buChar char="•"/>
              <a:tabLst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49FCFB1A-E1EE-3245-9778-ABB7ACB14F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2119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16399144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数字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>
            <a:extLst>
              <a:ext uri="{FF2B5EF4-FFF2-40B4-BE49-F238E27FC236}">
                <a16:creationId xmlns:a16="http://schemas.microsoft.com/office/drawing/2014/main" id="{052D8D2A-DC76-4246-B7A3-897EC598042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1603185"/>
            <a:ext cx="10719120" cy="3819718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tabLst/>
              <a:def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720000" indent="-360000">
              <a:lnSpc>
                <a:spcPct val="150000"/>
              </a:lnSpc>
              <a:buFont typeface="+mj-lt"/>
              <a:buAutoNum type="arabicPeriod"/>
              <a:tabLst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+mj-ea"/>
              <a:buAutoNum type="circleNumDbPlain"/>
              <a:tabLst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64C54839-92D5-0E4E-B9C2-203FF53C32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2233"/>
            <a:ext cx="10719119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28627675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sv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6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9.xml"/><Relationship Id="rId18" Type="http://schemas.openxmlformats.org/officeDocument/2006/relationships/theme" Target="../theme/theme6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23.xml"/><Relationship Id="rId2" Type="http://schemas.openxmlformats.org/officeDocument/2006/relationships/slideLayout" Target="../slideLayouts/slideLayout8.xml"/><Relationship Id="rId16" Type="http://schemas.openxmlformats.org/officeDocument/2006/relationships/slideLayout" Target="../slideLayouts/slideLayout22.xml"/><Relationship Id="rId20" Type="http://schemas.openxmlformats.org/officeDocument/2006/relationships/image" Target="../media/image5.svg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16.xml"/><Relationship Id="rId19" Type="http://schemas.openxmlformats.org/officeDocument/2006/relationships/image" Target="../media/image4.png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20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六边形 29">
            <a:extLst>
              <a:ext uri="{FF2B5EF4-FFF2-40B4-BE49-F238E27FC236}">
                <a16:creationId xmlns:a16="http://schemas.microsoft.com/office/drawing/2014/main" id="{6F51DA0D-EA98-B14B-A35B-7EDF8DBC5804}"/>
              </a:ext>
            </a:extLst>
          </p:cNvPr>
          <p:cNvSpPr/>
          <p:nvPr userDrawn="1"/>
        </p:nvSpPr>
        <p:spPr>
          <a:xfrm rot="5400000">
            <a:off x="8672366" y="-244234"/>
            <a:ext cx="1034350" cy="1136649"/>
          </a:xfrm>
          <a:custGeom>
            <a:avLst/>
            <a:gdLst>
              <a:gd name="connsiteX0" fmla="*/ 0 w 1318512"/>
              <a:gd name="connsiteY0" fmla="*/ 568325 h 1136649"/>
              <a:gd name="connsiteX1" fmla="*/ 284162 w 1318512"/>
              <a:gd name="connsiteY1" fmla="*/ 0 h 1136649"/>
              <a:gd name="connsiteX2" fmla="*/ 1034350 w 1318512"/>
              <a:gd name="connsiteY2" fmla="*/ 0 h 1136649"/>
              <a:gd name="connsiteX3" fmla="*/ 1318512 w 1318512"/>
              <a:gd name="connsiteY3" fmla="*/ 568325 h 1136649"/>
              <a:gd name="connsiteX4" fmla="*/ 1034350 w 1318512"/>
              <a:gd name="connsiteY4" fmla="*/ 1136649 h 1136649"/>
              <a:gd name="connsiteX5" fmla="*/ 284162 w 1318512"/>
              <a:gd name="connsiteY5" fmla="*/ 1136649 h 1136649"/>
              <a:gd name="connsiteX6" fmla="*/ 0 w 1318512"/>
              <a:gd name="connsiteY6" fmla="*/ 568325 h 1136649"/>
              <a:gd name="connsiteX0" fmla="*/ 0 w 1034350"/>
              <a:gd name="connsiteY0" fmla="*/ 1136649 h 1136649"/>
              <a:gd name="connsiteX1" fmla="*/ 0 w 1034350"/>
              <a:gd name="connsiteY1" fmla="*/ 0 h 1136649"/>
              <a:gd name="connsiteX2" fmla="*/ 750188 w 1034350"/>
              <a:gd name="connsiteY2" fmla="*/ 0 h 1136649"/>
              <a:gd name="connsiteX3" fmla="*/ 1034350 w 1034350"/>
              <a:gd name="connsiteY3" fmla="*/ 568325 h 1136649"/>
              <a:gd name="connsiteX4" fmla="*/ 750188 w 1034350"/>
              <a:gd name="connsiteY4" fmla="*/ 1136649 h 1136649"/>
              <a:gd name="connsiteX5" fmla="*/ 0 w 1034350"/>
              <a:gd name="connsiteY5" fmla="*/ 1136649 h 1136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34350" h="1136649">
                <a:moveTo>
                  <a:pt x="0" y="1136649"/>
                </a:moveTo>
                <a:lnTo>
                  <a:pt x="0" y="0"/>
                </a:lnTo>
                <a:lnTo>
                  <a:pt x="750188" y="0"/>
                </a:lnTo>
                <a:lnTo>
                  <a:pt x="1034350" y="568325"/>
                </a:lnTo>
                <a:lnTo>
                  <a:pt x="750188" y="1136649"/>
                </a:lnTo>
                <a:lnTo>
                  <a:pt x="0" y="1136649"/>
                </a:lnTo>
                <a:close/>
              </a:path>
            </a:pathLst>
          </a:cu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" name="六边形 30">
            <a:extLst>
              <a:ext uri="{FF2B5EF4-FFF2-40B4-BE49-F238E27FC236}">
                <a16:creationId xmlns:a16="http://schemas.microsoft.com/office/drawing/2014/main" id="{B0F52978-FC9E-FC46-A244-4605B31E7CC6}"/>
              </a:ext>
            </a:extLst>
          </p:cNvPr>
          <p:cNvSpPr/>
          <p:nvPr userDrawn="1"/>
        </p:nvSpPr>
        <p:spPr>
          <a:xfrm rot="5400000">
            <a:off x="9521078" y="753888"/>
            <a:ext cx="523072" cy="450925"/>
          </a:xfrm>
          <a:prstGeom prst="hexagon">
            <a:avLst/>
          </a:prstGeom>
          <a:solidFill>
            <a:srgbClr val="49504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" name="六边形 31">
            <a:extLst>
              <a:ext uri="{FF2B5EF4-FFF2-40B4-BE49-F238E27FC236}">
                <a16:creationId xmlns:a16="http://schemas.microsoft.com/office/drawing/2014/main" id="{6677D3A6-DA28-9444-815A-4524D9FED995}"/>
              </a:ext>
            </a:extLst>
          </p:cNvPr>
          <p:cNvSpPr/>
          <p:nvPr userDrawn="1"/>
        </p:nvSpPr>
        <p:spPr>
          <a:xfrm rot="5400000">
            <a:off x="8027944" y="996957"/>
            <a:ext cx="523072" cy="450925"/>
          </a:xfrm>
          <a:prstGeom prst="hexagon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3" name="六边形 32">
            <a:extLst>
              <a:ext uri="{FF2B5EF4-FFF2-40B4-BE49-F238E27FC236}">
                <a16:creationId xmlns:a16="http://schemas.microsoft.com/office/drawing/2014/main" id="{B3967B50-7DD6-B247-97B6-4844195F68D5}"/>
              </a:ext>
            </a:extLst>
          </p:cNvPr>
          <p:cNvSpPr/>
          <p:nvPr userDrawn="1"/>
        </p:nvSpPr>
        <p:spPr>
          <a:xfrm rot="5400000">
            <a:off x="10287577" y="140894"/>
            <a:ext cx="196767" cy="169627"/>
          </a:xfrm>
          <a:prstGeom prst="hexagon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4" name="六边形 33">
            <a:extLst>
              <a:ext uri="{FF2B5EF4-FFF2-40B4-BE49-F238E27FC236}">
                <a16:creationId xmlns:a16="http://schemas.microsoft.com/office/drawing/2014/main" id="{4C290A33-8D65-DC47-BE12-79B4B22A299D}"/>
              </a:ext>
            </a:extLst>
          </p:cNvPr>
          <p:cNvSpPr/>
          <p:nvPr userDrawn="1"/>
        </p:nvSpPr>
        <p:spPr>
          <a:xfrm rot="5400000">
            <a:off x="3684719" y="893697"/>
            <a:ext cx="886529" cy="764250"/>
          </a:xfrm>
          <a:prstGeom prst="hexagon">
            <a:avLst/>
          </a:prstGeom>
          <a:noFill/>
          <a:ln w="9525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5" name="六边形 34">
            <a:extLst>
              <a:ext uri="{FF2B5EF4-FFF2-40B4-BE49-F238E27FC236}">
                <a16:creationId xmlns:a16="http://schemas.microsoft.com/office/drawing/2014/main" id="{E0867641-ABCE-C84A-84A4-696E52E6543B}"/>
              </a:ext>
            </a:extLst>
          </p:cNvPr>
          <p:cNvSpPr/>
          <p:nvPr userDrawn="1"/>
        </p:nvSpPr>
        <p:spPr>
          <a:xfrm rot="5400000">
            <a:off x="11266257" y="1225116"/>
            <a:ext cx="206955" cy="178410"/>
          </a:xfrm>
          <a:prstGeom prst="hexagon">
            <a:avLst/>
          </a:prstGeom>
          <a:noFill/>
          <a:ln w="9525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6" name="六边形 35">
            <a:extLst>
              <a:ext uri="{FF2B5EF4-FFF2-40B4-BE49-F238E27FC236}">
                <a16:creationId xmlns:a16="http://schemas.microsoft.com/office/drawing/2014/main" id="{3DC81806-A479-FD47-B1B6-A77189F32D48}"/>
              </a:ext>
            </a:extLst>
          </p:cNvPr>
          <p:cNvSpPr/>
          <p:nvPr userDrawn="1"/>
        </p:nvSpPr>
        <p:spPr>
          <a:xfrm rot="5400000">
            <a:off x="918490" y="676500"/>
            <a:ext cx="206955" cy="178410"/>
          </a:xfrm>
          <a:prstGeom prst="hexagon">
            <a:avLst/>
          </a:prstGeom>
          <a:solidFill>
            <a:srgbClr val="AD2B26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7" name="六边形 36">
            <a:extLst>
              <a:ext uri="{FF2B5EF4-FFF2-40B4-BE49-F238E27FC236}">
                <a16:creationId xmlns:a16="http://schemas.microsoft.com/office/drawing/2014/main" id="{D15987B7-89CB-8549-AEE5-ADD4AED257B7}"/>
              </a:ext>
            </a:extLst>
          </p:cNvPr>
          <p:cNvSpPr/>
          <p:nvPr userDrawn="1"/>
        </p:nvSpPr>
        <p:spPr>
          <a:xfrm rot="5400000">
            <a:off x="4564916" y="775592"/>
            <a:ext cx="369001" cy="318105"/>
          </a:xfrm>
          <a:prstGeom prst="hexagon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" name="直线连接符 2">
            <a:extLst>
              <a:ext uri="{FF2B5EF4-FFF2-40B4-BE49-F238E27FC236}">
                <a16:creationId xmlns:a16="http://schemas.microsoft.com/office/drawing/2014/main" id="{382A540C-45FC-EB45-96D5-1EA0511DAF21}"/>
              </a:ext>
            </a:extLst>
          </p:cNvPr>
          <p:cNvCxnSpPr>
            <a:cxnSpLocks/>
          </p:cNvCxnSpPr>
          <p:nvPr userDrawn="1"/>
        </p:nvCxnSpPr>
        <p:spPr>
          <a:xfrm>
            <a:off x="9997213" y="1131213"/>
            <a:ext cx="647089" cy="39664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线连接符 40">
            <a:extLst>
              <a:ext uri="{FF2B5EF4-FFF2-40B4-BE49-F238E27FC236}">
                <a16:creationId xmlns:a16="http://schemas.microsoft.com/office/drawing/2014/main" id="{28569DD6-18D5-5D45-BC4E-E4C2727B945C}"/>
              </a:ext>
            </a:extLst>
          </p:cNvPr>
          <p:cNvCxnSpPr>
            <a:cxnSpLocks/>
          </p:cNvCxnSpPr>
          <p:nvPr userDrawn="1"/>
        </p:nvCxnSpPr>
        <p:spPr>
          <a:xfrm>
            <a:off x="3898416" y="466240"/>
            <a:ext cx="691948" cy="36631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>
            <a:extLst>
              <a:ext uri="{FF2B5EF4-FFF2-40B4-BE49-F238E27FC236}">
                <a16:creationId xmlns:a16="http://schemas.microsoft.com/office/drawing/2014/main" id="{5D63DA79-7D60-4A42-A1B3-9BB10C9E054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3018" y="5296483"/>
            <a:ext cx="3565964" cy="582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8600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5pPr>
      <a:lvl6pPr marL="609585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6pPr>
      <a:lvl7pPr marL="1219170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7pPr>
      <a:lvl8pPr marL="1828754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8pPr>
      <a:lvl9pPr marL="2438339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9pPr>
    </p:titleStyle>
    <p:bodyStyle>
      <a:lvl1pPr marL="457189" indent="-457189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4BCEE7AE-CF55-47A2-9D29-09373E3D62B5}"/>
              </a:ext>
            </a:extLst>
          </p:cNvPr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itchFamily="34" charset="0"/>
              <a:buNone/>
              <a:defRPr/>
            </a:pPr>
            <a:endParaRPr lang="zh-CN" altLang="en-US" sz="2400">
              <a:latin typeface="Segoe UI" pitchFamily="34" charset="0"/>
              <a:ea typeface="微软雅黑" pitchFamily="34" charset="-122"/>
            </a:endParaRPr>
          </a:p>
        </p:txBody>
      </p:sp>
      <p:sp>
        <p:nvSpPr>
          <p:cNvPr id="22" name="矩形 22">
            <a:extLst>
              <a:ext uri="{FF2B5EF4-FFF2-40B4-BE49-F238E27FC236}">
                <a16:creationId xmlns:a16="http://schemas.microsoft.com/office/drawing/2014/main" id="{16A72991-4D35-45FC-8EF2-C9E3B4850B5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buFont typeface="Arial" charset="0"/>
              <a:buNone/>
              <a:defRPr/>
            </a:pPr>
            <a:endParaRPr lang="zh-CN" altLang="en-US" sz="2400" dirty="0">
              <a:latin typeface="Segoe UI" pitchFamily="34" charset="0"/>
              <a:ea typeface="微软雅黑" pitchFamily="34" charset="-122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3A7F5CA1-11F4-B94D-84AE-F6E3E12DEC4D}"/>
              </a:ext>
            </a:extLst>
          </p:cNvPr>
          <p:cNvGrpSpPr/>
          <p:nvPr userDrawn="1"/>
        </p:nvGrpSpPr>
        <p:grpSpPr>
          <a:xfrm>
            <a:off x="2126595" y="2260317"/>
            <a:ext cx="2280944" cy="1168683"/>
            <a:chOff x="1984355" y="1223746"/>
            <a:chExt cx="2280944" cy="1168683"/>
          </a:xfrm>
        </p:grpSpPr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DB73C1A2-926E-3849-92AB-BCE7B4C71DF2}"/>
                </a:ext>
              </a:extLst>
            </p:cNvPr>
            <p:cNvSpPr txBox="1"/>
            <p:nvPr/>
          </p:nvSpPr>
          <p:spPr>
            <a:xfrm>
              <a:off x="2549296" y="1223746"/>
              <a:ext cx="1245854" cy="73866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4200" b="1" i="0" dirty="0"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目录</a:t>
              </a: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3EC96A2F-7D7A-F34F-9BE8-8ADCD2919ACB}"/>
                </a:ext>
              </a:extLst>
            </p:cNvPr>
            <p:cNvSpPr txBox="1"/>
            <p:nvPr/>
          </p:nvSpPr>
          <p:spPr>
            <a:xfrm>
              <a:off x="1984355" y="1869209"/>
              <a:ext cx="1833941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chemeClr val="bg1">
                      <a:lumMod val="8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阿里巴巴普惠体" panose="00020600040101010101" pitchFamily="18" charset="-122"/>
                </a:rPr>
                <a:t>Contents</a:t>
              </a:r>
              <a:endParaRPr lang="zh-CN" altLang="en-US" sz="28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cxnSp>
          <p:nvCxnSpPr>
            <p:cNvPr id="23" name="直接连接符 2">
              <a:extLst>
                <a:ext uri="{FF2B5EF4-FFF2-40B4-BE49-F238E27FC236}">
                  <a16:creationId xmlns:a16="http://schemas.microsoft.com/office/drawing/2014/main" id="{83E925B0-57FD-8B4B-8FF7-8BCD8AADEF23}"/>
                </a:ext>
              </a:extLst>
            </p:cNvPr>
            <p:cNvCxnSpPr>
              <a:cxnSpLocks/>
            </p:cNvCxnSpPr>
            <p:nvPr/>
          </p:nvCxnSpPr>
          <p:spPr>
            <a:xfrm>
              <a:off x="4265299" y="1300145"/>
              <a:ext cx="0" cy="106226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六边形 24">
              <a:extLst>
                <a:ext uri="{FF2B5EF4-FFF2-40B4-BE49-F238E27FC236}">
                  <a16:creationId xmlns:a16="http://schemas.microsoft.com/office/drawing/2014/main" id="{3EDCC472-8CF0-F84C-9270-06FAC7E8DD4D}"/>
                </a:ext>
              </a:extLst>
            </p:cNvPr>
            <p:cNvSpPr/>
            <p:nvPr/>
          </p:nvSpPr>
          <p:spPr>
            <a:xfrm rot="5400000">
              <a:off x="2142134" y="1404577"/>
              <a:ext cx="437322" cy="377002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6" name="六边形 25">
              <a:extLst>
                <a:ext uri="{FF2B5EF4-FFF2-40B4-BE49-F238E27FC236}">
                  <a16:creationId xmlns:a16="http://schemas.microsoft.com/office/drawing/2014/main" id="{E8F71936-0CC4-CB4A-AF12-89754A9ADA5D}"/>
                </a:ext>
              </a:extLst>
            </p:cNvPr>
            <p:cNvSpPr/>
            <p:nvPr/>
          </p:nvSpPr>
          <p:spPr>
            <a:xfrm rot="5400000">
              <a:off x="2037082" y="1610051"/>
              <a:ext cx="246109" cy="212163"/>
            </a:xfrm>
            <a:prstGeom prst="hexagon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7595865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5pPr>
      <a:lvl6pPr marL="609585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6pPr>
      <a:lvl7pPr marL="121917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7pPr>
      <a:lvl8pPr marL="1828754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8pPr>
      <a:lvl9pPr marL="2438339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9pPr>
    </p:titleStyle>
    <p:bodyStyle>
      <a:lvl1pPr marL="457189" marR="0" indent="-457189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tabLst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585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3962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7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547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>
            <a:extLst>
              <a:ext uri="{FF2B5EF4-FFF2-40B4-BE49-F238E27FC236}">
                <a16:creationId xmlns:a16="http://schemas.microsoft.com/office/drawing/2014/main" id="{88438130-7B30-A94E-B2AC-38EDD0B85909}"/>
              </a:ext>
            </a:extLst>
          </p:cNvPr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4BCEE7AE-CF55-47A2-9D29-09373E3D62B5}"/>
              </a:ext>
            </a:extLst>
          </p:cNvPr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itchFamily="34" charset="0"/>
              <a:buNone/>
              <a:defRPr/>
            </a:pPr>
            <a:endParaRPr lang="zh-CN" altLang="en-US" sz="2400">
              <a:latin typeface="Segoe UI" pitchFamily="34" charset="0"/>
              <a:ea typeface="微软雅黑" pitchFamily="34" charset="-122"/>
            </a:endParaRPr>
          </a:p>
        </p:txBody>
      </p:sp>
      <p:sp>
        <p:nvSpPr>
          <p:cNvPr id="22" name="矩形 22">
            <a:extLst>
              <a:ext uri="{FF2B5EF4-FFF2-40B4-BE49-F238E27FC236}">
                <a16:creationId xmlns:a16="http://schemas.microsoft.com/office/drawing/2014/main" id="{16A72991-4D35-45FC-8EF2-C9E3B4850B5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buFont typeface="Arial" charset="0"/>
              <a:buNone/>
              <a:defRPr/>
            </a:pPr>
            <a:endParaRPr lang="zh-CN" altLang="en-US" sz="2400" dirty="0">
              <a:latin typeface="Segoe UI" pitchFamily="34" charset="0"/>
              <a:ea typeface="微软雅黑" pitchFamily="34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DB73C1A2-926E-3849-92AB-BCE7B4C71DF2}"/>
              </a:ext>
            </a:extLst>
          </p:cNvPr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学习目标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3EC96A2F-7D7A-F34F-9BE8-8ADCD2919ACB}"/>
              </a:ext>
            </a:extLst>
          </p:cNvPr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cxnSp>
        <p:nvCxnSpPr>
          <p:cNvPr id="23" name="直接连接符 2">
            <a:extLst>
              <a:ext uri="{FF2B5EF4-FFF2-40B4-BE49-F238E27FC236}">
                <a16:creationId xmlns:a16="http://schemas.microsoft.com/office/drawing/2014/main" id="{83E925B0-57FD-8B4B-8FF7-8BCD8AADEF23}"/>
              </a:ext>
            </a:extLst>
          </p:cNvPr>
          <p:cNvCxnSpPr>
            <a:cxnSpLocks/>
          </p:cNvCxnSpPr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形 8">
            <a:extLst>
              <a:ext uri="{FF2B5EF4-FFF2-40B4-BE49-F238E27FC236}">
                <a16:creationId xmlns:a16="http://schemas.microsoft.com/office/drawing/2014/main" id="{942E7471-620D-FA4E-A59B-D8C1A79C3F3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879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5pPr>
      <a:lvl6pPr marL="609585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6pPr>
      <a:lvl7pPr marL="121917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7pPr>
      <a:lvl8pPr marL="1828754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8pPr>
      <a:lvl9pPr marL="2438339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9pPr>
    </p:titleStyle>
    <p:bodyStyle>
      <a:lvl1pPr marL="457189" marR="0" indent="-457189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tabLst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585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3962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7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547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六边形 6">
            <a:extLst>
              <a:ext uri="{FF2B5EF4-FFF2-40B4-BE49-F238E27FC236}">
                <a16:creationId xmlns:a16="http://schemas.microsoft.com/office/drawing/2014/main" id="{91B717BE-9DF9-1B41-9DBF-CB511A9C606B}"/>
              </a:ext>
            </a:extLst>
          </p:cNvPr>
          <p:cNvSpPr/>
          <p:nvPr userDrawn="1"/>
        </p:nvSpPr>
        <p:spPr>
          <a:xfrm rot="5400000">
            <a:off x="3779834" y="2429461"/>
            <a:ext cx="1318512" cy="1136649"/>
          </a:xfrm>
          <a:prstGeom prst="hexagon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六边形 7">
            <a:extLst>
              <a:ext uri="{FF2B5EF4-FFF2-40B4-BE49-F238E27FC236}">
                <a16:creationId xmlns:a16="http://schemas.microsoft.com/office/drawing/2014/main" id="{998722ED-C4DC-C24C-A17B-B9CA36751549}"/>
              </a:ext>
            </a:extLst>
          </p:cNvPr>
          <p:cNvSpPr/>
          <p:nvPr userDrawn="1"/>
        </p:nvSpPr>
        <p:spPr>
          <a:xfrm rot="5400000">
            <a:off x="3567036" y="3257393"/>
            <a:ext cx="429253" cy="370046"/>
          </a:xfrm>
          <a:prstGeom prst="hexagon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575752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16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六边形 6">
            <a:extLst>
              <a:ext uri="{FF2B5EF4-FFF2-40B4-BE49-F238E27FC236}">
                <a16:creationId xmlns:a16="http://schemas.microsoft.com/office/drawing/2014/main" id="{D82380DF-4088-5449-BBFC-0B57E0B8F475}"/>
              </a:ext>
            </a:extLst>
          </p:cNvPr>
          <p:cNvSpPr/>
          <p:nvPr userDrawn="1"/>
        </p:nvSpPr>
        <p:spPr>
          <a:xfrm rot="5400000">
            <a:off x="3779834" y="2429461"/>
            <a:ext cx="1318512" cy="1136649"/>
          </a:xfrm>
          <a:prstGeom prst="hexagon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六边形 10">
            <a:extLst>
              <a:ext uri="{FF2B5EF4-FFF2-40B4-BE49-F238E27FC236}">
                <a16:creationId xmlns:a16="http://schemas.microsoft.com/office/drawing/2014/main" id="{2FB8D235-9189-C14B-8111-0D705B9AA121}"/>
              </a:ext>
            </a:extLst>
          </p:cNvPr>
          <p:cNvSpPr/>
          <p:nvPr userDrawn="1"/>
        </p:nvSpPr>
        <p:spPr>
          <a:xfrm rot="5400000">
            <a:off x="3567036" y="3257393"/>
            <a:ext cx="429253" cy="370046"/>
          </a:xfrm>
          <a:prstGeom prst="hexagon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552652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>
            <a:extLst>
              <a:ext uri="{FF2B5EF4-FFF2-40B4-BE49-F238E27FC236}">
                <a16:creationId xmlns:a16="http://schemas.microsoft.com/office/drawing/2014/main" id="{EACD341D-631E-1C41-AA57-E78DF51FD162}"/>
              </a:ext>
            </a:extLst>
          </p:cNvPr>
          <p:cNvSpPr/>
          <p:nvPr userDrawn="1"/>
        </p:nvSpPr>
        <p:spPr>
          <a:xfrm>
            <a:off x="4504267" y="260138"/>
            <a:ext cx="7687727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100" dirty="0">
                <a:solidFill>
                  <a:srgbClr val="49504F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libaba PuHuiTi" pitchFamily="18" charset="-122"/>
              </a:rPr>
              <a:t>多一句没有，少一句不行，用更短时间，教会更实用的技术！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FA13C4AB-ADA7-6942-8140-5DC8E0577838}"/>
              </a:ext>
            </a:extLst>
          </p:cNvPr>
          <p:cNvSpPr/>
          <p:nvPr userDrawn="1"/>
        </p:nvSpPr>
        <p:spPr>
          <a:xfrm>
            <a:off x="-52550" y="0"/>
            <a:ext cx="224790" cy="694841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D04C7863-89B5-3040-9FC7-D2B2A900C20B}"/>
              </a:ext>
            </a:extLst>
          </p:cNvPr>
          <p:cNvSpPr/>
          <p:nvPr userDrawn="1"/>
        </p:nvSpPr>
        <p:spPr>
          <a:xfrm>
            <a:off x="-52550" y="719892"/>
            <a:ext cx="223200" cy="315311"/>
          </a:xfrm>
          <a:prstGeom prst="rect">
            <a:avLst/>
          </a:prstGeom>
          <a:solidFill>
            <a:srgbClr val="B60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3EF68358-2C42-514C-A18F-D22A7C3B0412}"/>
              </a:ext>
            </a:extLst>
          </p:cNvPr>
          <p:cNvSpPr/>
          <p:nvPr userDrawn="1"/>
        </p:nvSpPr>
        <p:spPr>
          <a:xfrm>
            <a:off x="2567066" y="719635"/>
            <a:ext cx="7023600" cy="21600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D7A90E8C-99EA-674B-BE48-642DDFA26B82}"/>
              </a:ext>
            </a:extLst>
          </p:cNvPr>
          <p:cNvSpPr/>
          <p:nvPr userDrawn="1"/>
        </p:nvSpPr>
        <p:spPr>
          <a:xfrm>
            <a:off x="9481902" y="719635"/>
            <a:ext cx="2163600" cy="21600"/>
          </a:xfrm>
          <a:prstGeom prst="rect">
            <a:avLst/>
          </a:prstGeom>
          <a:solidFill>
            <a:srgbClr val="B60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任意形状 24">
            <a:extLst>
              <a:ext uri="{FF2B5EF4-FFF2-40B4-BE49-F238E27FC236}">
                <a16:creationId xmlns:a16="http://schemas.microsoft.com/office/drawing/2014/main" id="{DC5CCC4C-800E-9040-97B5-C1E1BE251216}"/>
              </a:ext>
            </a:extLst>
          </p:cNvPr>
          <p:cNvSpPr/>
          <p:nvPr userDrawn="1"/>
        </p:nvSpPr>
        <p:spPr>
          <a:xfrm>
            <a:off x="9612588" y="6582369"/>
            <a:ext cx="400898" cy="208765"/>
          </a:xfrm>
          <a:custGeom>
            <a:avLst/>
            <a:gdLst>
              <a:gd name="connsiteX0" fmla="*/ 200449 w 400898"/>
              <a:gd name="connsiteY0" fmla="*/ 0 h 208765"/>
              <a:gd name="connsiteX1" fmla="*/ 400898 w 400898"/>
              <a:gd name="connsiteY1" fmla="*/ 200449 h 208765"/>
              <a:gd name="connsiteX2" fmla="*/ 392582 w 400898"/>
              <a:gd name="connsiteY2" fmla="*/ 208765 h 208765"/>
              <a:gd name="connsiteX3" fmla="*/ 8316 w 400898"/>
              <a:gd name="connsiteY3" fmla="*/ 208765 h 208765"/>
              <a:gd name="connsiteX4" fmla="*/ 0 w 400898"/>
              <a:gd name="connsiteY4" fmla="*/ 200449 h 208765"/>
              <a:gd name="connsiteX5" fmla="*/ 200449 w 400898"/>
              <a:gd name="connsiteY5" fmla="*/ 0 h 20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0898" h="208765">
                <a:moveTo>
                  <a:pt x="200449" y="0"/>
                </a:moveTo>
                <a:lnTo>
                  <a:pt x="400898" y="200449"/>
                </a:lnTo>
                <a:lnTo>
                  <a:pt x="392582" y="208765"/>
                </a:lnTo>
                <a:lnTo>
                  <a:pt x="8316" y="208765"/>
                </a:lnTo>
                <a:lnTo>
                  <a:pt x="0" y="200449"/>
                </a:lnTo>
                <a:lnTo>
                  <a:pt x="200449" y="0"/>
                </a:lnTo>
                <a:close/>
              </a:path>
            </a:pathLst>
          </a:custGeom>
          <a:solidFill>
            <a:srgbClr val="68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6" name="矩形 22">
            <a:extLst>
              <a:ext uri="{FF2B5EF4-FFF2-40B4-BE49-F238E27FC236}">
                <a16:creationId xmlns:a16="http://schemas.microsoft.com/office/drawing/2014/main" id="{36B7D234-E207-414F-8E81-F360C01EFFF1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10583" y="6779344"/>
            <a:ext cx="10057936" cy="110793"/>
          </a:xfrm>
          <a:prstGeom prst="rect">
            <a:avLst/>
          </a:prstGeom>
          <a:solidFill>
            <a:srgbClr val="49504F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endParaRPr lang="zh-CN" altLang="en-US" sz="2400" dirty="0">
              <a:latin typeface="Segoe UI" pitchFamily="34" charset="0"/>
              <a:ea typeface="微软雅黑" pitchFamily="34" charset="-122"/>
            </a:endParaRPr>
          </a:p>
        </p:txBody>
      </p:sp>
      <p:sp>
        <p:nvSpPr>
          <p:cNvPr id="27" name="矩形 14">
            <a:extLst>
              <a:ext uri="{FF2B5EF4-FFF2-40B4-BE49-F238E27FC236}">
                <a16:creationId xmlns:a16="http://schemas.microsoft.com/office/drawing/2014/main" id="{CBF3DED2-69B0-F340-BDFB-E540327A7264}"/>
              </a:ext>
            </a:extLst>
          </p:cNvPr>
          <p:cNvSpPr/>
          <p:nvPr userDrawn="1"/>
        </p:nvSpPr>
        <p:spPr bwMode="auto">
          <a:xfrm>
            <a:off x="9813037" y="6582369"/>
            <a:ext cx="2378963" cy="307767"/>
          </a:xfrm>
          <a:custGeom>
            <a:avLst/>
            <a:gdLst>
              <a:gd name="connsiteX0" fmla="*/ 0 w 2202525"/>
              <a:gd name="connsiteY0" fmla="*/ 0 h 275631"/>
              <a:gd name="connsiteX1" fmla="*/ 2202525 w 2202525"/>
              <a:gd name="connsiteY1" fmla="*/ 0 h 275631"/>
              <a:gd name="connsiteX2" fmla="*/ 2202525 w 2202525"/>
              <a:gd name="connsiteY2" fmla="*/ 275631 h 275631"/>
              <a:gd name="connsiteX3" fmla="*/ 0 w 2202525"/>
              <a:gd name="connsiteY3" fmla="*/ 275631 h 275631"/>
              <a:gd name="connsiteX4" fmla="*/ 0 w 2202525"/>
              <a:gd name="connsiteY4" fmla="*/ 0 h 275631"/>
              <a:gd name="connsiteX0" fmla="*/ 0 w 2202525"/>
              <a:gd name="connsiteY0" fmla="*/ 0 h 275631"/>
              <a:gd name="connsiteX1" fmla="*/ 2202525 w 2202525"/>
              <a:gd name="connsiteY1" fmla="*/ 0 h 275631"/>
              <a:gd name="connsiteX2" fmla="*/ 2202525 w 2202525"/>
              <a:gd name="connsiteY2" fmla="*/ 275631 h 275631"/>
              <a:gd name="connsiteX3" fmla="*/ 104775 w 2202525"/>
              <a:gd name="connsiteY3" fmla="*/ 272456 h 275631"/>
              <a:gd name="connsiteX4" fmla="*/ 0 w 2202525"/>
              <a:gd name="connsiteY4" fmla="*/ 0 h 275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2525" h="275631">
                <a:moveTo>
                  <a:pt x="0" y="0"/>
                </a:moveTo>
                <a:lnTo>
                  <a:pt x="2202525" y="0"/>
                </a:lnTo>
                <a:lnTo>
                  <a:pt x="2202525" y="275631"/>
                </a:lnTo>
                <a:lnTo>
                  <a:pt x="104775" y="272456"/>
                </a:lnTo>
                <a:lnTo>
                  <a:pt x="0" y="0"/>
                </a:lnTo>
                <a:close/>
              </a:path>
            </a:pathLst>
          </a:custGeom>
          <a:solidFill>
            <a:srgbClr val="B6000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90204" pitchFamily="34" charset="0"/>
              <a:buNone/>
              <a:defRPr/>
            </a:pPr>
            <a:endParaRPr lang="zh-CN" altLang="en-US" sz="2400">
              <a:latin typeface="Segoe UI" pitchFamily="34" charset="0"/>
              <a:ea typeface="微软雅黑" pitchFamily="34" charset="-122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B5840A94-AFCB-F14C-AC1D-7BFA5CCE05BC}"/>
              </a:ext>
            </a:extLst>
          </p:cNvPr>
          <p:cNvSpPr/>
          <p:nvPr userDrawn="1"/>
        </p:nvSpPr>
        <p:spPr>
          <a:xfrm>
            <a:off x="9950236" y="6535935"/>
            <a:ext cx="224176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STKaiti" panose="02010600040101010101" pitchFamily="2" charset="-122"/>
                <a:ea typeface="STKaiti" panose="02010600040101010101" pitchFamily="2" charset="-122"/>
                <a:cs typeface="Alibaba PuHuiTi" pitchFamily="18" charset="-122"/>
              </a:rPr>
              <a:t>高级软件人才培训专家</a:t>
            </a:r>
          </a:p>
        </p:txBody>
      </p:sp>
      <p:pic>
        <p:nvPicPr>
          <p:cNvPr id="12" name="图形 11">
            <a:extLst>
              <a:ext uri="{FF2B5EF4-FFF2-40B4-BE49-F238E27FC236}">
                <a16:creationId xmlns:a16="http://schemas.microsoft.com/office/drawing/2014/main" id="{B9BDD19A-C7FB-7D47-8606-6F7EF76E2F39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89871" y="-85784"/>
            <a:ext cx="2666725" cy="1174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4426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83" r:id="rId3"/>
    <p:sldLayoutId id="2147483678" r:id="rId4"/>
    <p:sldLayoutId id="2147483679" r:id="rId5"/>
    <p:sldLayoutId id="2147483680" r:id="rId6"/>
    <p:sldLayoutId id="2147483677" r:id="rId7"/>
    <p:sldLayoutId id="2147483702" r:id="rId8"/>
    <p:sldLayoutId id="2147483703" r:id="rId9"/>
    <p:sldLayoutId id="2147483709" r:id="rId10"/>
    <p:sldLayoutId id="2147483704" r:id="rId11"/>
    <p:sldLayoutId id="2147483681" r:id="rId12"/>
    <p:sldLayoutId id="2147483693" r:id="rId13"/>
    <p:sldLayoutId id="2147483710" r:id="rId14"/>
    <p:sldLayoutId id="2147483706" r:id="rId15"/>
    <p:sldLayoutId id="2147483711" r:id="rId16"/>
    <p:sldLayoutId id="2147483712" r:id="rId17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5pPr>
      <a:lvl6pPr marL="609585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6pPr>
      <a:lvl7pPr marL="121917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7pPr>
      <a:lvl8pPr marL="1828754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8pPr>
      <a:lvl9pPr marL="2438339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9pPr>
    </p:titleStyle>
    <p:bodyStyle>
      <a:lvl1pPr marL="457189" indent="-457189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3962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7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547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7227BF9-01FA-AE4B-9DB9-E3DAB164E50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1989" y="2322246"/>
            <a:ext cx="3168023" cy="1308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7154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5pPr>
      <a:lvl6pPr marL="609585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6pPr>
      <a:lvl7pPr marL="1219170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7pPr>
      <a:lvl8pPr marL="1828754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8pPr>
      <a:lvl9pPr marL="2438339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9pPr>
    </p:titleStyle>
    <p:bodyStyle>
      <a:lvl1pPr marL="457189" indent="-457189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30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gif"/><Relationship Id="rId1" Type="http://schemas.openxmlformats.org/officeDocument/2006/relationships/slideLayout" Target="../slideLayouts/slideLayout2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39.jpeg"/><Relationship Id="rId5" Type="http://schemas.openxmlformats.org/officeDocument/2006/relationships/image" Target="../media/image43.jpg"/><Relationship Id="rId4" Type="http://schemas.openxmlformats.org/officeDocument/2006/relationships/image" Target="../media/image42.jpe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47.emf"/><Relationship Id="rId4" Type="http://schemas.openxmlformats.org/officeDocument/2006/relationships/image" Target="../media/image46.emf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5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4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27A9140-B133-F6D3-E81B-4EDA02735171}"/>
              </a:ext>
            </a:extLst>
          </p:cNvPr>
          <p:cNvSpPr txBox="1"/>
          <p:nvPr/>
        </p:nvSpPr>
        <p:spPr>
          <a:xfrm>
            <a:off x="3635478" y="2438400"/>
            <a:ext cx="547165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600" dirty="0"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面向对象</a:t>
            </a:r>
            <a:endParaRPr lang="zh-CN" altLang="en-US" sz="8800" dirty="0">
              <a:latin typeface="杨任东竹石体-Bold" panose="02000000000000000000" pitchFamily="2" charset="-122"/>
              <a:ea typeface="杨任东竹石体-Bold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689244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 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97A3985-D652-4897-BC64-54D4B5EFD9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910" y="1311546"/>
            <a:ext cx="6105525" cy="733425"/>
          </a:xfrm>
          <a:prstGeom prst="rect">
            <a:avLst/>
          </a:prstGeom>
        </p:spPr>
      </p:pic>
      <p:sp>
        <p:nvSpPr>
          <p:cNvPr id="8" name="矩形: 圆角 7">
            <a:extLst>
              <a:ext uri="{FF2B5EF4-FFF2-40B4-BE49-F238E27FC236}">
                <a16:creationId xmlns:a16="http://schemas.microsoft.com/office/drawing/2014/main" id="{8D853855-F0DA-4D1F-9EAC-39B816745923}"/>
              </a:ext>
            </a:extLst>
          </p:cNvPr>
          <p:cNvSpPr/>
          <p:nvPr/>
        </p:nvSpPr>
        <p:spPr>
          <a:xfrm>
            <a:off x="858416" y="2426933"/>
            <a:ext cx="4432041" cy="1446244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学习自己如何设计对象</a:t>
            </a:r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54E676A6-7258-46C2-BD72-31346AEF4C30}"/>
              </a:ext>
            </a:extLst>
          </p:cNvPr>
          <p:cNvSpPr/>
          <p:nvPr/>
        </p:nvSpPr>
        <p:spPr>
          <a:xfrm>
            <a:off x="5840963" y="2426933"/>
            <a:ext cx="4432041" cy="1446244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学习已有的对象如何使用</a:t>
            </a:r>
          </a:p>
        </p:txBody>
      </p:sp>
    </p:spTree>
    <p:extLst>
      <p:ext uri="{BB962C8B-B14F-4D97-AF65-F5344CB8AC3E}">
        <p14:creationId xmlns:p14="http://schemas.microsoft.com/office/powerpoint/2010/main" val="3539063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6" presetClass="emph" presetSubtype="0" repeatCount="3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2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691FACA-E1ED-6A48-A1E4-D925AAC030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47349" y="1207492"/>
            <a:ext cx="5973761" cy="4256405"/>
          </a:xfrm>
        </p:spPr>
        <p:txBody>
          <a:bodyPr/>
          <a:lstStyle/>
          <a:p>
            <a:r>
              <a:rPr lang="zh-CN" altLang="en-US" dirty="0">
                <a:solidFill>
                  <a:srgbClr val="C00000"/>
                </a:solidFill>
                <a:latin typeface="Consolas" panose="020B0609020204030204" pitchFamily="49" charset="0"/>
                <a:ea typeface="Alibaba PuHuiTi R"/>
              </a:rPr>
              <a:t>类和对象</a:t>
            </a:r>
            <a:endParaRPr lang="en-US" altLang="zh-CN" dirty="0">
              <a:solidFill>
                <a:srgbClr val="C00000"/>
              </a:solidFill>
              <a:latin typeface="Consolas" panose="020B0609020204030204" pitchFamily="49" charset="0"/>
              <a:ea typeface="Alibaba PuHuiTi R"/>
            </a:endParaRPr>
          </a:p>
          <a:p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Alibaba PuHuiTi R"/>
              </a:rPr>
              <a:t>对象内存图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Alibaba PuHuiTi R"/>
            </a:endParaRPr>
          </a:p>
          <a:p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Alibaba PuHuiTi R"/>
              </a:rPr>
              <a:t>成员变量和局部变量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Alibaba PuHuiTi R"/>
            </a:endParaRPr>
          </a:p>
          <a:p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Alibaba PuHuiTi R"/>
              </a:rPr>
              <a:t>this 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Alibaba PuHuiTi R"/>
              </a:rPr>
              <a:t>关键字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Alibaba PuHuiTi R"/>
            </a:endParaRPr>
          </a:p>
          <a:p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Alibaba PuHuiTi R"/>
              </a:rPr>
              <a:t>构造方法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Alibaba PuHuiTi R"/>
            </a:endParaRPr>
          </a:p>
          <a:p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Alibaba PuHuiTi R"/>
              </a:rPr>
              <a:t>封装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Alibaba PuHuiTi R"/>
            </a:endParaRPr>
          </a:p>
        </p:txBody>
      </p:sp>
    </p:spTree>
    <p:extLst>
      <p:ext uri="{BB962C8B-B14F-4D97-AF65-F5344CB8AC3E}">
        <p14:creationId xmlns:p14="http://schemas.microsoft.com/office/powerpoint/2010/main" val="22081779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 </a:t>
            </a:r>
          </a:p>
        </p:txBody>
      </p:sp>
      <p:sp>
        <p:nvSpPr>
          <p:cNvPr id="7" name="文本占位符 3">
            <a:extLst>
              <a:ext uri="{FF2B5EF4-FFF2-40B4-BE49-F238E27FC236}">
                <a16:creationId xmlns:a16="http://schemas.microsoft.com/office/drawing/2014/main" id="{DB950113-8C71-41C4-82FD-8EC38A4042F5}"/>
              </a:ext>
            </a:extLst>
          </p:cNvPr>
          <p:cNvSpPr txBox="1">
            <a:spLocks/>
          </p:cNvSpPr>
          <p:nvPr/>
        </p:nvSpPr>
        <p:spPr>
          <a:xfrm>
            <a:off x="710881" y="940081"/>
            <a:ext cx="3366598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>
                <a:solidFill>
                  <a:srgbClr val="C00000"/>
                </a:solidFill>
                <a:latin typeface="Consolas" panose="020B0609020204030204" pitchFamily="49" charset="0"/>
              </a:rPr>
              <a:t>类的介绍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3DC5DDB-734F-41CD-81C3-0EC1AC6BEAE5}"/>
              </a:ext>
            </a:extLst>
          </p:cNvPr>
          <p:cNvSpPr txBox="1"/>
          <p:nvPr/>
        </p:nvSpPr>
        <p:spPr>
          <a:xfrm>
            <a:off x="710880" y="1584878"/>
            <a:ext cx="61115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Alibaba PuHuiTi B"/>
              </a:rPr>
              <a:t>Java 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Alibaba PuHuiTi B"/>
              </a:rPr>
              <a:t>中想要创建对象，必须先要有类的存在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118E992-7195-4DF4-9CF3-1BF7DA6C890D}"/>
              </a:ext>
            </a:extLst>
          </p:cNvPr>
          <p:cNvSpPr txBox="1"/>
          <p:nvPr/>
        </p:nvSpPr>
        <p:spPr>
          <a:xfrm>
            <a:off x="710879" y="2111493"/>
            <a:ext cx="76213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Alibaba PuHuiTi B"/>
              </a:rPr>
              <a:t>类指的是一组相关属性和行为的集合，我们将其理解为是一张对象的设计图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CF7D6C3-BF16-450F-B8FC-AC5C4E6F4E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0574" y="2807385"/>
            <a:ext cx="4685426" cy="3393269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7C4AF29C-BD1F-4FDB-8D2F-1411480ADC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6541" y="2957655"/>
            <a:ext cx="3758779" cy="3379453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85A86089-C8AC-4739-B069-A766A51BEC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83719" y="4074937"/>
            <a:ext cx="972142" cy="429083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A9C8D7DF-9023-4BD2-BAB7-C7A96AB529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574" y="3890876"/>
            <a:ext cx="762000" cy="70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190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 </a:t>
            </a:r>
          </a:p>
        </p:txBody>
      </p:sp>
      <p:sp>
        <p:nvSpPr>
          <p:cNvPr id="7" name="文本占位符 3">
            <a:extLst>
              <a:ext uri="{FF2B5EF4-FFF2-40B4-BE49-F238E27FC236}">
                <a16:creationId xmlns:a16="http://schemas.microsoft.com/office/drawing/2014/main" id="{DB950113-8C71-41C4-82FD-8EC38A4042F5}"/>
              </a:ext>
            </a:extLst>
          </p:cNvPr>
          <p:cNvSpPr txBox="1">
            <a:spLocks/>
          </p:cNvSpPr>
          <p:nvPr/>
        </p:nvSpPr>
        <p:spPr>
          <a:xfrm>
            <a:off x="710881" y="940081"/>
            <a:ext cx="3366598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>
                <a:solidFill>
                  <a:srgbClr val="C00000"/>
                </a:solidFill>
                <a:latin typeface="Consolas" panose="020B0609020204030204" pitchFamily="49" charset="0"/>
              </a:rPr>
              <a:t>类和对象的关系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3DC5DDB-734F-41CD-81C3-0EC1AC6BEAE5}"/>
              </a:ext>
            </a:extLst>
          </p:cNvPr>
          <p:cNvSpPr txBox="1"/>
          <p:nvPr/>
        </p:nvSpPr>
        <p:spPr>
          <a:xfrm>
            <a:off x="710880" y="1584878"/>
            <a:ext cx="6111551" cy="11599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Alibaba PuHuiTi B"/>
              </a:rPr>
              <a:t>Java 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Alibaba PuHuiTi B"/>
              </a:rPr>
              <a:t>中需要根据类，创建对象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Alibaba PuHuiTi B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Alibaba PuHuiTi B"/>
            </a:endParaRPr>
          </a:p>
          <a:p>
            <a:pPr marL="285750" indent="-28575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Alibaba PuHuiTi B"/>
              </a:rPr>
              <a:t>一个类，可以创建出多个对象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Alibaba PuHuiTi B"/>
            </a:endParaRPr>
          </a:p>
        </p:txBody>
      </p:sp>
    </p:spTree>
    <p:extLst>
      <p:ext uri="{BB962C8B-B14F-4D97-AF65-F5344CB8AC3E}">
        <p14:creationId xmlns:p14="http://schemas.microsoft.com/office/powerpoint/2010/main" val="1363823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3">
            <a:extLst>
              <a:ext uri="{FF2B5EF4-FFF2-40B4-BE49-F238E27FC236}">
                <a16:creationId xmlns:a16="http://schemas.microsoft.com/office/drawing/2014/main" id="{4CE38E32-20F9-42B6-AC04-E5FE6425BDED}"/>
              </a:ext>
            </a:extLst>
          </p:cNvPr>
          <p:cNvSpPr txBox="1"/>
          <p:nvPr/>
        </p:nvSpPr>
        <p:spPr>
          <a:xfrm>
            <a:off x="5917821" y="2508900"/>
            <a:ext cx="5989644" cy="3935693"/>
          </a:xfrm>
          <a:prstGeom prst="rect">
            <a:avLst/>
          </a:prstGeom>
          <a:solidFill>
            <a:srgbClr val="FFFFE4"/>
          </a:solidFill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zh-CN" sz="1400" dirty="0">
                <a:solidFill>
                  <a:srgbClr val="0033B3"/>
                </a:solidFill>
                <a:latin typeface="Consolas" panose="020B0609020204030204" pitchFamily="49" charset="0"/>
              </a:rPr>
              <a:t>public class 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Student 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{</a:t>
            </a:r>
            <a:b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    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String </a:t>
            </a:r>
            <a:r>
              <a:rPr lang="zh-CN" altLang="zh-CN" sz="1400" dirty="0">
                <a:solidFill>
                  <a:srgbClr val="871094"/>
                </a:solidFill>
                <a:latin typeface="Consolas" panose="020B0609020204030204" pitchFamily="49" charset="0"/>
              </a:rPr>
              <a:t>name 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= </a:t>
            </a:r>
            <a:r>
              <a:rPr lang="zh-CN" altLang="zh-CN" sz="1400" dirty="0">
                <a:solidFill>
                  <a:srgbClr val="067D17"/>
                </a:solidFill>
                <a:latin typeface="Consolas" panose="020B0609020204030204" pitchFamily="49" charset="0"/>
              </a:rPr>
              <a:t>"</a:t>
            </a:r>
            <a:r>
              <a:rPr lang="zh-CN" altLang="zh-CN" sz="1400" dirty="0">
                <a:solidFill>
                  <a:srgbClr val="067D17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张三</a:t>
            </a:r>
            <a:r>
              <a:rPr lang="zh-CN" altLang="zh-CN" sz="1400" dirty="0">
                <a:solidFill>
                  <a:srgbClr val="067D17"/>
                </a:solidFill>
                <a:latin typeface="Consolas" panose="020B0609020204030204" pitchFamily="49" charset="0"/>
              </a:rPr>
              <a:t>"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;</a:t>
            </a:r>
            <a:b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    </a:t>
            </a:r>
            <a:r>
              <a:rPr lang="zh-CN" altLang="zh-CN" sz="1400" dirty="0">
                <a:solidFill>
                  <a:srgbClr val="0033B3"/>
                </a:solidFill>
                <a:latin typeface="Consolas" panose="020B0609020204030204" pitchFamily="49" charset="0"/>
              </a:rPr>
              <a:t>int </a:t>
            </a:r>
            <a:r>
              <a:rPr lang="zh-CN" altLang="zh-CN" sz="1400" dirty="0">
                <a:solidFill>
                  <a:srgbClr val="871094"/>
                </a:solidFill>
                <a:latin typeface="Consolas" panose="020B0609020204030204" pitchFamily="49" charset="0"/>
              </a:rPr>
              <a:t>age 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= </a:t>
            </a:r>
            <a:r>
              <a:rPr lang="zh-CN" altLang="zh-CN" sz="1400" dirty="0">
                <a:solidFill>
                  <a:srgbClr val="1750EB"/>
                </a:solidFill>
                <a:latin typeface="Consolas" panose="020B0609020204030204" pitchFamily="49" charset="0"/>
              </a:rPr>
              <a:t>23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;</a:t>
            </a:r>
            <a:b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b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    </a:t>
            </a:r>
            <a:r>
              <a:rPr lang="zh-CN" altLang="zh-CN" sz="1400" dirty="0">
                <a:solidFill>
                  <a:srgbClr val="0033B3"/>
                </a:solidFill>
                <a:latin typeface="Consolas" panose="020B0609020204030204" pitchFamily="49" charset="0"/>
              </a:rPr>
              <a:t>public void </a:t>
            </a:r>
            <a:r>
              <a:rPr lang="zh-CN" altLang="zh-CN" sz="1400" dirty="0">
                <a:solidFill>
                  <a:srgbClr val="00627A"/>
                </a:solidFill>
                <a:latin typeface="Consolas" panose="020B0609020204030204" pitchFamily="49" charset="0"/>
              </a:rPr>
              <a:t>study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(){</a:t>
            </a:r>
            <a:b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        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System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.</a:t>
            </a:r>
            <a:r>
              <a:rPr lang="zh-CN" altLang="zh-CN" sz="1400" i="1" dirty="0">
                <a:solidFill>
                  <a:srgbClr val="871094"/>
                </a:solidFill>
                <a:latin typeface="Consolas" panose="020B0609020204030204" pitchFamily="49" charset="0"/>
              </a:rPr>
              <a:t>out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.println(</a:t>
            </a:r>
            <a:r>
              <a:rPr lang="zh-CN" altLang="zh-CN" sz="1400" dirty="0">
                <a:solidFill>
                  <a:srgbClr val="067D17"/>
                </a:solidFill>
                <a:latin typeface="Consolas" panose="020B0609020204030204" pitchFamily="49" charset="0"/>
              </a:rPr>
              <a:t>"</a:t>
            </a:r>
            <a:r>
              <a:rPr lang="zh-CN" altLang="zh-CN" sz="1400" dirty="0">
                <a:solidFill>
                  <a:srgbClr val="067D17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学习</a:t>
            </a:r>
            <a:r>
              <a:rPr lang="zh-CN" altLang="zh-CN" sz="1400" dirty="0">
                <a:solidFill>
                  <a:srgbClr val="067D17"/>
                </a:solidFill>
                <a:latin typeface="Consolas" panose="020B0609020204030204" pitchFamily="49" charset="0"/>
              </a:rPr>
              <a:t>Java"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);</a:t>
            </a:r>
            <a:b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    }</a:t>
            </a:r>
            <a:b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b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    </a:t>
            </a:r>
            <a:r>
              <a:rPr lang="zh-CN" altLang="zh-CN" sz="1400" dirty="0">
                <a:solidFill>
                  <a:srgbClr val="0033B3"/>
                </a:solidFill>
                <a:latin typeface="Consolas" panose="020B0609020204030204" pitchFamily="49" charset="0"/>
              </a:rPr>
              <a:t>public void </a:t>
            </a:r>
            <a:r>
              <a:rPr lang="zh-CN" altLang="zh-CN" sz="1400" dirty="0">
                <a:solidFill>
                  <a:srgbClr val="00627A"/>
                </a:solidFill>
                <a:latin typeface="Consolas" panose="020B0609020204030204" pitchFamily="49" charset="0"/>
              </a:rPr>
              <a:t>eat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(){</a:t>
            </a:r>
            <a:b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        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System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.</a:t>
            </a:r>
            <a:r>
              <a:rPr lang="zh-CN" altLang="zh-CN" sz="1400" i="1" dirty="0">
                <a:solidFill>
                  <a:srgbClr val="871094"/>
                </a:solidFill>
                <a:latin typeface="Consolas" panose="020B0609020204030204" pitchFamily="49" charset="0"/>
              </a:rPr>
              <a:t>out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.println(</a:t>
            </a:r>
            <a:r>
              <a:rPr lang="zh-CN" altLang="zh-CN" sz="1400" dirty="0">
                <a:solidFill>
                  <a:srgbClr val="067D17"/>
                </a:solidFill>
                <a:latin typeface="Consolas" panose="020B0609020204030204" pitchFamily="49" charset="0"/>
              </a:rPr>
              <a:t>"</a:t>
            </a:r>
            <a:r>
              <a:rPr lang="zh-CN" altLang="zh-CN" sz="1400" dirty="0">
                <a:solidFill>
                  <a:srgbClr val="067D17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吃饭</a:t>
            </a:r>
            <a:r>
              <a:rPr lang="zh-CN" altLang="zh-CN" sz="1400" dirty="0">
                <a:solidFill>
                  <a:srgbClr val="067D17"/>
                </a:solidFill>
                <a:latin typeface="Consolas" panose="020B0609020204030204" pitchFamily="49" charset="0"/>
              </a:rPr>
              <a:t>"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);</a:t>
            </a:r>
            <a:b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    }</a:t>
            </a:r>
            <a:b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}</a:t>
            </a:r>
            <a:endParaRPr lang="zh-CN" altLang="zh-CN" sz="2000" dirty="0">
              <a:latin typeface="Consolas" panose="020B0609020204030204" pitchFamily="49" charset="0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 </a:t>
            </a:r>
          </a:p>
        </p:txBody>
      </p:sp>
      <p:sp>
        <p:nvSpPr>
          <p:cNvPr id="7" name="文本占位符 3">
            <a:extLst>
              <a:ext uri="{FF2B5EF4-FFF2-40B4-BE49-F238E27FC236}">
                <a16:creationId xmlns:a16="http://schemas.microsoft.com/office/drawing/2014/main" id="{DB950113-8C71-41C4-82FD-8EC38A4042F5}"/>
              </a:ext>
            </a:extLst>
          </p:cNvPr>
          <p:cNvSpPr txBox="1">
            <a:spLocks/>
          </p:cNvSpPr>
          <p:nvPr/>
        </p:nvSpPr>
        <p:spPr>
          <a:xfrm>
            <a:off x="710881" y="940081"/>
            <a:ext cx="3366598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>
                <a:solidFill>
                  <a:srgbClr val="C00000"/>
                </a:solidFill>
                <a:latin typeface="Consolas" panose="020B0609020204030204" pitchFamily="49" charset="0"/>
              </a:rPr>
              <a:t>类的组成</a:t>
            </a:r>
          </a:p>
        </p:txBody>
      </p:sp>
      <p:sp>
        <p:nvSpPr>
          <p:cNvPr id="16" name="AutoShape 2">
            <a:extLst>
              <a:ext uri="{FF2B5EF4-FFF2-40B4-BE49-F238E27FC236}">
                <a16:creationId xmlns:a16="http://schemas.microsoft.com/office/drawing/2014/main" id="{0CD95D5B-CEB3-49A1-A1AE-0C9449497B8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93363" y="402615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45413754-76F9-4A50-8CB5-2C847483DA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335" y="4026158"/>
            <a:ext cx="1628775" cy="962025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E7652A66-91F9-414C-8A7F-2524EF7813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167" y="1788373"/>
            <a:ext cx="1247775" cy="752475"/>
          </a:xfrm>
          <a:prstGeom prst="rect">
            <a:avLst/>
          </a:prstGeom>
        </p:spPr>
      </p:pic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7527179D-AFE7-4E82-8CDE-6C689118A318}"/>
              </a:ext>
            </a:extLst>
          </p:cNvPr>
          <p:cNvSpPr/>
          <p:nvPr/>
        </p:nvSpPr>
        <p:spPr>
          <a:xfrm>
            <a:off x="2082976" y="2250119"/>
            <a:ext cx="3219061" cy="1726164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成员变量</a:t>
            </a:r>
            <a:r>
              <a:rPr lang="en-US" altLang="zh-CN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:</a:t>
            </a:r>
          </a:p>
          <a:p>
            <a:r>
              <a:rPr lang="zh-CN" altLang="en-US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跟之前定义变量的格式一样</a:t>
            </a:r>
            <a:endParaRPr lang="en-US" altLang="zh-CN" dirty="0"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r>
              <a:rPr lang="zh-CN" altLang="en-US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只不过位置需要放在</a:t>
            </a:r>
            <a:endParaRPr lang="en-US" altLang="zh-CN" dirty="0"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r>
              <a:rPr lang="zh-CN" altLang="en-US" sz="2800" b="1" dirty="0">
                <a:solidFill>
                  <a:schemeClr val="bg1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方法的外面</a:t>
            </a:r>
            <a:endParaRPr lang="zh-CN" altLang="en-US" sz="4000" b="1" dirty="0">
              <a:solidFill>
                <a:schemeClr val="bg1"/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E2964BF0-887C-42F1-A782-DFB58C33F854}"/>
              </a:ext>
            </a:extLst>
          </p:cNvPr>
          <p:cNvSpPr/>
          <p:nvPr/>
        </p:nvSpPr>
        <p:spPr>
          <a:xfrm>
            <a:off x="2082976" y="4610664"/>
            <a:ext cx="3378542" cy="1726164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成员方法</a:t>
            </a:r>
            <a:r>
              <a:rPr lang="en-US" altLang="zh-CN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:</a:t>
            </a:r>
          </a:p>
          <a:p>
            <a:r>
              <a:rPr lang="zh-CN" altLang="en-US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跟之前定义方法的格式一样</a:t>
            </a:r>
            <a:endParaRPr lang="en-US" altLang="zh-CN" dirty="0"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r>
              <a:rPr lang="zh-CN" altLang="en-US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只不过需要</a:t>
            </a:r>
            <a:endParaRPr lang="en-US" altLang="zh-CN" dirty="0"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r>
              <a:rPr lang="zh-CN" altLang="en-US" sz="2800" b="1" dirty="0">
                <a:solidFill>
                  <a:schemeClr val="bg1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去掉</a:t>
            </a:r>
            <a:r>
              <a:rPr lang="en-US" altLang="zh-CN" sz="2800" b="1" dirty="0">
                <a:solidFill>
                  <a:schemeClr val="bg1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static</a:t>
            </a:r>
            <a:r>
              <a:rPr lang="zh-CN" altLang="en-US" sz="2800" b="1" dirty="0">
                <a:solidFill>
                  <a:schemeClr val="bg1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关键字</a:t>
            </a:r>
            <a:endParaRPr lang="zh-CN" altLang="en-US" sz="4000" b="1" dirty="0">
              <a:solidFill>
                <a:schemeClr val="bg1"/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9775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2" grpId="0" animBg="1"/>
      <p:bldP spid="2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 </a:t>
            </a:r>
          </a:p>
        </p:txBody>
      </p:sp>
      <p:sp>
        <p:nvSpPr>
          <p:cNvPr id="7" name="文本占位符 3">
            <a:extLst>
              <a:ext uri="{FF2B5EF4-FFF2-40B4-BE49-F238E27FC236}">
                <a16:creationId xmlns:a16="http://schemas.microsoft.com/office/drawing/2014/main" id="{DB950113-8C71-41C4-82FD-8EC38A4042F5}"/>
              </a:ext>
            </a:extLst>
          </p:cNvPr>
          <p:cNvSpPr txBox="1">
            <a:spLocks/>
          </p:cNvSpPr>
          <p:nvPr/>
        </p:nvSpPr>
        <p:spPr>
          <a:xfrm>
            <a:off x="710881" y="940081"/>
            <a:ext cx="3366598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>
                <a:latin typeface="Consolas" panose="020B0609020204030204" pitchFamily="49" charset="0"/>
              </a:rPr>
              <a:t>创建对象和使用对象的格式</a:t>
            </a:r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3ACD6507-7439-4ED6-B7C4-A9B2BBFA8431}"/>
              </a:ext>
            </a:extLst>
          </p:cNvPr>
          <p:cNvSpPr/>
          <p:nvPr/>
        </p:nvSpPr>
        <p:spPr>
          <a:xfrm>
            <a:off x="710880" y="1782147"/>
            <a:ext cx="3825551" cy="1026368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buAutoNum type="arabicPeriod"/>
            </a:pPr>
            <a:r>
              <a:rPr lang="zh-CN" altLang="en-US" dirty="0">
                <a:latin typeface="Consolas" panose="020B0609020204030204" pitchFamily="49" charset="0"/>
              </a:rPr>
              <a:t>创建对象</a:t>
            </a:r>
            <a:endParaRPr lang="en-US" altLang="zh-CN" dirty="0">
              <a:latin typeface="Consolas" panose="020B0609020204030204" pitchFamily="49" charset="0"/>
            </a:endParaRPr>
          </a:p>
          <a:p>
            <a:pPr marL="342900" indent="-342900">
              <a:buAutoNum type="arabicPeriod"/>
            </a:pPr>
            <a:endParaRPr lang="en-US" altLang="zh-CN" dirty="0">
              <a:latin typeface="Consolas" panose="020B0609020204030204" pitchFamily="49" charset="0"/>
            </a:endParaRPr>
          </a:p>
          <a:p>
            <a:r>
              <a:rPr lang="zh-CN" altLang="en-US" dirty="0">
                <a:latin typeface="Consolas" panose="020B0609020204030204" pitchFamily="49" charset="0"/>
              </a:rPr>
              <a:t>类名 对象名 </a:t>
            </a:r>
            <a:r>
              <a:rPr lang="en-US" altLang="zh-CN" dirty="0">
                <a:latin typeface="Consolas" panose="020B0609020204030204" pitchFamily="49" charset="0"/>
              </a:rPr>
              <a:t>= new </a:t>
            </a:r>
            <a:r>
              <a:rPr lang="zh-CN" altLang="en-US" dirty="0">
                <a:latin typeface="Consolas" panose="020B0609020204030204" pitchFamily="49" charset="0"/>
              </a:rPr>
              <a:t>类名</a:t>
            </a:r>
            <a:r>
              <a:rPr lang="en-US" altLang="zh-CN" dirty="0">
                <a:latin typeface="Consolas" panose="020B0609020204030204" pitchFamily="49" charset="0"/>
              </a:rPr>
              <a:t>();</a:t>
            </a: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1E896E91-6586-43DB-A136-5824B681ED80}"/>
              </a:ext>
            </a:extLst>
          </p:cNvPr>
          <p:cNvSpPr/>
          <p:nvPr/>
        </p:nvSpPr>
        <p:spPr>
          <a:xfrm>
            <a:off x="710879" y="3316099"/>
            <a:ext cx="3825551" cy="1026368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zh-CN" dirty="0">
                <a:latin typeface="Consolas" panose="020B0609020204030204" pitchFamily="49" charset="0"/>
              </a:rPr>
              <a:t>2. </a:t>
            </a:r>
            <a:r>
              <a:rPr lang="zh-CN" altLang="en-US" dirty="0">
                <a:latin typeface="Consolas" panose="020B0609020204030204" pitchFamily="49" charset="0"/>
              </a:rPr>
              <a:t>变量的使用格式</a:t>
            </a:r>
            <a:endParaRPr lang="en-US" altLang="zh-CN" dirty="0">
              <a:latin typeface="Consolas" panose="020B0609020204030204" pitchFamily="49" charset="0"/>
            </a:endParaRPr>
          </a:p>
          <a:p>
            <a:pPr marL="342900" indent="-342900">
              <a:buAutoNum type="arabicPeriod"/>
            </a:pPr>
            <a:endParaRPr lang="en-US" altLang="zh-CN" dirty="0">
              <a:latin typeface="Consolas" panose="020B0609020204030204" pitchFamily="49" charset="0"/>
            </a:endParaRPr>
          </a:p>
          <a:p>
            <a:r>
              <a:rPr lang="zh-CN" altLang="en-US" dirty="0">
                <a:latin typeface="Consolas" panose="020B0609020204030204" pitchFamily="49" charset="0"/>
              </a:rPr>
              <a:t>对象名</a:t>
            </a:r>
            <a:r>
              <a:rPr lang="en-US" altLang="zh-CN" dirty="0">
                <a:latin typeface="Consolas" panose="020B0609020204030204" pitchFamily="49" charset="0"/>
              </a:rPr>
              <a:t>.</a:t>
            </a:r>
            <a:r>
              <a:rPr lang="zh-CN" altLang="en-US" dirty="0">
                <a:latin typeface="Consolas" panose="020B0609020204030204" pitchFamily="49" charset="0"/>
              </a:rPr>
              <a:t>变量名</a:t>
            </a:r>
            <a:r>
              <a:rPr lang="en-US" altLang="zh-CN" dirty="0"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52C355FC-69FE-43DE-8AFB-ED509D5045F5}"/>
              </a:ext>
            </a:extLst>
          </p:cNvPr>
          <p:cNvSpPr/>
          <p:nvPr/>
        </p:nvSpPr>
        <p:spPr>
          <a:xfrm>
            <a:off x="710878" y="4850051"/>
            <a:ext cx="3825551" cy="1026368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zh-CN" dirty="0">
                <a:latin typeface="Consolas" panose="020B0609020204030204" pitchFamily="49" charset="0"/>
              </a:rPr>
              <a:t>3. </a:t>
            </a:r>
            <a:r>
              <a:rPr lang="zh-CN" altLang="en-US" dirty="0">
                <a:latin typeface="Consolas" panose="020B0609020204030204" pitchFamily="49" charset="0"/>
              </a:rPr>
              <a:t>方法的使用格式</a:t>
            </a:r>
            <a:endParaRPr lang="en-US" altLang="zh-CN" dirty="0">
              <a:latin typeface="Consolas" panose="020B0609020204030204" pitchFamily="49" charset="0"/>
            </a:endParaRPr>
          </a:p>
          <a:p>
            <a:pPr marL="342900" indent="-342900">
              <a:buAutoNum type="arabicPeriod"/>
            </a:pPr>
            <a:endParaRPr lang="en-US" altLang="zh-CN" dirty="0">
              <a:latin typeface="Consolas" panose="020B0609020204030204" pitchFamily="49" charset="0"/>
            </a:endParaRPr>
          </a:p>
          <a:p>
            <a:r>
              <a:rPr lang="zh-CN" altLang="en-US" dirty="0">
                <a:latin typeface="Consolas" panose="020B0609020204030204" pitchFamily="49" charset="0"/>
              </a:rPr>
              <a:t>对象名</a:t>
            </a:r>
            <a:r>
              <a:rPr lang="en-US" altLang="zh-CN" dirty="0">
                <a:latin typeface="Consolas" panose="020B0609020204030204" pitchFamily="49" charset="0"/>
              </a:rPr>
              <a:t>.</a:t>
            </a:r>
            <a:r>
              <a:rPr lang="zh-CN" altLang="en-US" dirty="0">
                <a:latin typeface="Consolas" panose="020B0609020204030204" pitchFamily="49" charset="0"/>
              </a:rPr>
              <a:t>方法名</a:t>
            </a:r>
            <a:r>
              <a:rPr lang="en-US" altLang="zh-CN" dirty="0">
                <a:latin typeface="Consolas" panose="020B0609020204030204" pitchFamily="49" charset="0"/>
              </a:rPr>
              <a:t>(</a:t>
            </a:r>
            <a:r>
              <a:rPr lang="zh-CN" altLang="en-US" dirty="0">
                <a:latin typeface="Consolas" panose="020B0609020204030204" pitchFamily="49" charset="0"/>
              </a:rPr>
              <a:t>实际参数</a:t>
            </a:r>
            <a:r>
              <a:rPr lang="en-US" altLang="zh-CN" dirty="0"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13" name="TextBox 3">
            <a:extLst>
              <a:ext uri="{FF2B5EF4-FFF2-40B4-BE49-F238E27FC236}">
                <a16:creationId xmlns:a16="http://schemas.microsoft.com/office/drawing/2014/main" id="{68A77365-2E5C-4324-84CF-CF0CA0BDE9E5}"/>
              </a:ext>
            </a:extLst>
          </p:cNvPr>
          <p:cNvSpPr txBox="1"/>
          <p:nvPr/>
        </p:nvSpPr>
        <p:spPr>
          <a:xfrm>
            <a:off x="5371325" y="1852646"/>
            <a:ext cx="5778757" cy="4185761"/>
          </a:xfrm>
          <a:prstGeom prst="rect">
            <a:avLst/>
          </a:prstGeom>
          <a:solidFill>
            <a:srgbClr val="FFFFE4"/>
          </a:solidFill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public class </a:t>
            </a:r>
            <a:r>
              <a:rPr kumimoji="0" lang="en-US" altLang="zh-CN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Test</a:t>
            </a:r>
            <a:r>
              <a:rPr lang="en-US" altLang="zh-CN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Student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{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public static void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627A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[] args) {</a:t>
            </a:r>
            <a:endParaRPr kumimoji="0" lang="en-US" altLang="zh-CN" sz="1400" b="0" i="0" u="none" strike="noStrike" cap="none" normalizeH="0" baseline="0" dirty="0">
              <a:ln>
                <a:noFill/>
              </a:ln>
              <a:solidFill>
                <a:srgbClr val="080808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zh-CN" sz="1400" dirty="0">
              <a:solidFill>
                <a:srgbClr val="080808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CN" sz="1400" b="0" i="0" u="none" strike="noStrike" cap="none" normalizeH="0" baseline="0" dirty="0">
              <a:ln>
                <a:noFill/>
              </a:ln>
              <a:solidFill>
                <a:srgbClr val="080808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zh-CN" sz="1400" dirty="0">
              <a:solidFill>
                <a:srgbClr val="080808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CN" sz="1400" b="0" i="0" u="none" strike="noStrike" cap="none" normalizeH="0" baseline="0" dirty="0">
              <a:ln>
                <a:noFill/>
              </a:ln>
              <a:solidFill>
                <a:srgbClr val="080808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zh-CN" sz="1400" dirty="0">
              <a:solidFill>
                <a:srgbClr val="080808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CN" sz="1400" b="0" i="0" u="none" strike="noStrike" cap="none" normalizeH="0" baseline="0" dirty="0">
              <a:ln>
                <a:noFill/>
              </a:ln>
              <a:solidFill>
                <a:srgbClr val="080808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zh-CN" sz="1400" dirty="0">
              <a:solidFill>
                <a:srgbClr val="080808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CN" sz="1400" b="0" i="0" u="none" strike="noStrike" cap="none" normalizeH="0" baseline="0" dirty="0">
              <a:ln>
                <a:noFill/>
              </a:ln>
              <a:solidFill>
                <a:srgbClr val="080808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zh-CN" sz="1400" dirty="0">
              <a:solidFill>
                <a:srgbClr val="080808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CN" sz="1400" b="0" i="0" u="none" strike="noStrike" cap="none" normalizeH="0" baseline="0" dirty="0">
              <a:ln>
                <a:noFill/>
              </a:ln>
              <a:solidFill>
                <a:srgbClr val="080808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zh-CN" sz="1400" dirty="0">
              <a:solidFill>
                <a:srgbClr val="080808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CN" sz="1400" b="0" i="0" u="none" strike="noStrike" cap="none" normalizeH="0" baseline="0" dirty="0">
              <a:ln>
                <a:noFill/>
              </a:ln>
              <a:solidFill>
                <a:srgbClr val="080808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CN" sz="1400" b="0" i="0" u="none" strike="noStrike" cap="none" normalizeH="0" baseline="0" dirty="0">
              <a:ln>
                <a:noFill/>
              </a:ln>
              <a:solidFill>
                <a:srgbClr val="080808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  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}</a:t>
            </a:r>
            <a:endParaRPr kumimoji="0" lang="zh-CN" altLang="zh-CN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8691905-054A-4803-8E67-ABA01287660D}"/>
              </a:ext>
            </a:extLst>
          </p:cNvPr>
          <p:cNvSpPr txBox="1"/>
          <p:nvPr/>
        </p:nvSpPr>
        <p:spPr>
          <a:xfrm>
            <a:off x="6096663" y="4573483"/>
            <a:ext cx="410469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C2F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C2F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使用成员方法格式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C2F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C2F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C2F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C2F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对象名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C2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C2F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方法名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C2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C2F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实际参数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C2F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C2F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stu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.study();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stu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.eat();</a:t>
            </a:r>
            <a:endParaRPr lang="zh-CN" altLang="en-US" sz="1400" dirty="0">
              <a:latin typeface="Consolas" panose="020B0609020204030204" pitchFamily="49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F0CE2A54-E386-469F-8D90-7B39EBE8B4FB}"/>
              </a:ext>
            </a:extLst>
          </p:cNvPr>
          <p:cNvSpPr txBox="1"/>
          <p:nvPr/>
        </p:nvSpPr>
        <p:spPr>
          <a:xfrm>
            <a:off x="6096663" y="2320857"/>
            <a:ext cx="4759699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C2F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C2F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创建对象格式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C2F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C2F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C2F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C2F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类名 对象名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C2F"/>
                </a:solidFill>
                <a:effectLst/>
                <a:latin typeface="Consolas" panose="020B0609020204030204" pitchFamily="49" charset="0"/>
              </a:rPr>
              <a:t> = new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C2F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类名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C2F"/>
                </a:solidFill>
                <a:effectLst/>
                <a:latin typeface="Consolas" panose="020B0609020204030204" pitchFamily="49" charset="0"/>
              </a:rPr>
              <a:t>();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C2F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Student stu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new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Student();</a:t>
            </a:r>
            <a:endParaRPr lang="zh-CN" altLang="en-US" sz="1400" dirty="0">
              <a:latin typeface="Consolas" panose="020B0609020204030204" pitchFamily="49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8BFE2F36-5BD7-4C83-8BB2-C5B0687FA88C}"/>
              </a:ext>
            </a:extLst>
          </p:cNvPr>
          <p:cNvSpPr txBox="1"/>
          <p:nvPr/>
        </p:nvSpPr>
        <p:spPr>
          <a:xfrm>
            <a:off x="6096663" y="3124004"/>
            <a:ext cx="4531762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C2F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C2F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使用成员变量格式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C2F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C2F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C2F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C2F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对象名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C2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C2F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变量名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C2F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.println(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stu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.println(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stu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</a:rPr>
              <a:t>age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);</a:t>
            </a:r>
            <a:endParaRPr kumimoji="0" lang="en-US" altLang="zh-CN" sz="1400" b="0" i="0" u="none" strike="noStrike" cap="none" normalizeH="0" baseline="0" dirty="0">
              <a:ln>
                <a:noFill/>
              </a:ln>
              <a:solidFill>
                <a:srgbClr val="080808"/>
              </a:solidFill>
              <a:effectLst/>
              <a:latin typeface="Consolas" panose="020B0609020204030204" pitchFamily="49" charset="0"/>
            </a:endParaRPr>
          </a:p>
          <a:p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stu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</a:rPr>
              <a:t>name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李四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stu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</a:rPr>
              <a:t>age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Consolas" panose="020B0609020204030204" pitchFamily="49" charset="0"/>
              </a:rPr>
              <a:t>24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;</a:t>
            </a:r>
            <a:endParaRPr lang="zh-CN" altLang="en-US" sz="1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7490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1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28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1" grpId="0" animBg="1"/>
      <p:bldP spid="12" grpId="0" animBg="1"/>
      <p:bldP spid="13" grpId="0" animBg="1"/>
      <p:bldP spid="14" grpId="0"/>
      <p:bldP spid="15" grpId="0"/>
      <p:bldP spid="1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 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0ACAE7D-996F-4497-8B3D-2AB6C3D1120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类的定义与对象的创建和使用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3505507-AA7D-4B14-87DA-19F8EF17B91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58263" y="1622265"/>
            <a:ext cx="9214230" cy="4219575"/>
          </a:xfrm>
        </p:spPr>
        <p:txBody>
          <a:bodyPr/>
          <a:lstStyle/>
          <a:p>
            <a:r>
              <a:rPr lang="zh-CN" altLang="en-US" dirty="0"/>
              <a:t>定义一个手机类 </a:t>
            </a:r>
            <a:r>
              <a:rPr lang="en-US" altLang="zh-CN" dirty="0"/>
              <a:t>(Phone)</a:t>
            </a:r>
          </a:p>
          <a:p>
            <a:r>
              <a:rPr lang="en-US" altLang="zh-CN" dirty="0"/>
              <a:t>	</a:t>
            </a:r>
            <a:r>
              <a:rPr lang="zh-CN" altLang="en-US" dirty="0"/>
              <a:t>属性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(</a:t>
            </a:r>
            <a:r>
              <a:rPr lang="zh-CN" altLang="en-US" dirty="0"/>
              <a:t>品牌 </a:t>
            </a:r>
            <a:r>
              <a:rPr lang="en-US" altLang="zh-CN" dirty="0"/>
              <a:t>brand</a:t>
            </a:r>
            <a:r>
              <a:rPr lang="zh-CN" altLang="en-US" dirty="0"/>
              <a:t>，颜色</a:t>
            </a:r>
            <a:r>
              <a:rPr lang="en-US" altLang="zh-CN" dirty="0"/>
              <a:t> color, </a:t>
            </a:r>
            <a:r>
              <a:rPr lang="zh-CN" altLang="en-US" dirty="0"/>
              <a:t>价格 </a:t>
            </a:r>
            <a:r>
              <a:rPr lang="en-US" altLang="zh-CN" dirty="0"/>
              <a:t>price)</a:t>
            </a:r>
          </a:p>
          <a:p>
            <a:r>
              <a:rPr lang="en-US" altLang="zh-CN" dirty="0"/>
              <a:t>	</a:t>
            </a:r>
            <a:r>
              <a:rPr lang="zh-CN" altLang="en-US" dirty="0"/>
              <a:t>行为</a:t>
            </a:r>
            <a:r>
              <a:rPr lang="en-US" altLang="zh-CN" dirty="0"/>
              <a:t>: </a:t>
            </a:r>
          </a:p>
          <a:p>
            <a:r>
              <a:rPr lang="en-US" altLang="zh-CN" dirty="0"/>
              <a:t>		</a:t>
            </a:r>
            <a:r>
              <a:rPr lang="zh-CN" altLang="en-US" dirty="0"/>
              <a:t>打电话 </a:t>
            </a:r>
            <a:r>
              <a:rPr lang="en-US" altLang="zh-CN" dirty="0"/>
              <a:t>(call)</a:t>
            </a:r>
          </a:p>
          <a:p>
            <a:r>
              <a:rPr lang="en-US" altLang="zh-CN" dirty="0"/>
              <a:t>			- </a:t>
            </a:r>
            <a:r>
              <a:rPr lang="zh-CN" altLang="en-US" dirty="0"/>
              <a:t>输出给 </a:t>
            </a:r>
            <a:r>
              <a:rPr lang="en-US" altLang="zh-CN" dirty="0"/>
              <a:t>xxx </a:t>
            </a:r>
            <a:r>
              <a:rPr lang="zh-CN" altLang="en-US" dirty="0"/>
              <a:t>打电话</a:t>
            </a:r>
            <a:endParaRPr lang="en-US" altLang="zh-CN" dirty="0"/>
          </a:p>
          <a:p>
            <a:r>
              <a:rPr lang="en-US" altLang="zh-CN" dirty="0"/>
              <a:t>		</a:t>
            </a:r>
            <a:r>
              <a:rPr lang="zh-CN" altLang="en-US" dirty="0"/>
              <a:t>发短信 </a:t>
            </a:r>
            <a:r>
              <a:rPr lang="en-US" altLang="zh-CN" dirty="0"/>
              <a:t>(</a:t>
            </a:r>
            <a:r>
              <a:rPr lang="en-US" altLang="zh-CN" dirty="0" err="1"/>
              <a:t>sendMessage</a:t>
            </a:r>
            <a:r>
              <a:rPr lang="en-US" altLang="zh-CN" dirty="0"/>
              <a:t>)</a:t>
            </a:r>
          </a:p>
          <a:p>
            <a:r>
              <a:rPr lang="en-US" altLang="zh-CN" dirty="0"/>
              <a:t>			- </a:t>
            </a:r>
            <a:r>
              <a:rPr lang="zh-CN" altLang="en-US" dirty="0"/>
              <a:t>输出群发短信</a:t>
            </a:r>
            <a:endParaRPr lang="en-US" altLang="zh-CN" dirty="0"/>
          </a:p>
          <a:p>
            <a:r>
              <a:rPr lang="zh-CN" altLang="en-US" dirty="0"/>
              <a:t>编写一个手机测试类 </a:t>
            </a:r>
            <a:r>
              <a:rPr lang="en-US" altLang="zh-CN" dirty="0"/>
              <a:t>(</a:t>
            </a:r>
            <a:r>
              <a:rPr lang="en-US" altLang="zh-CN" dirty="0" err="1"/>
              <a:t>PhoneTest</a:t>
            </a:r>
            <a:r>
              <a:rPr lang="en-US" altLang="zh-CN" dirty="0"/>
              <a:t>)</a:t>
            </a:r>
          </a:p>
          <a:p>
            <a:r>
              <a:rPr lang="en-US" altLang="zh-CN" dirty="0"/>
              <a:t>	</a:t>
            </a:r>
            <a:r>
              <a:rPr lang="zh-CN" altLang="en-US" dirty="0"/>
              <a:t>创建两个手机对象</a:t>
            </a:r>
            <a:r>
              <a:rPr lang="en-US" altLang="zh-CN" dirty="0"/>
              <a:t>,  </a:t>
            </a:r>
            <a:r>
              <a:rPr lang="zh-CN" altLang="en-US" dirty="0"/>
              <a:t>并给属性赋值</a:t>
            </a:r>
            <a:endParaRPr lang="en-US" altLang="zh-CN" dirty="0"/>
          </a:p>
          <a:p>
            <a:r>
              <a:rPr lang="en-US" altLang="zh-CN" dirty="0"/>
              <a:t>		1. </a:t>
            </a:r>
            <a:r>
              <a:rPr lang="zh-CN" altLang="en-US" dirty="0"/>
              <a:t>小米</a:t>
            </a:r>
            <a:r>
              <a:rPr lang="en-US" altLang="zh-CN" dirty="0"/>
              <a:t>,  </a:t>
            </a:r>
            <a:r>
              <a:rPr lang="zh-CN" altLang="en-US" dirty="0"/>
              <a:t>白色</a:t>
            </a:r>
            <a:r>
              <a:rPr lang="en-US" altLang="zh-CN" dirty="0"/>
              <a:t>,  4999</a:t>
            </a:r>
          </a:p>
          <a:p>
            <a:r>
              <a:rPr lang="en-US" altLang="zh-CN" dirty="0"/>
              <a:t>		2. </a:t>
            </a:r>
            <a:r>
              <a:rPr lang="zh-CN" altLang="en-US" dirty="0"/>
              <a:t>华为</a:t>
            </a:r>
            <a:r>
              <a:rPr lang="en-US" altLang="zh-CN" dirty="0"/>
              <a:t>,  </a:t>
            </a:r>
            <a:r>
              <a:rPr lang="zh-CN" altLang="en-US" dirty="0"/>
              <a:t>黑色</a:t>
            </a:r>
            <a:r>
              <a:rPr lang="en-US" altLang="zh-CN" dirty="0"/>
              <a:t>,  6999</a:t>
            </a:r>
          </a:p>
          <a:p>
            <a:r>
              <a:rPr lang="en-US" altLang="zh-CN" dirty="0"/>
              <a:t>	</a:t>
            </a:r>
            <a:r>
              <a:rPr lang="zh-CN" altLang="en-US" dirty="0"/>
              <a:t>赋值之后</a:t>
            </a:r>
            <a:r>
              <a:rPr lang="en-US" altLang="zh-CN" dirty="0"/>
              <a:t>, </a:t>
            </a:r>
            <a:r>
              <a:rPr lang="zh-CN" altLang="en-US" dirty="0"/>
              <a:t>校验自己有没有赋值成功</a:t>
            </a:r>
            <a:r>
              <a:rPr lang="en-US" altLang="zh-CN" dirty="0"/>
              <a:t>,  </a:t>
            </a:r>
            <a:r>
              <a:rPr lang="zh-CN" altLang="en-US" dirty="0"/>
              <a:t>使用打印语句校验</a:t>
            </a:r>
            <a:r>
              <a:rPr lang="en-US" altLang="zh-CN" dirty="0"/>
              <a:t>, </a:t>
            </a:r>
            <a:r>
              <a:rPr lang="zh-CN" altLang="en-US" dirty="0"/>
              <a:t>调用两个对象各自的成员方法</a:t>
            </a:r>
            <a:endParaRPr lang="en-US" altLang="zh-CN" dirty="0"/>
          </a:p>
        </p:txBody>
      </p:sp>
      <p:sp>
        <p:nvSpPr>
          <p:cNvPr id="20" name="文本占位符 3">
            <a:extLst>
              <a:ext uri="{FF2B5EF4-FFF2-40B4-BE49-F238E27FC236}">
                <a16:creationId xmlns:a16="http://schemas.microsoft.com/office/drawing/2014/main" id="{94BD971D-1CCE-434A-93D8-27924E600FFE}"/>
              </a:ext>
            </a:extLst>
          </p:cNvPr>
          <p:cNvSpPr txBox="1">
            <a:spLocks/>
          </p:cNvSpPr>
          <p:nvPr/>
        </p:nvSpPr>
        <p:spPr>
          <a:xfrm>
            <a:off x="2195450" y="4136011"/>
            <a:ext cx="9214230" cy="2721989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9071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 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0ACAE7D-996F-4497-8B3D-2AB6C3D1120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类的定义与对象的创建和使用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3505507-AA7D-4B14-87DA-19F8EF17B91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58263" y="1622265"/>
            <a:ext cx="9214230" cy="4219575"/>
          </a:xfrm>
        </p:spPr>
        <p:txBody>
          <a:bodyPr/>
          <a:lstStyle/>
          <a:p>
            <a:r>
              <a:rPr lang="zh-CN" altLang="en-US" dirty="0"/>
              <a:t>编写一个图书类 </a:t>
            </a:r>
            <a:r>
              <a:rPr lang="en-US" altLang="zh-CN" dirty="0"/>
              <a:t>(Book)</a:t>
            </a:r>
          </a:p>
          <a:p>
            <a:r>
              <a:rPr lang="en-US" altLang="zh-CN" dirty="0"/>
              <a:t>	</a:t>
            </a:r>
            <a:r>
              <a:rPr lang="zh-CN" altLang="en-US" dirty="0"/>
              <a:t>属性</a:t>
            </a:r>
            <a:r>
              <a:rPr lang="en-US" altLang="zh-CN" dirty="0"/>
              <a:t>: </a:t>
            </a:r>
            <a:r>
              <a:rPr lang="zh-CN" altLang="en-US" dirty="0"/>
              <a:t>编号 </a:t>
            </a:r>
            <a:r>
              <a:rPr lang="en-US" altLang="zh-CN" dirty="0"/>
              <a:t>(id)  </a:t>
            </a:r>
            <a:r>
              <a:rPr lang="zh-CN" altLang="en-US" dirty="0"/>
              <a:t>书名</a:t>
            </a:r>
            <a:r>
              <a:rPr lang="en-US" altLang="zh-CN" dirty="0"/>
              <a:t>(name)  </a:t>
            </a:r>
            <a:r>
              <a:rPr lang="zh-CN" altLang="en-US" dirty="0"/>
              <a:t>价格 </a:t>
            </a:r>
            <a:r>
              <a:rPr lang="en-US" altLang="zh-CN" dirty="0"/>
              <a:t>(price)</a:t>
            </a:r>
          </a:p>
          <a:p>
            <a:r>
              <a:rPr lang="en-US" altLang="zh-CN" dirty="0"/>
              <a:t>	</a:t>
            </a:r>
            <a:r>
              <a:rPr lang="zh-CN" altLang="en-US" dirty="0"/>
              <a:t>行为</a:t>
            </a:r>
            <a:r>
              <a:rPr lang="en-US" altLang="zh-CN" dirty="0"/>
              <a:t>: </a:t>
            </a:r>
            <a:r>
              <a:rPr lang="zh-CN" altLang="en-US" dirty="0"/>
              <a:t>展示 </a:t>
            </a:r>
            <a:r>
              <a:rPr lang="en-US" altLang="zh-CN" dirty="0"/>
              <a:t>(show)</a:t>
            </a:r>
          </a:p>
          <a:p>
            <a:r>
              <a:rPr lang="en-US" altLang="zh-CN" dirty="0"/>
              <a:t>		</a:t>
            </a:r>
            <a:r>
              <a:rPr lang="zh-CN" altLang="en-US" dirty="0"/>
              <a:t>该方法中需要展示出图书的所有属性信息</a:t>
            </a:r>
            <a:endParaRPr lang="en-US" altLang="zh-CN" dirty="0"/>
          </a:p>
          <a:p>
            <a:r>
              <a:rPr lang="zh-CN" altLang="en-US" dirty="0"/>
              <a:t>编写一个图书测试类 </a:t>
            </a:r>
            <a:r>
              <a:rPr lang="en-US" altLang="zh-CN" dirty="0"/>
              <a:t>(</a:t>
            </a:r>
            <a:r>
              <a:rPr lang="en-US" altLang="zh-CN" dirty="0" err="1"/>
              <a:t>BookTest</a:t>
            </a:r>
            <a:r>
              <a:rPr lang="en-US" altLang="zh-CN" dirty="0"/>
              <a:t>)</a:t>
            </a:r>
          </a:p>
          <a:p>
            <a:r>
              <a:rPr lang="en-US" altLang="zh-CN" dirty="0"/>
              <a:t>	</a:t>
            </a:r>
            <a:r>
              <a:rPr lang="zh-CN" altLang="en-US" dirty="0"/>
              <a:t>创建 </a:t>
            </a:r>
            <a:r>
              <a:rPr lang="en-US" altLang="zh-CN" dirty="0"/>
              <a:t>3 </a:t>
            </a:r>
            <a:r>
              <a:rPr lang="zh-CN" altLang="en-US" dirty="0"/>
              <a:t>个图书对象</a:t>
            </a:r>
            <a:r>
              <a:rPr lang="en-US" altLang="zh-CN" dirty="0"/>
              <a:t>,  </a:t>
            </a:r>
            <a:r>
              <a:rPr lang="zh-CN" altLang="en-US" dirty="0"/>
              <a:t>分别赋值为</a:t>
            </a:r>
            <a:endParaRPr lang="en-US" altLang="zh-CN" dirty="0"/>
          </a:p>
          <a:p>
            <a:r>
              <a:rPr lang="en-US" altLang="zh-CN" dirty="0"/>
              <a:t>		(001, </a:t>
            </a:r>
            <a:r>
              <a:rPr lang="zh-CN" altLang="en-US" dirty="0"/>
              <a:t>三国</a:t>
            </a:r>
            <a:r>
              <a:rPr lang="en-US" altLang="zh-CN" dirty="0"/>
              <a:t>, 88.88)</a:t>
            </a:r>
          </a:p>
          <a:p>
            <a:r>
              <a:rPr lang="en-US" altLang="zh-CN" dirty="0"/>
              <a:t>		(002, </a:t>
            </a:r>
            <a:r>
              <a:rPr lang="zh-CN" altLang="en-US" dirty="0"/>
              <a:t>水浒</a:t>
            </a:r>
            <a:r>
              <a:rPr lang="en-US" altLang="zh-CN" dirty="0"/>
              <a:t>, 88.88)</a:t>
            </a:r>
          </a:p>
          <a:p>
            <a:r>
              <a:rPr lang="en-US" altLang="zh-CN" dirty="0"/>
              <a:t>		(003, </a:t>
            </a:r>
            <a:r>
              <a:rPr lang="zh-CN" altLang="en-US" dirty="0"/>
              <a:t>富婆通讯录</a:t>
            </a:r>
            <a:r>
              <a:rPr lang="en-US" altLang="zh-CN" dirty="0"/>
              <a:t>, 10000)</a:t>
            </a:r>
          </a:p>
          <a:p>
            <a:r>
              <a:rPr lang="en-US" altLang="zh-CN" dirty="0"/>
              <a:t>	</a:t>
            </a:r>
            <a:r>
              <a:rPr lang="zh-CN" altLang="en-US" dirty="0"/>
              <a:t>调用</a:t>
            </a:r>
            <a:r>
              <a:rPr lang="en-US" altLang="zh-CN" dirty="0"/>
              <a:t>3</a:t>
            </a:r>
            <a:r>
              <a:rPr lang="zh-CN" altLang="en-US" dirty="0"/>
              <a:t>个对象</a:t>
            </a:r>
            <a:r>
              <a:rPr lang="en-US" altLang="zh-CN" dirty="0"/>
              <a:t>,  </a:t>
            </a:r>
            <a:r>
              <a:rPr lang="zh-CN" altLang="en-US" dirty="0"/>
              <a:t>各自的</a:t>
            </a:r>
            <a:r>
              <a:rPr lang="en-US" altLang="zh-CN" dirty="0"/>
              <a:t>show </a:t>
            </a:r>
            <a:r>
              <a:rPr lang="zh-CN" altLang="en-US" dirty="0"/>
              <a:t>方法展示属性信息</a:t>
            </a:r>
            <a:endParaRPr lang="en-US" altLang="zh-CN" dirty="0"/>
          </a:p>
        </p:txBody>
      </p:sp>
      <p:sp>
        <p:nvSpPr>
          <p:cNvPr id="20" name="文本占位符 3">
            <a:extLst>
              <a:ext uri="{FF2B5EF4-FFF2-40B4-BE49-F238E27FC236}">
                <a16:creationId xmlns:a16="http://schemas.microsoft.com/office/drawing/2014/main" id="{94BD971D-1CCE-434A-93D8-27924E600FFE}"/>
              </a:ext>
            </a:extLst>
          </p:cNvPr>
          <p:cNvSpPr txBox="1">
            <a:spLocks/>
          </p:cNvSpPr>
          <p:nvPr/>
        </p:nvSpPr>
        <p:spPr>
          <a:xfrm>
            <a:off x="2195450" y="4136011"/>
            <a:ext cx="9214230" cy="2721989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5144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691FACA-E1ED-6A48-A1E4-D925AAC030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47349" y="1207492"/>
            <a:ext cx="5973761" cy="4256405"/>
          </a:xfrm>
        </p:spPr>
        <p:txBody>
          <a:bodyPr/>
          <a:lstStyle/>
          <a:p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Alibaba PuHuiTi R"/>
              </a:rPr>
              <a:t>类和对象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Alibaba PuHuiTi R"/>
            </a:endParaRPr>
          </a:p>
          <a:p>
            <a:r>
              <a:rPr lang="zh-CN" altLang="en-US" dirty="0">
                <a:solidFill>
                  <a:srgbClr val="C00000"/>
                </a:solidFill>
                <a:latin typeface="Consolas" panose="020B0609020204030204" pitchFamily="49" charset="0"/>
                <a:ea typeface="Alibaba PuHuiTi R"/>
              </a:rPr>
              <a:t>对象内存图</a:t>
            </a:r>
            <a:endParaRPr lang="en-US" altLang="zh-CN" dirty="0">
              <a:solidFill>
                <a:srgbClr val="C00000"/>
              </a:solidFill>
              <a:latin typeface="Consolas" panose="020B0609020204030204" pitchFamily="49" charset="0"/>
              <a:ea typeface="Alibaba PuHuiTi R"/>
            </a:endParaRPr>
          </a:p>
          <a:p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Alibaba PuHuiTi R"/>
              </a:rPr>
              <a:t>成员变量和局部变量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Alibaba PuHuiTi R"/>
            </a:endParaRPr>
          </a:p>
          <a:p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Alibaba PuHuiTi R"/>
              </a:rPr>
              <a:t>this 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Alibaba PuHuiTi R"/>
              </a:rPr>
              <a:t>关键字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Alibaba PuHuiTi R"/>
            </a:endParaRPr>
          </a:p>
          <a:p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Alibaba PuHuiTi R"/>
              </a:rPr>
              <a:t>构造方法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Alibaba PuHuiTi R"/>
            </a:endParaRPr>
          </a:p>
          <a:p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Alibaba PuHuiTi R"/>
              </a:rPr>
              <a:t>封装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Alibaba PuHuiTi R"/>
            </a:endParaRPr>
          </a:p>
        </p:txBody>
      </p:sp>
    </p:spTree>
    <p:extLst>
      <p:ext uri="{BB962C8B-B14F-4D97-AF65-F5344CB8AC3E}">
        <p14:creationId xmlns:p14="http://schemas.microsoft.com/office/powerpoint/2010/main" val="21448244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3742BBA0-405F-476D-940B-31DEDA22F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对象内存图</a:t>
            </a:r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691FACA-E1ED-6A48-A1E4-D925AAC030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  <a:latin typeface="Consolas" panose="020B0609020204030204" pitchFamily="49" charset="0"/>
                <a:ea typeface="Alibaba PuHuiTi R"/>
              </a:rPr>
              <a:t>02</a:t>
            </a:r>
          </a:p>
        </p:txBody>
      </p:sp>
    </p:spTree>
    <p:extLst>
      <p:ext uri="{BB962C8B-B14F-4D97-AF65-F5344CB8AC3E}">
        <p14:creationId xmlns:p14="http://schemas.microsoft.com/office/powerpoint/2010/main" val="1160829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 </a:t>
            </a:r>
          </a:p>
        </p:txBody>
      </p:sp>
      <p:sp>
        <p:nvSpPr>
          <p:cNvPr id="6" name="思想气泡: 云 5">
            <a:extLst>
              <a:ext uri="{FF2B5EF4-FFF2-40B4-BE49-F238E27FC236}">
                <a16:creationId xmlns:a16="http://schemas.microsoft.com/office/drawing/2014/main" id="{7526C8E5-9A60-417C-BDAF-81ABF2CA8D12}"/>
              </a:ext>
            </a:extLst>
          </p:cNvPr>
          <p:cNvSpPr/>
          <p:nvPr/>
        </p:nvSpPr>
        <p:spPr>
          <a:xfrm>
            <a:off x="2661100" y="2311273"/>
            <a:ext cx="3582956" cy="1657583"/>
          </a:xfrm>
          <a:prstGeom prst="cloudCallout">
            <a:avLst>
              <a:gd name="adj1" fmla="val -41357"/>
              <a:gd name="adj2" fmla="val 52110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这是个什么玩意儿？</a:t>
            </a:r>
            <a:endParaRPr lang="en-US" altLang="zh-CN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7" name="思想气泡: 云 16">
            <a:extLst>
              <a:ext uri="{FF2B5EF4-FFF2-40B4-BE49-F238E27FC236}">
                <a16:creationId xmlns:a16="http://schemas.microsoft.com/office/drawing/2014/main" id="{A4AC093B-8CD5-4BD1-A76B-E6EEF5109844}"/>
              </a:ext>
            </a:extLst>
          </p:cNvPr>
          <p:cNvSpPr/>
          <p:nvPr/>
        </p:nvSpPr>
        <p:spPr>
          <a:xfrm>
            <a:off x="3577124" y="4675650"/>
            <a:ext cx="3582955" cy="1414521"/>
          </a:xfrm>
          <a:prstGeom prst="cloudCallout">
            <a:avLst>
              <a:gd name="adj1" fmla="val -56641"/>
              <a:gd name="adj2" fmla="val -22349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我干嘛要学这个？</a:t>
            </a:r>
            <a:endParaRPr lang="en-US" altLang="zh-CN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20" name="Picture 2">
            <a:extLst>
              <a:ext uri="{FF2B5EF4-FFF2-40B4-BE49-F238E27FC236}">
                <a16:creationId xmlns:a16="http://schemas.microsoft.com/office/drawing/2014/main" id="{487B4156-B9DE-4E22-9511-4EA815CFAB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0" y="3429071"/>
            <a:ext cx="2661100" cy="2661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1320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7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 </a:t>
            </a:r>
          </a:p>
        </p:txBody>
      </p:sp>
      <p:sp>
        <p:nvSpPr>
          <p:cNvPr id="24" name="文本占位符 3">
            <a:extLst>
              <a:ext uri="{FF2B5EF4-FFF2-40B4-BE49-F238E27FC236}">
                <a16:creationId xmlns:a16="http://schemas.microsoft.com/office/drawing/2014/main" id="{C4B8F0B7-B839-4DC0-8545-B40734C46EA9}"/>
              </a:ext>
            </a:extLst>
          </p:cNvPr>
          <p:cNvSpPr txBox="1">
            <a:spLocks/>
          </p:cNvSpPr>
          <p:nvPr/>
        </p:nvSpPr>
        <p:spPr>
          <a:xfrm>
            <a:off x="710880" y="940081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>
                <a:solidFill>
                  <a:srgbClr val="C00000"/>
                </a:solidFill>
                <a:latin typeface="Consolas" panose="020B0609020204030204" pitchFamily="49" charset="0"/>
              </a:rPr>
              <a:t>单个对象内存图</a:t>
            </a:r>
          </a:p>
        </p:txBody>
      </p:sp>
      <p:sp>
        <p:nvSpPr>
          <p:cNvPr id="19" name="AutoShape 4">
            <a:extLst>
              <a:ext uri="{FF2B5EF4-FFF2-40B4-BE49-F238E27FC236}">
                <a16:creationId xmlns:a16="http://schemas.microsoft.com/office/drawing/2014/main" id="{099C9E26-0708-4411-BC23-6A88333B1BC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0092405" y="1076360"/>
            <a:ext cx="102810" cy="102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82378FC8-ADF6-4C70-8E1B-C01F92C58768}"/>
              </a:ext>
            </a:extLst>
          </p:cNvPr>
          <p:cNvGrpSpPr>
            <a:grpSpLocks/>
          </p:cNvGrpSpPr>
          <p:nvPr/>
        </p:nvGrpSpPr>
        <p:grpSpPr bwMode="auto">
          <a:xfrm>
            <a:off x="8530352" y="1254427"/>
            <a:ext cx="3491904" cy="3340560"/>
            <a:chOff x="6552698" y="206834"/>
            <a:chExt cx="2398614" cy="4763518"/>
          </a:xfrm>
        </p:grpSpPr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521642DC-7C49-48AE-8800-9B1C82644214}"/>
                </a:ext>
              </a:extLst>
            </p:cNvPr>
            <p:cNvSpPr/>
            <p:nvPr/>
          </p:nvSpPr>
          <p:spPr bwMode="auto">
            <a:xfrm>
              <a:off x="6552698" y="1032717"/>
              <a:ext cx="2398614" cy="3937635"/>
            </a:xfrm>
            <a:prstGeom prst="rect">
              <a:avLst/>
            </a:prstGeom>
            <a:solidFill>
              <a:srgbClr val="047FFD">
                <a:alpha val="10000"/>
              </a:srgbClr>
            </a:solidFill>
            <a:ln w="38100">
              <a:solidFill>
                <a:srgbClr val="047FFD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25" name="TextBox 2">
              <a:extLst>
                <a:ext uri="{FF2B5EF4-FFF2-40B4-BE49-F238E27FC236}">
                  <a16:creationId xmlns:a16="http://schemas.microsoft.com/office/drawing/2014/main" id="{1026CA07-9DB4-4107-A4BC-810B36615A5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296868" y="206834"/>
              <a:ext cx="936625" cy="446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zh-CN" altLang="en-US" sz="2400" b="1" dirty="0">
                  <a:solidFill>
                    <a:srgbClr val="047FFD"/>
                  </a:solidFill>
                  <a:latin typeface="Consolas" panose="020B06090202040302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堆内存</a:t>
              </a:r>
            </a:p>
          </p:txBody>
        </p: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3709CE67-6078-4A9B-945D-834F73CF4FAF}"/>
              </a:ext>
            </a:extLst>
          </p:cNvPr>
          <p:cNvGrpSpPr>
            <a:grpSpLocks/>
          </p:cNvGrpSpPr>
          <p:nvPr/>
        </p:nvGrpSpPr>
        <p:grpSpPr bwMode="auto">
          <a:xfrm>
            <a:off x="5561046" y="1797051"/>
            <a:ext cx="2740522" cy="4800600"/>
            <a:chOff x="4441895" y="1347668"/>
            <a:chExt cx="1771200" cy="3600344"/>
          </a:xfrm>
        </p:grpSpPr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F10B7D70-F048-401F-AB54-EEC9024D80C6}"/>
                </a:ext>
              </a:extLst>
            </p:cNvPr>
            <p:cNvSpPr/>
            <p:nvPr/>
          </p:nvSpPr>
          <p:spPr bwMode="auto">
            <a:xfrm>
              <a:off x="4472076" y="1350843"/>
              <a:ext cx="1728310" cy="3597169"/>
            </a:xfrm>
            <a:prstGeom prst="rect">
              <a:avLst/>
            </a:prstGeom>
            <a:solidFill>
              <a:srgbClr val="FD0000">
                <a:alpha val="10000"/>
              </a:srgbClr>
            </a:solidFill>
            <a:ln w="38100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28" name="TextBox 2">
              <a:extLst>
                <a:ext uri="{FF2B5EF4-FFF2-40B4-BE49-F238E27FC236}">
                  <a16:creationId xmlns:a16="http://schemas.microsoft.com/office/drawing/2014/main" id="{6F994228-C2A3-415C-8AC6-4BC5ABD74D9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68464" y="4457474"/>
              <a:ext cx="935038" cy="4458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zh-CN" altLang="en-US" sz="2400" b="1" dirty="0">
                  <a:solidFill>
                    <a:schemeClr val="accent2"/>
                  </a:solidFill>
                  <a:latin typeface="Consolas" panose="020B06090202040302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栈内存</a:t>
              </a:r>
              <a:endParaRPr lang="en-US" altLang="zh-CN" sz="2400" b="1" dirty="0">
                <a:solidFill>
                  <a:schemeClr val="accent2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cxnSp>
          <p:nvCxnSpPr>
            <p:cNvPr id="29" name="直接连接符 28">
              <a:extLst>
                <a:ext uri="{FF2B5EF4-FFF2-40B4-BE49-F238E27FC236}">
                  <a16:creationId xmlns:a16="http://schemas.microsoft.com/office/drawing/2014/main" id="{882D61BA-0154-4C4D-A28B-22AFD1F36BF2}"/>
                </a:ext>
              </a:extLst>
            </p:cNvPr>
            <p:cNvCxnSpPr/>
            <p:nvPr/>
          </p:nvCxnSpPr>
          <p:spPr>
            <a:xfrm>
              <a:off x="4448249" y="1347668"/>
              <a:ext cx="11119" cy="3597169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>
              <a:extLst>
                <a:ext uri="{FF2B5EF4-FFF2-40B4-BE49-F238E27FC236}">
                  <a16:creationId xmlns:a16="http://schemas.microsoft.com/office/drawing/2014/main" id="{7EB6A524-0682-43F4-BF44-F16D2D2E0931}"/>
                </a:ext>
              </a:extLst>
            </p:cNvPr>
            <p:cNvCxnSpPr/>
            <p:nvPr/>
          </p:nvCxnSpPr>
          <p:spPr>
            <a:xfrm>
              <a:off x="6184502" y="1350843"/>
              <a:ext cx="11120" cy="3597169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id="{90F0856F-B7DA-445C-B93E-9B11F726177E}"/>
                </a:ext>
              </a:extLst>
            </p:cNvPr>
            <p:cNvCxnSpPr/>
            <p:nvPr/>
          </p:nvCxnSpPr>
          <p:spPr>
            <a:xfrm flipH="1">
              <a:off x="4441895" y="4944837"/>
              <a:ext cx="1771200" cy="0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TextBox 3">
            <a:extLst>
              <a:ext uri="{FF2B5EF4-FFF2-40B4-BE49-F238E27FC236}">
                <a16:creationId xmlns:a16="http://schemas.microsoft.com/office/drawing/2014/main" id="{573138BD-BF57-46F7-B222-40381A33D639}"/>
              </a:ext>
            </a:extLst>
          </p:cNvPr>
          <p:cNvSpPr txBox="1"/>
          <p:nvPr/>
        </p:nvSpPr>
        <p:spPr>
          <a:xfrm>
            <a:off x="710881" y="1635973"/>
            <a:ext cx="4620683" cy="1938992"/>
          </a:xfrm>
          <a:prstGeom prst="rect">
            <a:avLst/>
          </a:prstGeom>
          <a:solidFill>
            <a:srgbClr val="FFFFE4"/>
          </a:solidFill>
          <a:ln w="12700">
            <a:solidFill>
              <a:schemeClr val="tx1"/>
            </a:solidFill>
          </a:ln>
        </p:spPr>
        <p:txBody>
          <a:bodyPr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200" dirty="0">
                <a:solidFill>
                  <a:srgbClr val="0033B3"/>
                </a:solidFill>
                <a:latin typeface="Consolas" panose="020B0609020204030204" pitchFamily="49" charset="0"/>
              </a:rPr>
              <a:t>public class </a:t>
            </a:r>
            <a:r>
              <a:rPr lang="zh-CN" altLang="zh-CN" sz="1200" dirty="0">
                <a:solidFill>
                  <a:srgbClr val="000000"/>
                </a:solidFill>
                <a:latin typeface="Consolas" panose="020B0609020204030204" pitchFamily="49" charset="0"/>
              </a:rPr>
              <a:t>Student 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</a:rPr>
              <a:t>{</a:t>
            </a:r>
            <a:br>
              <a:rPr lang="zh-CN" altLang="zh-CN" sz="1200" dirty="0">
                <a:solidFill>
                  <a:srgbClr val="458C2F"/>
                </a:solidFill>
                <a:latin typeface="Consolas" panose="020B0609020204030204" pitchFamily="49" charset="0"/>
                <a:ea typeface="宋体" panose="02010600030101010101" pitchFamily="2" charset="-122"/>
              </a:rPr>
            </a:br>
            <a:r>
              <a:rPr lang="zh-CN" altLang="zh-CN" sz="1200" dirty="0">
                <a:solidFill>
                  <a:srgbClr val="458C2F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    </a:t>
            </a:r>
            <a:r>
              <a:rPr lang="zh-CN" altLang="zh-CN" sz="1200" dirty="0">
                <a:solidFill>
                  <a:srgbClr val="000000"/>
                </a:solidFill>
                <a:latin typeface="Consolas" panose="020B0609020204030204" pitchFamily="49" charset="0"/>
              </a:rPr>
              <a:t>String </a:t>
            </a:r>
            <a:r>
              <a:rPr lang="zh-CN" altLang="zh-CN" sz="1200" dirty="0">
                <a:solidFill>
                  <a:srgbClr val="871094"/>
                </a:solidFill>
                <a:latin typeface="Consolas" panose="020B0609020204030204" pitchFamily="49" charset="0"/>
              </a:rPr>
              <a:t>name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</a:rPr>
              <a:t>;</a:t>
            </a:r>
            <a:b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en-US" altLang="zh-CN" sz="1200" dirty="0">
                <a:solidFill>
                  <a:srgbClr val="080808"/>
                </a:solidFill>
                <a:latin typeface="Consolas" panose="020B0609020204030204" pitchFamily="49" charset="0"/>
              </a:rPr>
              <a:t>    </a:t>
            </a:r>
            <a:r>
              <a:rPr lang="zh-CN" altLang="zh-CN" sz="1200" dirty="0">
                <a:solidFill>
                  <a:srgbClr val="0033B3"/>
                </a:solidFill>
                <a:latin typeface="Consolas" panose="020B0609020204030204" pitchFamily="49" charset="0"/>
              </a:rPr>
              <a:t>int </a:t>
            </a:r>
            <a:r>
              <a:rPr lang="zh-CN" altLang="zh-CN" sz="1200" dirty="0">
                <a:solidFill>
                  <a:srgbClr val="871094"/>
                </a:solidFill>
                <a:latin typeface="Consolas" panose="020B0609020204030204" pitchFamily="49" charset="0"/>
              </a:rPr>
              <a:t>age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</a:rPr>
              <a:t>;</a:t>
            </a:r>
            <a:br>
              <a:rPr lang="zh-CN" altLang="zh-CN" sz="1200" dirty="0">
                <a:solidFill>
                  <a:srgbClr val="458C2F"/>
                </a:solidFill>
                <a:latin typeface="Consolas" panose="020B0609020204030204" pitchFamily="49" charset="0"/>
                <a:ea typeface="宋体" panose="02010600030101010101" pitchFamily="2" charset="-122"/>
              </a:rPr>
            </a:br>
            <a:r>
              <a:rPr lang="zh-CN" altLang="zh-CN" sz="1200" dirty="0">
                <a:solidFill>
                  <a:srgbClr val="458C2F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    </a:t>
            </a:r>
            <a:r>
              <a:rPr lang="zh-CN" altLang="zh-CN" sz="1200" dirty="0">
                <a:solidFill>
                  <a:srgbClr val="0033B3"/>
                </a:solidFill>
                <a:latin typeface="Consolas" panose="020B0609020204030204" pitchFamily="49" charset="0"/>
              </a:rPr>
              <a:t>public void </a:t>
            </a:r>
            <a:r>
              <a:rPr lang="zh-CN" altLang="zh-CN" sz="1200" dirty="0">
                <a:solidFill>
                  <a:srgbClr val="00627A"/>
                </a:solidFill>
                <a:latin typeface="Consolas" panose="020B0609020204030204" pitchFamily="49" charset="0"/>
              </a:rPr>
              <a:t>study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</a:rPr>
              <a:t>(){</a:t>
            </a:r>
            <a:b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</a:rPr>
              <a:t>        </a:t>
            </a:r>
            <a:r>
              <a:rPr lang="zh-CN" altLang="zh-CN" sz="1200" dirty="0">
                <a:solidFill>
                  <a:srgbClr val="000000"/>
                </a:solidFill>
                <a:latin typeface="Consolas" panose="020B0609020204030204" pitchFamily="49" charset="0"/>
              </a:rPr>
              <a:t>System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</a:rPr>
              <a:t>.</a:t>
            </a:r>
            <a:r>
              <a:rPr lang="zh-CN" altLang="zh-CN" sz="1200" i="1" dirty="0">
                <a:solidFill>
                  <a:srgbClr val="871094"/>
                </a:solidFill>
                <a:latin typeface="Consolas" panose="020B0609020204030204" pitchFamily="49" charset="0"/>
              </a:rPr>
              <a:t>out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</a:rPr>
              <a:t>.println(</a:t>
            </a:r>
            <a:r>
              <a:rPr lang="zh-CN" altLang="zh-CN" sz="1200" dirty="0">
                <a:solidFill>
                  <a:srgbClr val="067D17"/>
                </a:solidFill>
                <a:latin typeface="Consolas" panose="020B0609020204030204" pitchFamily="49" charset="0"/>
              </a:rPr>
              <a:t>"</a:t>
            </a:r>
            <a:r>
              <a:rPr lang="zh-CN" altLang="zh-CN" sz="1200" dirty="0">
                <a:solidFill>
                  <a:srgbClr val="067D17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学习</a:t>
            </a:r>
            <a:r>
              <a:rPr lang="zh-CN" altLang="zh-CN" sz="1200" dirty="0">
                <a:solidFill>
                  <a:srgbClr val="067D17"/>
                </a:solidFill>
                <a:latin typeface="Consolas" panose="020B0609020204030204" pitchFamily="49" charset="0"/>
              </a:rPr>
              <a:t>Java"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</a:rPr>
              <a:t>);</a:t>
            </a:r>
            <a:b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</a:rPr>
              <a:t>    }</a:t>
            </a:r>
            <a:b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</a:rPr>
              <a:t>    </a:t>
            </a:r>
            <a:r>
              <a:rPr lang="zh-CN" altLang="zh-CN" sz="1200" dirty="0">
                <a:solidFill>
                  <a:srgbClr val="0033B3"/>
                </a:solidFill>
                <a:latin typeface="Consolas" panose="020B0609020204030204" pitchFamily="49" charset="0"/>
              </a:rPr>
              <a:t>public void </a:t>
            </a:r>
            <a:r>
              <a:rPr lang="zh-CN" altLang="zh-CN" sz="1200" dirty="0">
                <a:solidFill>
                  <a:srgbClr val="00627A"/>
                </a:solidFill>
                <a:latin typeface="Consolas" panose="020B0609020204030204" pitchFamily="49" charset="0"/>
              </a:rPr>
              <a:t>eat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</a:rPr>
              <a:t>(){</a:t>
            </a:r>
            <a:b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</a:rPr>
              <a:t>        </a:t>
            </a:r>
            <a:r>
              <a:rPr lang="zh-CN" altLang="zh-CN" sz="1200" dirty="0">
                <a:solidFill>
                  <a:srgbClr val="000000"/>
                </a:solidFill>
                <a:latin typeface="Consolas" panose="020B0609020204030204" pitchFamily="49" charset="0"/>
              </a:rPr>
              <a:t>System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</a:rPr>
              <a:t>.</a:t>
            </a:r>
            <a:r>
              <a:rPr lang="zh-CN" altLang="zh-CN" sz="1200" i="1" dirty="0">
                <a:solidFill>
                  <a:srgbClr val="871094"/>
                </a:solidFill>
                <a:latin typeface="Consolas" panose="020B0609020204030204" pitchFamily="49" charset="0"/>
              </a:rPr>
              <a:t>out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</a:rPr>
              <a:t>.println(</a:t>
            </a:r>
            <a:r>
              <a:rPr lang="zh-CN" altLang="zh-CN" sz="1200" dirty="0">
                <a:solidFill>
                  <a:srgbClr val="067D17"/>
                </a:solidFill>
                <a:latin typeface="Consolas" panose="020B0609020204030204" pitchFamily="49" charset="0"/>
              </a:rPr>
              <a:t>"</a:t>
            </a:r>
            <a:r>
              <a:rPr lang="zh-CN" altLang="zh-CN" sz="1200" dirty="0">
                <a:solidFill>
                  <a:srgbClr val="067D17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吃饭</a:t>
            </a:r>
            <a:r>
              <a:rPr lang="zh-CN" altLang="zh-CN" sz="1200" dirty="0">
                <a:solidFill>
                  <a:srgbClr val="067D17"/>
                </a:solidFill>
                <a:latin typeface="Consolas" panose="020B0609020204030204" pitchFamily="49" charset="0"/>
              </a:rPr>
              <a:t>"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</a:rPr>
              <a:t>);</a:t>
            </a:r>
            <a:b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</a:rPr>
              <a:t>    }</a:t>
            </a:r>
            <a:b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</a:rPr>
              <a:t>}</a:t>
            </a:r>
            <a:endParaRPr lang="zh-CN" altLang="zh-CN" dirty="0">
              <a:latin typeface="Consolas" panose="020B0609020204030204" pitchFamily="49" charset="0"/>
            </a:endParaRPr>
          </a:p>
        </p:txBody>
      </p:sp>
      <p:sp>
        <p:nvSpPr>
          <p:cNvPr id="39" name="TextBox 3">
            <a:extLst>
              <a:ext uri="{FF2B5EF4-FFF2-40B4-BE49-F238E27FC236}">
                <a16:creationId xmlns:a16="http://schemas.microsoft.com/office/drawing/2014/main" id="{866E099E-C333-47D5-A108-DEA415C9F984}"/>
              </a:ext>
            </a:extLst>
          </p:cNvPr>
          <p:cNvSpPr txBox="1"/>
          <p:nvPr/>
        </p:nvSpPr>
        <p:spPr>
          <a:xfrm>
            <a:off x="710880" y="3655761"/>
            <a:ext cx="4620683" cy="3046988"/>
          </a:xfrm>
          <a:prstGeom prst="rect">
            <a:avLst/>
          </a:prstGeom>
          <a:solidFill>
            <a:srgbClr val="FFFFE4"/>
          </a:solidFill>
          <a:ln w="12700">
            <a:solidFill>
              <a:schemeClr val="tx1"/>
            </a:solidFill>
          </a:ln>
        </p:spPr>
        <p:txBody>
          <a:bodyPr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200" dirty="0">
                <a:solidFill>
                  <a:srgbClr val="0033B3"/>
                </a:solidFill>
                <a:latin typeface="Consolas" panose="020B0609020204030204" pitchFamily="49" charset="0"/>
              </a:rPr>
              <a:t>public class </a:t>
            </a:r>
            <a:r>
              <a:rPr lang="zh-CN" altLang="zh-CN" sz="1200" dirty="0">
                <a:solidFill>
                  <a:srgbClr val="000000"/>
                </a:solidFill>
                <a:latin typeface="Consolas" panose="020B0609020204030204" pitchFamily="49" charset="0"/>
              </a:rPr>
              <a:t>TestStudent 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</a:rPr>
              <a:t>{</a:t>
            </a:r>
            <a:b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</a:rPr>
              <a:t>    </a:t>
            </a:r>
            <a:r>
              <a:rPr lang="zh-CN" altLang="zh-CN" sz="1200" dirty="0">
                <a:solidFill>
                  <a:srgbClr val="0033B3"/>
                </a:solidFill>
                <a:latin typeface="Consolas" panose="020B0609020204030204" pitchFamily="49" charset="0"/>
              </a:rPr>
              <a:t>public static void </a:t>
            </a:r>
            <a:r>
              <a:rPr lang="zh-CN" altLang="zh-CN" sz="1200" dirty="0">
                <a:solidFill>
                  <a:srgbClr val="00627A"/>
                </a:solidFill>
                <a:latin typeface="Consolas" panose="020B0609020204030204" pitchFamily="49" charset="0"/>
              </a:rPr>
              <a:t>main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</a:rPr>
              <a:t>(</a:t>
            </a:r>
            <a:r>
              <a:rPr lang="zh-CN" altLang="zh-CN" sz="1200" dirty="0">
                <a:solidFill>
                  <a:srgbClr val="000000"/>
                </a:solidFill>
                <a:latin typeface="Consolas" panose="020B0609020204030204" pitchFamily="49" charset="0"/>
              </a:rPr>
              <a:t>String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</a:rPr>
              <a:t>[] args) {</a:t>
            </a:r>
            <a:br>
              <a:rPr lang="zh-CN" altLang="zh-CN" sz="1200" dirty="0">
                <a:solidFill>
                  <a:srgbClr val="458C2F"/>
                </a:solidFill>
                <a:latin typeface="Consolas" panose="020B0609020204030204" pitchFamily="49" charset="0"/>
              </a:rPr>
            </a:br>
            <a:r>
              <a:rPr lang="zh-CN" altLang="zh-CN" sz="1200" dirty="0">
                <a:solidFill>
                  <a:srgbClr val="458C2F"/>
                </a:solidFill>
                <a:latin typeface="Consolas" panose="020B0609020204030204" pitchFamily="49" charset="0"/>
              </a:rPr>
              <a:t>        </a:t>
            </a:r>
            <a:r>
              <a:rPr lang="zh-CN" altLang="zh-CN" sz="1200" dirty="0">
                <a:solidFill>
                  <a:srgbClr val="000000"/>
                </a:solidFill>
                <a:latin typeface="Consolas" panose="020B0609020204030204" pitchFamily="49" charset="0"/>
              </a:rPr>
              <a:t>Student stu 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</a:rPr>
              <a:t>= </a:t>
            </a:r>
            <a:r>
              <a:rPr lang="zh-CN" altLang="zh-CN" sz="1200" dirty="0">
                <a:solidFill>
                  <a:srgbClr val="0033B3"/>
                </a:solidFill>
                <a:latin typeface="Consolas" panose="020B0609020204030204" pitchFamily="49" charset="0"/>
              </a:rPr>
              <a:t>new 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</a:rPr>
              <a:t>Student();</a:t>
            </a:r>
            <a:b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</a:rPr>
              <a:t>        </a:t>
            </a:r>
            <a:r>
              <a:rPr lang="zh-CN" altLang="zh-CN" sz="1200" dirty="0">
                <a:solidFill>
                  <a:srgbClr val="000000"/>
                </a:solidFill>
                <a:latin typeface="Consolas" panose="020B0609020204030204" pitchFamily="49" charset="0"/>
              </a:rPr>
              <a:t>System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</a:rPr>
              <a:t>.</a:t>
            </a:r>
            <a:r>
              <a:rPr lang="zh-CN" altLang="zh-CN" sz="1200" i="1" dirty="0">
                <a:solidFill>
                  <a:srgbClr val="871094"/>
                </a:solidFill>
                <a:latin typeface="Consolas" panose="020B0609020204030204" pitchFamily="49" charset="0"/>
              </a:rPr>
              <a:t>out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</a:rPr>
              <a:t>.println(</a:t>
            </a:r>
            <a:r>
              <a:rPr lang="zh-CN" altLang="zh-CN" sz="1200" dirty="0">
                <a:solidFill>
                  <a:srgbClr val="000000"/>
                </a:solidFill>
                <a:latin typeface="Consolas" panose="020B0609020204030204" pitchFamily="49" charset="0"/>
              </a:rPr>
              <a:t>stu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</a:rPr>
              <a:t>);</a:t>
            </a:r>
            <a:r>
              <a:rPr lang="zh-CN" altLang="zh-CN" sz="1200" dirty="0">
                <a:solidFill>
                  <a:srgbClr val="458C2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sz="1200" dirty="0">
                <a:solidFill>
                  <a:srgbClr val="458C2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sz="1200" dirty="0">
              <a:solidFill>
                <a:srgbClr val="458C2F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200" dirty="0">
                <a:solidFill>
                  <a:srgbClr val="458C2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 </a:t>
            </a:r>
            <a:r>
              <a:rPr lang="zh-CN" altLang="zh-CN" sz="1200" dirty="0">
                <a:solidFill>
                  <a:srgbClr val="000000"/>
                </a:solidFill>
                <a:latin typeface="Consolas" panose="020B0609020204030204" pitchFamily="49" charset="0"/>
              </a:rPr>
              <a:t>System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</a:rPr>
              <a:t>.</a:t>
            </a:r>
            <a:r>
              <a:rPr lang="zh-CN" altLang="zh-CN" sz="1200" i="1" dirty="0">
                <a:solidFill>
                  <a:srgbClr val="871094"/>
                </a:solidFill>
                <a:latin typeface="Consolas" panose="020B0609020204030204" pitchFamily="49" charset="0"/>
              </a:rPr>
              <a:t>out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</a:rPr>
              <a:t>.println(</a:t>
            </a:r>
            <a:r>
              <a:rPr lang="zh-CN" altLang="zh-CN" sz="1200" dirty="0">
                <a:solidFill>
                  <a:srgbClr val="000000"/>
                </a:solidFill>
                <a:latin typeface="Consolas" panose="020B0609020204030204" pitchFamily="49" charset="0"/>
              </a:rPr>
              <a:t>stu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</a:rPr>
              <a:t>.</a:t>
            </a:r>
            <a:r>
              <a:rPr lang="zh-CN" altLang="zh-CN" sz="1200" dirty="0">
                <a:solidFill>
                  <a:srgbClr val="871094"/>
                </a:solidFill>
                <a:latin typeface="Consolas" panose="020B0609020204030204" pitchFamily="49" charset="0"/>
              </a:rPr>
              <a:t>name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</a:rPr>
              <a:t>);</a:t>
            </a:r>
            <a:b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</a:rPr>
              <a:t>        </a:t>
            </a:r>
            <a:r>
              <a:rPr lang="zh-CN" altLang="zh-CN" sz="1200" dirty="0">
                <a:solidFill>
                  <a:srgbClr val="000000"/>
                </a:solidFill>
                <a:latin typeface="Consolas" panose="020B0609020204030204" pitchFamily="49" charset="0"/>
              </a:rPr>
              <a:t>System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</a:rPr>
              <a:t>.</a:t>
            </a:r>
            <a:r>
              <a:rPr lang="zh-CN" altLang="zh-CN" sz="1200" i="1" dirty="0">
                <a:solidFill>
                  <a:srgbClr val="871094"/>
                </a:solidFill>
                <a:latin typeface="Consolas" panose="020B0609020204030204" pitchFamily="49" charset="0"/>
              </a:rPr>
              <a:t>out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</a:rPr>
              <a:t>.println(</a:t>
            </a:r>
            <a:r>
              <a:rPr lang="zh-CN" altLang="zh-CN" sz="1200" dirty="0">
                <a:solidFill>
                  <a:srgbClr val="000000"/>
                </a:solidFill>
                <a:latin typeface="Consolas" panose="020B0609020204030204" pitchFamily="49" charset="0"/>
              </a:rPr>
              <a:t>stu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</a:rPr>
              <a:t>.</a:t>
            </a:r>
            <a:r>
              <a:rPr lang="zh-CN" altLang="zh-CN" sz="1200" dirty="0">
                <a:solidFill>
                  <a:srgbClr val="871094"/>
                </a:solidFill>
                <a:latin typeface="Consolas" panose="020B0609020204030204" pitchFamily="49" charset="0"/>
              </a:rPr>
              <a:t>age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</a:rPr>
              <a:t>);</a:t>
            </a:r>
            <a:b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</a:rPr>
              <a:t>        </a:t>
            </a:r>
            <a:r>
              <a:rPr lang="zh-CN" altLang="zh-CN" sz="1200" dirty="0">
                <a:solidFill>
                  <a:srgbClr val="000000"/>
                </a:solidFill>
                <a:latin typeface="Consolas" panose="020B0609020204030204" pitchFamily="49" charset="0"/>
              </a:rPr>
              <a:t>stu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</a:rPr>
              <a:t>.</a:t>
            </a:r>
            <a:r>
              <a:rPr lang="zh-CN" altLang="zh-CN" sz="1200" dirty="0">
                <a:solidFill>
                  <a:srgbClr val="871094"/>
                </a:solidFill>
                <a:latin typeface="Consolas" panose="020B0609020204030204" pitchFamily="49" charset="0"/>
              </a:rPr>
              <a:t>name 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</a:rPr>
              <a:t>= </a:t>
            </a:r>
            <a:r>
              <a:rPr lang="zh-CN" altLang="zh-CN" sz="1200" dirty="0">
                <a:solidFill>
                  <a:srgbClr val="067D17"/>
                </a:solidFill>
                <a:latin typeface="Consolas" panose="020B0609020204030204" pitchFamily="49" charset="0"/>
              </a:rPr>
              <a:t>"</a:t>
            </a:r>
            <a:r>
              <a:rPr lang="zh-CN" altLang="zh-CN" sz="1200" dirty="0">
                <a:solidFill>
                  <a:srgbClr val="067D17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张三</a:t>
            </a:r>
            <a:r>
              <a:rPr lang="zh-CN" altLang="zh-CN" sz="1200" dirty="0">
                <a:solidFill>
                  <a:srgbClr val="067D17"/>
                </a:solidFill>
                <a:latin typeface="Consolas" panose="020B0609020204030204" pitchFamily="49" charset="0"/>
              </a:rPr>
              <a:t>"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</a:rPr>
              <a:t>;</a:t>
            </a:r>
            <a:b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</a:rPr>
              <a:t>        </a:t>
            </a:r>
            <a:r>
              <a:rPr lang="zh-CN" altLang="zh-CN" sz="1200" dirty="0">
                <a:solidFill>
                  <a:srgbClr val="000000"/>
                </a:solidFill>
                <a:latin typeface="Consolas" panose="020B0609020204030204" pitchFamily="49" charset="0"/>
              </a:rPr>
              <a:t>stu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</a:rPr>
              <a:t>.</a:t>
            </a:r>
            <a:r>
              <a:rPr lang="zh-CN" altLang="zh-CN" sz="1200" dirty="0">
                <a:solidFill>
                  <a:srgbClr val="871094"/>
                </a:solidFill>
                <a:latin typeface="Consolas" panose="020B0609020204030204" pitchFamily="49" charset="0"/>
              </a:rPr>
              <a:t>age 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</a:rPr>
              <a:t>= </a:t>
            </a:r>
            <a:r>
              <a:rPr lang="zh-CN" altLang="zh-CN" sz="1200" dirty="0">
                <a:solidFill>
                  <a:srgbClr val="1750EB"/>
                </a:solidFill>
                <a:latin typeface="Consolas" panose="020B0609020204030204" pitchFamily="49" charset="0"/>
              </a:rPr>
              <a:t>23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</a:rPr>
              <a:t>;</a:t>
            </a:r>
            <a:b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</a:rPr>
              <a:t>        </a:t>
            </a:r>
            <a:r>
              <a:rPr lang="zh-CN" altLang="zh-CN" sz="1200" dirty="0">
                <a:solidFill>
                  <a:srgbClr val="000000"/>
                </a:solidFill>
                <a:latin typeface="Consolas" panose="020B0609020204030204" pitchFamily="49" charset="0"/>
              </a:rPr>
              <a:t>System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</a:rPr>
              <a:t>.</a:t>
            </a:r>
            <a:r>
              <a:rPr lang="zh-CN" altLang="zh-CN" sz="1200" i="1" dirty="0">
                <a:solidFill>
                  <a:srgbClr val="871094"/>
                </a:solidFill>
                <a:latin typeface="Consolas" panose="020B0609020204030204" pitchFamily="49" charset="0"/>
              </a:rPr>
              <a:t>out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</a:rPr>
              <a:t>.println(</a:t>
            </a:r>
            <a:r>
              <a:rPr lang="zh-CN" altLang="zh-CN" sz="1200" dirty="0">
                <a:solidFill>
                  <a:srgbClr val="000000"/>
                </a:solidFill>
                <a:latin typeface="Consolas" panose="020B0609020204030204" pitchFamily="49" charset="0"/>
              </a:rPr>
              <a:t>stu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</a:rPr>
              <a:t>.</a:t>
            </a:r>
            <a:r>
              <a:rPr lang="zh-CN" altLang="zh-CN" sz="1200" dirty="0">
                <a:solidFill>
                  <a:srgbClr val="871094"/>
                </a:solidFill>
                <a:latin typeface="Consolas" panose="020B0609020204030204" pitchFamily="49" charset="0"/>
              </a:rPr>
              <a:t>name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</a:rPr>
              <a:t>);</a:t>
            </a:r>
            <a:b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</a:rPr>
              <a:t>        </a:t>
            </a:r>
            <a:r>
              <a:rPr lang="zh-CN" altLang="zh-CN" sz="1200" dirty="0">
                <a:solidFill>
                  <a:srgbClr val="000000"/>
                </a:solidFill>
                <a:latin typeface="Consolas" panose="020B0609020204030204" pitchFamily="49" charset="0"/>
              </a:rPr>
              <a:t>System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</a:rPr>
              <a:t>.</a:t>
            </a:r>
            <a:r>
              <a:rPr lang="zh-CN" altLang="zh-CN" sz="1200" i="1" dirty="0">
                <a:solidFill>
                  <a:srgbClr val="871094"/>
                </a:solidFill>
                <a:latin typeface="Consolas" panose="020B0609020204030204" pitchFamily="49" charset="0"/>
              </a:rPr>
              <a:t>out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</a:rPr>
              <a:t>.println(</a:t>
            </a:r>
            <a:r>
              <a:rPr lang="zh-CN" altLang="zh-CN" sz="1200" dirty="0">
                <a:solidFill>
                  <a:srgbClr val="000000"/>
                </a:solidFill>
                <a:latin typeface="Consolas" panose="020B0609020204030204" pitchFamily="49" charset="0"/>
              </a:rPr>
              <a:t>stu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</a:rPr>
              <a:t>.</a:t>
            </a:r>
            <a:r>
              <a:rPr lang="zh-CN" altLang="zh-CN" sz="1200" dirty="0">
                <a:solidFill>
                  <a:srgbClr val="871094"/>
                </a:solidFill>
                <a:latin typeface="Consolas" panose="020B0609020204030204" pitchFamily="49" charset="0"/>
              </a:rPr>
              <a:t>age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</a:rPr>
              <a:t>);</a:t>
            </a:r>
            <a:b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en-US" altLang="zh-CN" sz="1200" dirty="0">
                <a:solidFill>
                  <a:srgbClr val="080808"/>
                </a:solidFill>
                <a:latin typeface="Consolas" panose="020B0609020204030204" pitchFamily="49" charset="0"/>
              </a:rPr>
              <a:t>       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200" dirty="0">
                <a:solidFill>
                  <a:srgbClr val="080808"/>
                </a:solidFill>
                <a:latin typeface="Consolas" panose="020B0609020204030204" pitchFamily="49" charset="0"/>
              </a:rPr>
              <a:t>        </a:t>
            </a:r>
            <a:r>
              <a:rPr lang="zh-CN" altLang="zh-CN" sz="1200" dirty="0">
                <a:solidFill>
                  <a:srgbClr val="000000"/>
                </a:solidFill>
                <a:latin typeface="Consolas" panose="020B0609020204030204" pitchFamily="49" charset="0"/>
              </a:rPr>
              <a:t>stu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</a:rPr>
              <a:t>.study();</a:t>
            </a:r>
            <a:b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</a:rPr>
              <a:t>        </a:t>
            </a:r>
            <a:r>
              <a:rPr lang="zh-CN" altLang="zh-CN" sz="1200" dirty="0">
                <a:solidFill>
                  <a:srgbClr val="000000"/>
                </a:solidFill>
                <a:latin typeface="Consolas" panose="020B0609020204030204" pitchFamily="49" charset="0"/>
              </a:rPr>
              <a:t>stu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</a:rPr>
              <a:t>.eat();</a:t>
            </a:r>
            <a:b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</a:rPr>
              <a:t>    }</a:t>
            </a:r>
            <a:b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</a:rPr>
              <a:t>}</a:t>
            </a:r>
            <a:endParaRPr lang="zh-CN" altLang="zh-CN" dirty="0">
              <a:latin typeface="Arial" panose="020B0604020202020204" pitchFamily="34" charset="0"/>
            </a:endParaRPr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D6B49702-021B-4E78-B581-22630B994A67}"/>
              </a:ext>
            </a:extLst>
          </p:cNvPr>
          <p:cNvGrpSpPr>
            <a:grpSpLocks/>
          </p:cNvGrpSpPr>
          <p:nvPr/>
        </p:nvGrpSpPr>
        <p:grpSpPr bwMode="auto">
          <a:xfrm>
            <a:off x="7493417" y="4739951"/>
            <a:ext cx="4528839" cy="1843039"/>
            <a:chOff x="1087528" y="3579862"/>
            <a:chExt cx="3150447" cy="1400643"/>
          </a:xfrm>
        </p:grpSpPr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F7984AB6-6D90-4CCA-9F6B-876AD8795F8D}"/>
                </a:ext>
              </a:extLst>
            </p:cNvPr>
            <p:cNvSpPr/>
            <p:nvPr/>
          </p:nvSpPr>
          <p:spPr bwMode="auto">
            <a:xfrm>
              <a:off x="1837147" y="3579862"/>
              <a:ext cx="2400828" cy="1400643"/>
            </a:xfrm>
            <a:prstGeom prst="rect">
              <a:avLst/>
            </a:prstGeom>
            <a:solidFill>
              <a:srgbClr val="92D050">
                <a:alpha val="10000"/>
              </a:srgbClr>
            </a:solidFill>
            <a:ln w="38100">
              <a:solidFill>
                <a:srgbClr val="92D05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>
                <a:solidFill>
                  <a:srgbClr val="92D05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  <p:sp>
          <p:nvSpPr>
            <p:cNvPr id="42" name="TextBox 2">
              <a:extLst>
                <a:ext uri="{FF2B5EF4-FFF2-40B4-BE49-F238E27FC236}">
                  <a16:creationId xmlns:a16="http://schemas.microsoft.com/office/drawing/2014/main" id="{BF2D3A51-71B8-4D2F-9701-28E52ACC04E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87528" y="4539823"/>
              <a:ext cx="2442792" cy="4406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zh-CN" altLang="en-US" sz="2400" b="1" dirty="0">
                  <a:solidFill>
                    <a:srgbClr val="92D050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方法区</a:t>
              </a:r>
            </a:p>
          </p:txBody>
        </p:sp>
      </p:grpSp>
      <p:sp>
        <p:nvSpPr>
          <p:cNvPr id="44" name="TextBox 3">
            <a:extLst>
              <a:ext uri="{FF2B5EF4-FFF2-40B4-BE49-F238E27FC236}">
                <a16:creationId xmlns:a16="http://schemas.microsoft.com/office/drawing/2014/main" id="{E4DDCDCE-DAC0-414D-B26E-45BBD632C329}"/>
              </a:ext>
            </a:extLst>
          </p:cNvPr>
          <p:cNvSpPr txBox="1"/>
          <p:nvPr/>
        </p:nvSpPr>
        <p:spPr>
          <a:xfrm>
            <a:off x="8637043" y="4957242"/>
            <a:ext cx="1614326" cy="646331"/>
          </a:xfrm>
          <a:prstGeom prst="rect">
            <a:avLst/>
          </a:prstGeom>
          <a:solidFill>
            <a:srgbClr val="D9D9D9"/>
          </a:solidFill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200" dirty="0">
                <a:solidFill>
                  <a:srgbClr val="000000"/>
                </a:solidFill>
                <a:latin typeface="Consolas" panose="020B0609020204030204" pitchFamily="49" charset="0"/>
              </a:rPr>
              <a:t>TestStudent</a:t>
            </a:r>
            <a:r>
              <a:rPr lang="en-US" altLang="zh-CN" sz="1200" dirty="0">
                <a:solidFill>
                  <a:srgbClr val="000000"/>
                </a:solidFill>
                <a:latin typeface="Consolas" panose="020B0609020204030204" pitchFamily="49" charset="0"/>
              </a:rPr>
              <a:t>.class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200" dirty="0">
                <a:solidFill>
                  <a:srgbClr val="000000"/>
                </a:solidFill>
                <a:latin typeface="Consolas" panose="020B0609020204030204" pitchFamily="49" charset="0"/>
              </a:rPr>
              <a:t>main</a:t>
            </a:r>
            <a:endParaRPr lang="zh-CN" altLang="zh-CN" dirty="0">
              <a:latin typeface="Consolas" panose="020B0609020204030204" pitchFamily="49" charset="0"/>
            </a:endParaRPr>
          </a:p>
        </p:txBody>
      </p:sp>
      <p:sp>
        <p:nvSpPr>
          <p:cNvPr id="45" name="TextBox 3">
            <a:extLst>
              <a:ext uri="{FF2B5EF4-FFF2-40B4-BE49-F238E27FC236}">
                <a16:creationId xmlns:a16="http://schemas.microsoft.com/office/drawing/2014/main" id="{FE9C054F-3C91-4551-ADCD-8A79BB107310}"/>
              </a:ext>
            </a:extLst>
          </p:cNvPr>
          <p:cNvSpPr txBox="1"/>
          <p:nvPr/>
        </p:nvSpPr>
        <p:spPr>
          <a:xfrm>
            <a:off x="5607743" y="3546622"/>
            <a:ext cx="2612715" cy="2585323"/>
          </a:xfrm>
          <a:prstGeom prst="rect">
            <a:avLst/>
          </a:prstGeom>
          <a:solidFill>
            <a:srgbClr val="FFFFE4"/>
          </a:solidFill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200" dirty="0">
                <a:solidFill>
                  <a:srgbClr val="000000"/>
                </a:solidFill>
                <a:latin typeface="Consolas" panose="020B0609020204030204" pitchFamily="49" charset="0"/>
              </a:rPr>
              <a:t>main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zh-CN" dirty="0">
              <a:latin typeface="Consolas" panose="020B0609020204030204" pitchFamily="49" charset="0"/>
            </a:endParaRPr>
          </a:p>
        </p:txBody>
      </p:sp>
      <p:sp>
        <p:nvSpPr>
          <p:cNvPr id="46" name="TextBox 3">
            <a:extLst>
              <a:ext uri="{FF2B5EF4-FFF2-40B4-BE49-F238E27FC236}">
                <a16:creationId xmlns:a16="http://schemas.microsoft.com/office/drawing/2014/main" id="{E496E966-9C62-4C0C-A22D-6222A50FD1EE}"/>
              </a:ext>
            </a:extLst>
          </p:cNvPr>
          <p:cNvSpPr txBox="1"/>
          <p:nvPr/>
        </p:nvSpPr>
        <p:spPr>
          <a:xfrm>
            <a:off x="10297193" y="4952523"/>
            <a:ext cx="1641227" cy="1015663"/>
          </a:xfrm>
          <a:prstGeom prst="rect">
            <a:avLst/>
          </a:prstGeom>
          <a:solidFill>
            <a:srgbClr val="D9D9D9"/>
          </a:solidFill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200" dirty="0" err="1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Student.class</a:t>
            </a:r>
            <a:endParaRPr lang="en-US" altLang="zh-CN" sz="1200" dirty="0">
              <a:solidFill>
                <a:srgbClr val="000000"/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sz="1200" dirty="0">
              <a:solidFill>
                <a:srgbClr val="000000"/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成员变量</a:t>
            </a:r>
            <a:endParaRPr lang="en-US" altLang="zh-CN" sz="1200" dirty="0">
              <a:solidFill>
                <a:srgbClr val="000000"/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sz="1200" dirty="0">
              <a:solidFill>
                <a:srgbClr val="000000"/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成员方法</a:t>
            </a:r>
            <a:endParaRPr lang="zh-CN" altLang="zh-CN" dirty="0"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4634237-2790-44AE-98C3-49467EB539BD}"/>
              </a:ext>
            </a:extLst>
          </p:cNvPr>
          <p:cNvSpPr/>
          <p:nvPr/>
        </p:nvSpPr>
        <p:spPr>
          <a:xfrm>
            <a:off x="5634778" y="3809342"/>
            <a:ext cx="2585679" cy="389433"/>
          </a:xfrm>
          <a:prstGeom prst="rect">
            <a:avLst/>
          </a:prstGeom>
          <a:solidFill>
            <a:srgbClr val="FFFFFF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A965ADD-86E9-4FB3-908E-9E1136D084BD}"/>
              </a:ext>
            </a:extLst>
          </p:cNvPr>
          <p:cNvSpPr txBox="1"/>
          <p:nvPr/>
        </p:nvSpPr>
        <p:spPr>
          <a:xfrm>
            <a:off x="5588079" y="3854230"/>
            <a:ext cx="11192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zh-CN" sz="12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Student stu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E3238D2F-598C-4B90-9E38-78E1755532F0}"/>
              </a:ext>
            </a:extLst>
          </p:cNvPr>
          <p:cNvSpPr/>
          <p:nvPr/>
        </p:nvSpPr>
        <p:spPr>
          <a:xfrm>
            <a:off x="2468768" y="4032051"/>
            <a:ext cx="1427584" cy="289249"/>
          </a:xfrm>
          <a:prstGeom prst="ellipse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C858EA5-291E-4763-87C8-AB6A4BC884FE}"/>
              </a:ext>
            </a:extLst>
          </p:cNvPr>
          <p:cNvSpPr/>
          <p:nvPr/>
        </p:nvSpPr>
        <p:spPr>
          <a:xfrm>
            <a:off x="8730160" y="2186546"/>
            <a:ext cx="1822573" cy="2278897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DEE65177-6F3A-4AF6-A9C0-F8A2B3649FF4}"/>
              </a:ext>
            </a:extLst>
          </p:cNvPr>
          <p:cNvSpPr txBox="1"/>
          <p:nvPr/>
        </p:nvSpPr>
        <p:spPr>
          <a:xfrm>
            <a:off x="8689364" y="1899120"/>
            <a:ext cx="11196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 b="1" dirty="0">
                <a:solidFill>
                  <a:srgbClr val="7030A0"/>
                </a:solidFill>
                <a:latin typeface="Consolas" panose="020B0609020204030204" pitchFamily="49" charset="0"/>
              </a:rPr>
              <a:t>7ef20235</a:t>
            </a:r>
            <a:endParaRPr lang="zh-CN" altLang="en-US" sz="1200" b="1" dirty="0">
              <a:solidFill>
                <a:srgbClr val="7030A0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B1A912F8-54EF-4300-B36A-AAD827B0BD2F}"/>
              </a:ext>
            </a:extLst>
          </p:cNvPr>
          <p:cNvSpPr txBox="1"/>
          <p:nvPr/>
        </p:nvSpPr>
        <p:spPr>
          <a:xfrm>
            <a:off x="8730161" y="2245652"/>
            <a:ext cx="182257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String </a:t>
            </a:r>
            <a:r>
              <a:rPr lang="zh-CN" altLang="zh-CN" sz="1400" dirty="0">
                <a:solidFill>
                  <a:srgbClr val="871094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name</a:t>
            </a:r>
            <a:endParaRPr lang="en-US" altLang="zh-CN" sz="1400" dirty="0">
              <a:solidFill>
                <a:srgbClr val="871094"/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altLang="zh-CN" sz="1400" dirty="0">
              <a:solidFill>
                <a:srgbClr val="080808"/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b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400" dirty="0">
                <a:solidFill>
                  <a:srgbClr val="0033B3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int </a:t>
            </a:r>
            <a:r>
              <a:rPr lang="zh-CN" altLang="zh-CN" sz="1400" dirty="0">
                <a:solidFill>
                  <a:srgbClr val="871094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age</a:t>
            </a:r>
            <a:endParaRPr lang="en-US" altLang="zh-CN" sz="1400" dirty="0">
              <a:solidFill>
                <a:srgbClr val="871094"/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altLang="zh-CN" sz="1400" dirty="0">
              <a:solidFill>
                <a:srgbClr val="871094"/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altLang="zh-CN" sz="1400" dirty="0">
              <a:solidFill>
                <a:srgbClr val="871094"/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B4B9E720-A600-4092-BEF6-0677545F1C70}"/>
              </a:ext>
            </a:extLst>
          </p:cNvPr>
          <p:cNvSpPr txBox="1"/>
          <p:nvPr/>
        </p:nvSpPr>
        <p:spPr>
          <a:xfrm>
            <a:off x="9869654" y="2587301"/>
            <a:ext cx="13809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null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7C399130-B6F9-46C8-B807-D829B6F0AD66}"/>
              </a:ext>
            </a:extLst>
          </p:cNvPr>
          <p:cNvSpPr txBox="1"/>
          <p:nvPr/>
        </p:nvSpPr>
        <p:spPr>
          <a:xfrm>
            <a:off x="9869654" y="3203926"/>
            <a:ext cx="6830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0</a:t>
            </a:r>
          </a:p>
        </p:txBody>
      </p: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5810A880-4DF3-4979-BF1C-D0E1DB6143CB}"/>
              </a:ext>
            </a:extLst>
          </p:cNvPr>
          <p:cNvCxnSpPr/>
          <p:nvPr/>
        </p:nvCxnSpPr>
        <p:spPr>
          <a:xfrm>
            <a:off x="8730160" y="3873429"/>
            <a:ext cx="1822573" cy="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文本框 42">
            <a:extLst>
              <a:ext uri="{FF2B5EF4-FFF2-40B4-BE49-F238E27FC236}">
                <a16:creationId xmlns:a16="http://schemas.microsoft.com/office/drawing/2014/main" id="{0B7A2838-DDF5-4B7C-A2D8-988B8C53673B}"/>
              </a:ext>
            </a:extLst>
          </p:cNvPr>
          <p:cNvSpPr txBox="1"/>
          <p:nvPr/>
        </p:nvSpPr>
        <p:spPr>
          <a:xfrm>
            <a:off x="8809966" y="3995432"/>
            <a:ext cx="18225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 dirty="0">
                <a:solidFill>
                  <a:srgbClr val="0070C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成员方法引用地址</a:t>
            </a:r>
            <a:endParaRPr lang="en-US" altLang="zh-CN" sz="1400" dirty="0">
              <a:solidFill>
                <a:srgbClr val="0070C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cxnSp>
        <p:nvCxnSpPr>
          <p:cNvPr id="51" name="连接符: 肘形 50">
            <a:extLst>
              <a:ext uri="{FF2B5EF4-FFF2-40B4-BE49-F238E27FC236}">
                <a16:creationId xmlns:a16="http://schemas.microsoft.com/office/drawing/2014/main" id="{68FD59E9-CC4D-43CD-A237-2829ADA695DE}"/>
              </a:ext>
            </a:extLst>
          </p:cNvPr>
          <p:cNvCxnSpPr>
            <a:cxnSpLocks/>
          </p:cNvCxnSpPr>
          <p:nvPr/>
        </p:nvCxnSpPr>
        <p:spPr>
          <a:xfrm rot="16200000" flipH="1">
            <a:off x="9331352" y="4758236"/>
            <a:ext cx="1326653" cy="761926"/>
          </a:xfrm>
          <a:prstGeom prst="bentConnector2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文本框 54">
            <a:extLst>
              <a:ext uri="{FF2B5EF4-FFF2-40B4-BE49-F238E27FC236}">
                <a16:creationId xmlns:a16="http://schemas.microsoft.com/office/drawing/2014/main" id="{F9A9354F-9E7C-4263-9C55-42301275229B}"/>
              </a:ext>
            </a:extLst>
          </p:cNvPr>
          <p:cNvSpPr txBox="1"/>
          <p:nvPr/>
        </p:nvSpPr>
        <p:spPr>
          <a:xfrm>
            <a:off x="8689363" y="1899120"/>
            <a:ext cx="11196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 b="1" dirty="0">
                <a:solidFill>
                  <a:srgbClr val="7030A0"/>
                </a:solidFill>
                <a:latin typeface="Consolas" panose="020B0609020204030204" pitchFamily="49" charset="0"/>
              </a:rPr>
              <a:t>7ef20235</a:t>
            </a:r>
            <a:endParaRPr lang="zh-CN" altLang="en-US" sz="1200" b="1" dirty="0">
              <a:solidFill>
                <a:srgbClr val="7030A0"/>
              </a:solidFill>
              <a:latin typeface="Consolas" panose="020B0609020204030204" pitchFamily="49" charset="0"/>
            </a:endParaRPr>
          </a:p>
        </p:txBody>
      </p:sp>
      <p:cxnSp>
        <p:nvCxnSpPr>
          <p:cNvPr id="57" name="连接符: 肘形 56">
            <a:extLst>
              <a:ext uri="{FF2B5EF4-FFF2-40B4-BE49-F238E27FC236}">
                <a16:creationId xmlns:a16="http://schemas.microsoft.com/office/drawing/2014/main" id="{7207264F-0EBF-4393-AD4C-8E22DD3256B1}"/>
              </a:ext>
            </a:extLst>
          </p:cNvPr>
          <p:cNvCxnSpPr>
            <a:endCxn id="55" idx="1"/>
          </p:cNvCxnSpPr>
          <p:nvPr/>
        </p:nvCxnSpPr>
        <p:spPr>
          <a:xfrm rot="5400000" flipH="1" flipV="1">
            <a:off x="7153743" y="2273722"/>
            <a:ext cx="1771722" cy="1299518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文本框 57">
            <a:extLst>
              <a:ext uri="{FF2B5EF4-FFF2-40B4-BE49-F238E27FC236}">
                <a16:creationId xmlns:a16="http://schemas.microsoft.com/office/drawing/2014/main" id="{4452E464-1878-4023-A229-6BB091EFE6BC}"/>
              </a:ext>
            </a:extLst>
          </p:cNvPr>
          <p:cNvSpPr txBox="1"/>
          <p:nvPr/>
        </p:nvSpPr>
        <p:spPr>
          <a:xfrm>
            <a:off x="5558878" y="4241326"/>
            <a:ext cx="195438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zh-CN" sz="1050" dirty="0">
                <a:solidFill>
                  <a:srgbClr val="000000"/>
                </a:solidFill>
                <a:latin typeface="Consolas" panose="020B0609020204030204" pitchFamily="49" charset="0"/>
              </a:rPr>
              <a:t>System</a:t>
            </a:r>
            <a:r>
              <a:rPr lang="zh-CN" altLang="zh-CN" sz="1050" dirty="0">
                <a:solidFill>
                  <a:srgbClr val="080808"/>
                </a:solidFill>
                <a:latin typeface="Consolas" panose="020B0609020204030204" pitchFamily="49" charset="0"/>
              </a:rPr>
              <a:t>.</a:t>
            </a:r>
            <a:r>
              <a:rPr lang="zh-CN" altLang="zh-CN" sz="1050" i="1" dirty="0">
                <a:solidFill>
                  <a:srgbClr val="871094"/>
                </a:solidFill>
                <a:latin typeface="Consolas" panose="020B0609020204030204" pitchFamily="49" charset="0"/>
              </a:rPr>
              <a:t>out</a:t>
            </a:r>
            <a:r>
              <a:rPr lang="zh-CN" altLang="zh-CN" sz="1050" dirty="0">
                <a:solidFill>
                  <a:srgbClr val="080808"/>
                </a:solidFill>
                <a:latin typeface="Consolas" panose="020B0609020204030204" pitchFamily="49" charset="0"/>
              </a:rPr>
              <a:t>.println(</a:t>
            </a:r>
            <a:r>
              <a:rPr lang="zh-CN" altLang="zh-CN" sz="1050" dirty="0">
                <a:solidFill>
                  <a:srgbClr val="000000"/>
                </a:solidFill>
                <a:latin typeface="Consolas" panose="020B0609020204030204" pitchFamily="49" charset="0"/>
              </a:rPr>
              <a:t>stu</a:t>
            </a:r>
            <a:r>
              <a:rPr lang="zh-CN" altLang="zh-CN" sz="1050" dirty="0">
                <a:solidFill>
                  <a:srgbClr val="080808"/>
                </a:solidFill>
                <a:latin typeface="Consolas" panose="020B0609020204030204" pitchFamily="49" charset="0"/>
              </a:rPr>
              <a:t>);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59" name="TextBox 3">
            <a:extLst>
              <a:ext uri="{FF2B5EF4-FFF2-40B4-BE49-F238E27FC236}">
                <a16:creationId xmlns:a16="http://schemas.microsoft.com/office/drawing/2014/main" id="{A920D298-3837-4728-B9A4-59E963D5D46D}"/>
              </a:ext>
            </a:extLst>
          </p:cNvPr>
          <p:cNvSpPr txBox="1"/>
          <p:nvPr/>
        </p:nvSpPr>
        <p:spPr>
          <a:xfrm>
            <a:off x="2790668" y="1076360"/>
            <a:ext cx="1669365" cy="307777"/>
          </a:xfrm>
          <a:prstGeom prst="rect">
            <a:avLst/>
          </a:prstGeom>
          <a:solidFill>
            <a:srgbClr val="0C0C0C"/>
          </a:solidFill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1400" b="1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7ef20235</a:t>
            </a:r>
            <a:endParaRPr lang="zh-CN" altLang="zh-CN" sz="1400" dirty="0">
              <a:solidFill>
                <a:schemeClr val="bg1">
                  <a:lumMod val="95000"/>
                </a:schemeClr>
              </a:solidFill>
              <a:latin typeface="Consolas" panose="020B0609020204030204" pitchFamily="49" charset="0"/>
              <a:ea typeface="思源黑体 CN Bold" panose="020B0800000000000000" pitchFamily="34" charset="-122"/>
            </a:endParaRPr>
          </a:p>
        </p:txBody>
      </p:sp>
      <p:sp>
        <p:nvSpPr>
          <p:cNvPr id="60" name="TextBox 3">
            <a:extLst>
              <a:ext uri="{FF2B5EF4-FFF2-40B4-BE49-F238E27FC236}">
                <a16:creationId xmlns:a16="http://schemas.microsoft.com/office/drawing/2014/main" id="{60E188B8-6EAA-4C87-9AAF-4922E29A51B0}"/>
              </a:ext>
            </a:extLst>
          </p:cNvPr>
          <p:cNvSpPr txBox="1"/>
          <p:nvPr/>
        </p:nvSpPr>
        <p:spPr>
          <a:xfrm>
            <a:off x="4532826" y="1068987"/>
            <a:ext cx="1669365" cy="523220"/>
          </a:xfrm>
          <a:prstGeom prst="rect">
            <a:avLst/>
          </a:prstGeom>
          <a:solidFill>
            <a:srgbClr val="0C0C0C"/>
          </a:solidFill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1400" b="1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null</a:t>
            </a:r>
          </a:p>
          <a:p>
            <a:pPr>
              <a:defRPr/>
            </a:pPr>
            <a:r>
              <a:rPr lang="en-US" altLang="zh-CN" sz="1400" b="1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ea typeface="思源黑体 CN Bold" panose="020B0800000000000000" pitchFamily="34" charset="-122"/>
              </a:rPr>
              <a:t>0</a:t>
            </a:r>
            <a:endParaRPr lang="zh-CN" altLang="zh-CN" sz="1400" dirty="0">
              <a:solidFill>
                <a:schemeClr val="bg1">
                  <a:lumMod val="95000"/>
                </a:schemeClr>
              </a:solidFill>
              <a:latin typeface="Consolas" panose="020B0609020204030204" pitchFamily="49" charset="0"/>
              <a:ea typeface="思源黑体 CN Bold" panose="020B0800000000000000" pitchFamily="34" charset="-122"/>
            </a:endParaRPr>
          </a:p>
        </p:txBody>
      </p:sp>
      <p:sp>
        <p:nvSpPr>
          <p:cNvPr id="61" name="TextBox 3">
            <a:extLst>
              <a:ext uri="{FF2B5EF4-FFF2-40B4-BE49-F238E27FC236}">
                <a16:creationId xmlns:a16="http://schemas.microsoft.com/office/drawing/2014/main" id="{D57D2C32-462A-4FAD-92A6-AD74B09155C3}"/>
              </a:ext>
            </a:extLst>
          </p:cNvPr>
          <p:cNvSpPr txBox="1"/>
          <p:nvPr/>
        </p:nvSpPr>
        <p:spPr>
          <a:xfrm>
            <a:off x="6292752" y="1063355"/>
            <a:ext cx="1669365" cy="523220"/>
          </a:xfrm>
          <a:prstGeom prst="rect">
            <a:avLst/>
          </a:prstGeom>
          <a:solidFill>
            <a:srgbClr val="0C0C0C"/>
          </a:solidFill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1400" b="1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张三</a:t>
            </a:r>
            <a:endParaRPr lang="en-US" altLang="zh-CN" sz="1400" b="1" dirty="0">
              <a:solidFill>
                <a:schemeClr val="bg1">
                  <a:lumMod val="95000"/>
                </a:schemeClr>
              </a:solidFill>
              <a:latin typeface="Consolas" panose="020B0609020204030204" pitchFamily="49" charset="0"/>
            </a:endParaRPr>
          </a:p>
          <a:p>
            <a:pPr>
              <a:defRPr/>
            </a:pPr>
            <a:r>
              <a:rPr lang="en-US" altLang="zh-CN" sz="1400" b="1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ea typeface="思源黑体 CN Bold" panose="020B0800000000000000" pitchFamily="34" charset="-122"/>
              </a:rPr>
              <a:t>23</a:t>
            </a:r>
            <a:endParaRPr lang="zh-CN" altLang="zh-CN" sz="1400" dirty="0">
              <a:solidFill>
                <a:schemeClr val="bg1">
                  <a:lumMod val="95000"/>
                </a:schemeClr>
              </a:solidFill>
              <a:latin typeface="Consolas" panose="020B0609020204030204" pitchFamily="49" charset="0"/>
              <a:ea typeface="思源黑体 CN Bold" panose="020B0800000000000000" pitchFamily="34" charset="-122"/>
            </a:endParaRPr>
          </a:p>
        </p:txBody>
      </p:sp>
      <p:sp>
        <p:nvSpPr>
          <p:cNvPr id="62" name="TextBox 3">
            <a:extLst>
              <a:ext uri="{FF2B5EF4-FFF2-40B4-BE49-F238E27FC236}">
                <a16:creationId xmlns:a16="http://schemas.microsoft.com/office/drawing/2014/main" id="{81C04302-8A00-439D-AF76-8B5AAE486191}"/>
              </a:ext>
            </a:extLst>
          </p:cNvPr>
          <p:cNvSpPr txBox="1"/>
          <p:nvPr/>
        </p:nvSpPr>
        <p:spPr>
          <a:xfrm>
            <a:off x="8017472" y="1054770"/>
            <a:ext cx="1669365" cy="307777"/>
          </a:xfrm>
          <a:prstGeom prst="rect">
            <a:avLst/>
          </a:prstGeom>
          <a:solidFill>
            <a:srgbClr val="0C0C0C"/>
          </a:solidFill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1400" b="1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学习</a:t>
            </a:r>
            <a:r>
              <a:rPr lang="en-US" altLang="zh-CN" sz="1400" b="1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Java</a:t>
            </a:r>
            <a:endParaRPr lang="zh-CN" altLang="zh-CN" sz="1400" dirty="0">
              <a:solidFill>
                <a:schemeClr val="bg1">
                  <a:lumMod val="95000"/>
                </a:schemeClr>
              </a:solidFill>
              <a:latin typeface="Consolas" panose="020B0609020204030204" pitchFamily="49" charset="0"/>
              <a:ea typeface="思源黑体 CN Bold" panose="020B0800000000000000" pitchFamily="34" charset="-122"/>
            </a:endParaRPr>
          </a:p>
        </p:txBody>
      </p:sp>
      <p:sp>
        <p:nvSpPr>
          <p:cNvPr id="63" name="TextBox 3">
            <a:extLst>
              <a:ext uri="{FF2B5EF4-FFF2-40B4-BE49-F238E27FC236}">
                <a16:creationId xmlns:a16="http://schemas.microsoft.com/office/drawing/2014/main" id="{098BC74E-E8EE-4A7D-8D77-66B16847584A}"/>
              </a:ext>
            </a:extLst>
          </p:cNvPr>
          <p:cNvSpPr txBox="1"/>
          <p:nvPr/>
        </p:nvSpPr>
        <p:spPr>
          <a:xfrm>
            <a:off x="8017472" y="1427724"/>
            <a:ext cx="1669365" cy="307777"/>
          </a:xfrm>
          <a:prstGeom prst="rect">
            <a:avLst/>
          </a:prstGeom>
          <a:solidFill>
            <a:srgbClr val="0C0C0C"/>
          </a:solidFill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1400" b="1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ea typeface="思源黑体 CN Bold" panose="020B0800000000000000" pitchFamily="34" charset="-122"/>
              </a:rPr>
              <a:t>吃饭</a:t>
            </a:r>
            <a:endParaRPr lang="zh-CN" altLang="zh-CN" sz="1400" dirty="0">
              <a:solidFill>
                <a:schemeClr val="bg1">
                  <a:lumMod val="95000"/>
                </a:schemeClr>
              </a:solidFill>
              <a:latin typeface="Consolas" panose="020B0609020204030204" pitchFamily="49" charset="0"/>
              <a:ea typeface="思源黑体 CN Bold" panose="020B0800000000000000" pitchFamily="34" charset="-122"/>
            </a:endParaRP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8B0B0DDC-8CF6-43C0-AC79-2C856CF9F671}"/>
              </a:ext>
            </a:extLst>
          </p:cNvPr>
          <p:cNvSpPr txBox="1"/>
          <p:nvPr/>
        </p:nvSpPr>
        <p:spPr>
          <a:xfrm>
            <a:off x="5579479" y="4568706"/>
            <a:ext cx="232307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zh-CN" sz="1050" dirty="0">
                <a:solidFill>
                  <a:srgbClr val="000000"/>
                </a:solidFill>
                <a:latin typeface="Consolas" panose="020B0609020204030204" pitchFamily="49" charset="0"/>
              </a:rPr>
              <a:t>System</a:t>
            </a:r>
            <a:r>
              <a:rPr lang="zh-CN" altLang="zh-CN" sz="1050" dirty="0">
                <a:solidFill>
                  <a:srgbClr val="080808"/>
                </a:solidFill>
                <a:latin typeface="Consolas" panose="020B0609020204030204" pitchFamily="49" charset="0"/>
              </a:rPr>
              <a:t>.</a:t>
            </a:r>
            <a:r>
              <a:rPr lang="zh-CN" altLang="zh-CN" sz="1050" i="1" dirty="0">
                <a:solidFill>
                  <a:srgbClr val="871094"/>
                </a:solidFill>
                <a:latin typeface="Consolas" panose="020B0609020204030204" pitchFamily="49" charset="0"/>
              </a:rPr>
              <a:t>out</a:t>
            </a:r>
            <a:r>
              <a:rPr lang="zh-CN" altLang="zh-CN" sz="1050" dirty="0">
                <a:solidFill>
                  <a:srgbClr val="080808"/>
                </a:solidFill>
                <a:latin typeface="Consolas" panose="020B0609020204030204" pitchFamily="49" charset="0"/>
              </a:rPr>
              <a:t>.println(</a:t>
            </a:r>
            <a:r>
              <a:rPr lang="zh-CN" altLang="zh-CN" sz="1050" dirty="0">
                <a:solidFill>
                  <a:srgbClr val="000000"/>
                </a:solidFill>
                <a:latin typeface="Consolas" panose="020B0609020204030204" pitchFamily="49" charset="0"/>
              </a:rPr>
              <a:t>stu</a:t>
            </a:r>
            <a:r>
              <a:rPr lang="zh-CN" altLang="zh-CN" sz="1050" dirty="0">
                <a:solidFill>
                  <a:srgbClr val="080808"/>
                </a:solidFill>
                <a:latin typeface="Consolas" panose="020B0609020204030204" pitchFamily="49" charset="0"/>
              </a:rPr>
              <a:t>.</a:t>
            </a:r>
            <a:r>
              <a:rPr lang="zh-CN" altLang="zh-CN" sz="1050" dirty="0">
                <a:solidFill>
                  <a:srgbClr val="871094"/>
                </a:solidFill>
                <a:latin typeface="Consolas" panose="020B0609020204030204" pitchFamily="49" charset="0"/>
              </a:rPr>
              <a:t>name</a:t>
            </a:r>
            <a:r>
              <a:rPr lang="zh-CN" altLang="zh-CN" sz="1050" dirty="0">
                <a:solidFill>
                  <a:srgbClr val="080808"/>
                </a:solidFill>
                <a:latin typeface="Consolas" panose="020B0609020204030204" pitchFamily="49" charset="0"/>
              </a:rPr>
              <a:t>);</a:t>
            </a:r>
            <a:br>
              <a:rPr lang="zh-CN" altLang="zh-CN" sz="105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zh-CN" altLang="zh-CN" sz="1050" dirty="0">
                <a:solidFill>
                  <a:srgbClr val="000000"/>
                </a:solidFill>
                <a:latin typeface="Consolas" panose="020B0609020204030204" pitchFamily="49" charset="0"/>
              </a:rPr>
              <a:t>System</a:t>
            </a:r>
            <a:r>
              <a:rPr lang="zh-CN" altLang="zh-CN" sz="1050" dirty="0">
                <a:solidFill>
                  <a:srgbClr val="080808"/>
                </a:solidFill>
                <a:latin typeface="Consolas" panose="020B0609020204030204" pitchFamily="49" charset="0"/>
              </a:rPr>
              <a:t>.</a:t>
            </a:r>
            <a:r>
              <a:rPr lang="zh-CN" altLang="zh-CN" sz="1050" i="1" dirty="0">
                <a:solidFill>
                  <a:srgbClr val="871094"/>
                </a:solidFill>
                <a:latin typeface="Consolas" panose="020B0609020204030204" pitchFamily="49" charset="0"/>
              </a:rPr>
              <a:t>out</a:t>
            </a:r>
            <a:r>
              <a:rPr lang="zh-CN" altLang="zh-CN" sz="1050" dirty="0">
                <a:solidFill>
                  <a:srgbClr val="080808"/>
                </a:solidFill>
                <a:latin typeface="Consolas" panose="020B0609020204030204" pitchFamily="49" charset="0"/>
              </a:rPr>
              <a:t>.println(</a:t>
            </a:r>
            <a:r>
              <a:rPr lang="zh-CN" altLang="zh-CN" sz="1050" dirty="0">
                <a:solidFill>
                  <a:srgbClr val="000000"/>
                </a:solidFill>
                <a:latin typeface="Consolas" panose="020B0609020204030204" pitchFamily="49" charset="0"/>
              </a:rPr>
              <a:t>stu</a:t>
            </a:r>
            <a:r>
              <a:rPr lang="zh-CN" altLang="zh-CN" sz="1050" dirty="0">
                <a:solidFill>
                  <a:srgbClr val="080808"/>
                </a:solidFill>
                <a:latin typeface="Consolas" panose="020B0609020204030204" pitchFamily="49" charset="0"/>
              </a:rPr>
              <a:t>.</a:t>
            </a:r>
            <a:r>
              <a:rPr lang="zh-CN" altLang="zh-CN" sz="1050" dirty="0">
                <a:solidFill>
                  <a:srgbClr val="871094"/>
                </a:solidFill>
                <a:latin typeface="Consolas" panose="020B0609020204030204" pitchFamily="49" charset="0"/>
              </a:rPr>
              <a:t>age</a:t>
            </a:r>
            <a:r>
              <a:rPr lang="zh-CN" altLang="zh-CN" sz="1050" dirty="0">
                <a:solidFill>
                  <a:srgbClr val="080808"/>
                </a:solidFill>
                <a:latin typeface="Consolas" panose="020B0609020204030204" pitchFamily="49" charset="0"/>
              </a:rPr>
              <a:t>);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88F309E7-C4D4-4440-A883-B0E6322339EB}"/>
              </a:ext>
            </a:extLst>
          </p:cNvPr>
          <p:cNvSpPr txBox="1"/>
          <p:nvPr/>
        </p:nvSpPr>
        <p:spPr>
          <a:xfrm>
            <a:off x="9809036" y="2602674"/>
            <a:ext cx="13809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 dirty="0">
                <a:solidFill>
                  <a:srgbClr val="00B05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张三</a:t>
            </a:r>
            <a:endParaRPr lang="en-US" altLang="zh-CN" sz="1400" dirty="0">
              <a:solidFill>
                <a:srgbClr val="00B05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19030B2E-5AB8-4EFE-BFB7-59E2E12C09B8}"/>
              </a:ext>
            </a:extLst>
          </p:cNvPr>
          <p:cNvSpPr txBox="1"/>
          <p:nvPr/>
        </p:nvSpPr>
        <p:spPr>
          <a:xfrm>
            <a:off x="9830211" y="3222921"/>
            <a:ext cx="6830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 dirty="0">
                <a:solidFill>
                  <a:srgbClr val="00B050"/>
                </a:solidFill>
                <a:latin typeface="Consolas" panose="020B0609020204030204" pitchFamily="49" charset="0"/>
              </a:rPr>
              <a:t>23</a:t>
            </a: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338C9C1B-A145-404C-9B17-330FCCC7A9DE}"/>
              </a:ext>
            </a:extLst>
          </p:cNvPr>
          <p:cNvSpPr txBox="1"/>
          <p:nvPr/>
        </p:nvSpPr>
        <p:spPr>
          <a:xfrm>
            <a:off x="5579479" y="5066610"/>
            <a:ext cx="232307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zh-CN" sz="1050" dirty="0">
                <a:solidFill>
                  <a:srgbClr val="000000"/>
                </a:solidFill>
                <a:latin typeface="Consolas" panose="020B0609020204030204" pitchFamily="49" charset="0"/>
              </a:rPr>
              <a:t>System</a:t>
            </a:r>
            <a:r>
              <a:rPr lang="zh-CN" altLang="zh-CN" sz="1050" dirty="0">
                <a:solidFill>
                  <a:srgbClr val="080808"/>
                </a:solidFill>
                <a:latin typeface="Consolas" panose="020B0609020204030204" pitchFamily="49" charset="0"/>
              </a:rPr>
              <a:t>.</a:t>
            </a:r>
            <a:r>
              <a:rPr lang="zh-CN" altLang="zh-CN" sz="1050" i="1" dirty="0">
                <a:solidFill>
                  <a:srgbClr val="871094"/>
                </a:solidFill>
                <a:latin typeface="Consolas" panose="020B0609020204030204" pitchFamily="49" charset="0"/>
              </a:rPr>
              <a:t>out</a:t>
            </a:r>
            <a:r>
              <a:rPr lang="zh-CN" altLang="zh-CN" sz="1050" dirty="0">
                <a:solidFill>
                  <a:srgbClr val="080808"/>
                </a:solidFill>
                <a:latin typeface="Consolas" panose="020B0609020204030204" pitchFamily="49" charset="0"/>
              </a:rPr>
              <a:t>.println(</a:t>
            </a:r>
            <a:r>
              <a:rPr lang="zh-CN" altLang="zh-CN" sz="1050" dirty="0">
                <a:solidFill>
                  <a:srgbClr val="000000"/>
                </a:solidFill>
                <a:latin typeface="Consolas" panose="020B0609020204030204" pitchFamily="49" charset="0"/>
              </a:rPr>
              <a:t>stu</a:t>
            </a:r>
            <a:r>
              <a:rPr lang="zh-CN" altLang="zh-CN" sz="1050" dirty="0">
                <a:solidFill>
                  <a:srgbClr val="080808"/>
                </a:solidFill>
                <a:latin typeface="Consolas" panose="020B0609020204030204" pitchFamily="49" charset="0"/>
              </a:rPr>
              <a:t>.</a:t>
            </a:r>
            <a:r>
              <a:rPr lang="zh-CN" altLang="zh-CN" sz="1050" dirty="0">
                <a:solidFill>
                  <a:srgbClr val="871094"/>
                </a:solidFill>
                <a:latin typeface="Consolas" panose="020B0609020204030204" pitchFamily="49" charset="0"/>
              </a:rPr>
              <a:t>name</a:t>
            </a:r>
            <a:r>
              <a:rPr lang="zh-CN" altLang="zh-CN" sz="1050" dirty="0">
                <a:solidFill>
                  <a:srgbClr val="080808"/>
                </a:solidFill>
                <a:latin typeface="Consolas" panose="020B0609020204030204" pitchFamily="49" charset="0"/>
              </a:rPr>
              <a:t>);</a:t>
            </a:r>
            <a:br>
              <a:rPr lang="zh-CN" altLang="zh-CN" sz="105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zh-CN" altLang="zh-CN" sz="1050" dirty="0">
                <a:solidFill>
                  <a:srgbClr val="000000"/>
                </a:solidFill>
                <a:latin typeface="Consolas" panose="020B0609020204030204" pitchFamily="49" charset="0"/>
              </a:rPr>
              <a:t>System</a:t>
            </a:r>
            <a:r>
              <a:rPr lang="zh-CN" altLang="zh-CN" sz="1050" dirty="0">
                <a:solidFill>
                  <a:srgbClr val="080808"/>
                </a:solidFill>
                <a:latin typeface="Consolas" panose="020B0609020204030204" pitchFamily="49" charset="0"/>
              </a:rPr>
              <a:t>.</a:t>
            </a:r>
            <a:r>
              <a:rPr lang="zh-CN" altLang="zh-CN" sz="1050" i="1" dirty="0">
                <a:solidFill>
                  <a:srgbClr val="871094"/>
                </a:solidFill>
                <a:latin typeface="Consolas" panose="020B0609020204030204" pitchFamily="49" charset="0"/>
              </a:rPr>
              <a:t>out</a:t>
            </a:r>
            <a:r>
              <a:rPr lang="zh-CN" altLang="zh-CN" sz="1050" dirty="0">
                <a:solidFill>
                  <a:srgbClr val="080808"/>
                </a:solidFill>
                <a:latin typeface="Consolas" panose="020B0609020204030204" pitchFamily="49" charset="0"/>
              </a:rPr>
              <a:t>.println(</a:t>
            </a:r>
            <a:r>
              <a:rPr lang="zh-CN" altLang="zh-CN" sz="1050" dirty="0">
                <a:solidFill>
                  <a:srgbClr val="000000"/>
                </a:solidFill>
                <a:latin typeface="Consolas" panose="020B0609020204030204" pitchFamily="49" charset="0"/>
              </a:rPr>
              <a:t>stu</a:t>
            </a:r>
            <a:r>
              <a:rPr lang="zh-CN" altLang="zh-CN" sz="1050" dirty="0">
                <a:solidFill>
                  <a:srgbClr val="080808"/>
                </a:solidFill>
                <a:latin typeface="Consolas" panose="020B0609020204030204" pitchFamily="49" charset="0"/>
              </a:rPr>
              <a:t>.</a:t>
            </a:r>
            <a:r>
              <a:rPr lang="zh-CN" altLang="zh-CN" sz="1050" dirty="0">
                <a:solidFill>
                  <a:srgbClr val="871094"/>
                </a:solidFill>
                <a:latin typeface="Consolas" panose="020B0609020204030204" pitchFamily="49" charset="0"/>
              </a:rPr>
              <a:t>age</a:t>
            </a:r>
            <a:r>
              <a:rPr lang="zh-CN" altLang="zh-CN" sz="1050" dirty="0">
                <a:solidFill>
                  <a:srgbClr val="080808"/>
                </a:solidFill>
                <a:latin typeface="Consolas" panose="020B0609020204030204" pitchFamily="49" charset="0"/>
              </a:rPr>
              <a:t>);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3AF977FD-CB4C-41D8-91EC-66A15589BABE}"/>
              </a:ext>
            </a:extLst>
          </p:cNvPr>
          <p:cNvSpPr txBox="1"/>
          <p:nvPr/>
        </p:nvSpPr>
        <p:spPr>
          <a:xfrm>
            <a:off x="5599142" y="5491036"/>
            <a:ext cx="106952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zh-CN" sz="1050" dirty="0">
                <a:solidFill>
                  <a:srgbClr val="000000"/>
                </a:solidFill>
                <a:latin typeface="Consolas" panose="020B0609020204030204" pitchFamily="49" charset="0"/>
              </a:rPr>
              <a:t>stu</a:t>
            </a:r>
            <a:r>
              <a:rPr lang="zh-CN" altLang="zh-CN" sz="1050" dirty="0">
                <a:solidFill>
                  <a:srgbClr val="080808"/>
                </a:solidFill>
                <a:latin typeface="Consolas" panose="020B0609020204030204" pitchFamily="49" charset="0"/>
              </a:rPr>
              <a:t>.study();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64" name="TextBox 3">
            <a:extLst>
              <a:ext uri="{FF2B5EF4-FFF2-40B4-BE49-F238E27FC236}">
                <a16:creationId xmlns:a16="http://schemas.microsoft.com/office/drawing/2014/main" id="{B5E6D28E-C504-4DEF-8BA2-B89694C03B87}"/>
              </a:ext>
            </a:extLst>
          </p:cNvPr>
          <p:cNvSpPr txBox="1"/>
          <p:nvPr/>
        </p:nvSpPr>
        <p:spPr>
          <a:xfrm>
            <a:off x="5606803" y="2575469"/>
            <a:ext cx="2612715" cy="830997"/>
          </a:xfrm>
          <a:prstGeom prst="rect">
            <a:avLst/>
          </a:prstGeom>
          <a:solidFill>
            <a:srgbClr val="FFFFE4"/>
          </a:solidFill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200" dirty="0">
                <a:solidFill>
                  <a:srgbClr val="000000"/>
                </a:solidFill>
                <a:latin typeface="Consolas" panose="020B0609020204030204" pitchFamily="49" charset="0"/>
              </a:rPr>
              <a:t>study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sz="12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687F5409-930F-476A-92CA-292AD782D13C}"/>
              </a:ext>
            </a:extLst>
          </p:cNvPr>
          <p:cNvSpPr txBox="1"/>
          <p:nvPr/>
        </p:nvSpPr>
        <p:spPr>
          <a:xfrm>
            <a:off x="5621213" y="2935012"/>
            <a:ext cx="244490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zh-CN" sz="1050" dirty="0">
                <a:solidFill>
                  <a:srgbClr val="000000"/>
                </a:solidFill>
                <a:latin typeface="Consolas" panose="020B0609020204030204" pitchFamily="49" charset="0"/>
              </a:rPr>
              <a:t>System</a:t>
            </a:r>
            <a:r>
              <a:rPr lang="zh-CN" altLang="zh-CN" sz="1050" dirty="0">
                <a:solidFill>
                  <a:srgbClr val="080808"/>
                </a:solidFill>
                <a:latin typeface="Consolas" panose="020B0609020204030204" pitchFamily="49" charset="0"/>
              </a:rPr>
              <a:t>.</a:t>
            </a:r>
            <a:r>
              <a:rPr lang="zh-CN" altLang="zh-CN" sz="1050" i="1" dirty="0">
                <a:solidFill>
                  <a:srgbClr val="871094"/>
                </a:solidFill>
                <a:latin typeface="Consolas" panose="020B0609020204030204" pitchFamily="49" charset="0"/>
              </a:rPr>
              <a:t>out</a:t>
            </a:r>
            <a:r>
              <a:rPr lang="zh-CN" altLang="zh-CN" sz="1050" dirty="0">
                <a:solidFill>
                  <a:srgbClr val="080808"/>
                </a:solidFill>
                <a:latin typeface="Consolas" panose="020B0609020204030204" pitchFamily="49" charset="0"/>
              </a:rPr>
              <a:t>.println(</a:t>
            </a:r>
            <a:r>
              <a:rPr lang="zh-CN" altLang="zh-CN" sz="1050" dirty="0">
                <a:solidFill>
                  <a:srgbClr val="067D17"/>
                </a:solidFill>
                <a:latin typeface="Consolas" panose="020B0609020204030204" pitchFamily="49" charset="0"/>
              </a:rPr>
              <a:t>"</a:t>
            </a:r>
            <a:r>
              <a:rPr lang="zh-CN" altLang="zh-CN" sz="1050" dirty="0">
                <a:solidFill>
                  <a:srgbClr val="067D17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学习</a:t>
            </a:r>
            <a:r>
              <a:rPr lang="zh-CN" altLang="zh-CN" sz="1050" dirty="0">
                <a:solidFill>
                  <a:srgbClr val="067D17"/>
                </a:solidFill>
                <a:latin typeface="Consolas" panose="020B0609020204030204" pitchFamily="49" charset="0"/>
              </a:rPr>
              <a:t>Java"</a:t>
            </a:r>
            <a:r>
              <a:rPr lang="zh-CN" altLang="zh-CN" sz="1050" dirty="0">
                <a:solidFill>
                  <a:srgbClr val="080808"/>
                </a:solidFill>
                <a:latin typeface="Consolas" panose="020B0609020204030204" pitchFamily="49" charset="0"/>
              </a:rPr>
              <a:t>);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8911597A-38A8-4AC7-A53F-4B36D3A14FF7}"/>
              </a:ext>
            </a:extLst>
          </p:cNvPr>
          <p:cNvSpPr txBox="1"/>
          <p:nvPr/>
        </p:nvSpPr>
        <p:spPr>
          <a:xfrm>
            <a:off x="5620108" y="5788966"/>
            <a:ext cx="92204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zh-CN" sz="1050" dirty="0">
                <a:solidFill>
                  <a:srgbClr val="000000"/>
                </a:solidFill>
                <a:latin typeface="Consolas" panose="020B0609020204030204" pitchFamily="49" charset="0"/>
              </a:rPr>
              <a:t>stu</a:t>
            </a:r>
            <a:r>
              <a:rPr lang="zh-CN" altLang="zh-CN" sz="1050" dirty="0">
                <a:solidFill>
                  <a:srgbClr val="080808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1050" dirty="0">
                <a:solidFill>
                  <a:srgbClr val="080808"/>
                </a:solidFill>
                <a:latin typeface="Consolas" panose="020B0609020204030204" pitchFamily="49" charset="0"/>
              </a:rPr>
              <a:t>eat</a:t>
            </a:r>
            <a:r>
              <a:rPr lang="zh-CN" altLang="zh-CN" sz="1050" dirty="0">
                <a:solidFill>
                  <a:srgbClr val="080808"/>
                </a:solidFill>
                <a:latin typeface="Consolas" panose="020B0609020204030204" pitchFamily="49" charset="0"/>
              </a:rPr>
              <a:t>();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67" name="TextBox 3">
            <a:extLst>
              <a:ext uri="{FF2B5EF4-FFF2-40B4-BE49-F238E27FC236}">
                <a16:creationId xmlns:a16="http://schemas.microsoft.com/office/drawing/2014/main" id="{E550610B-314E-45CA-BAA7-8511E8B31012}"/>
              </a:ext>
            </a:extLst>
          </p:cNvPr>
          <p:cNvSpPr txBox="1"/>
          <p:nvPr/>
        </p:nvSpPr>
        <p:spPr>
          <a:xfrm>
            <a:off x="5616492" y="2584265"/>
            <a:ext cx="2612715" cy="830997"/>
          </a:xfrm>
          <a:prstGeom prst="rect">
            <a:avLst/>
          </a:prstGeom>
          <a:solidFill>
            <a:srgbClr val="FFFFE4"/>
          </a:solidFill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200" dirty="0">
                <a:solidFill>
                  <a:srgbClr val="000000"/>
                </a:solidFill>
                <a:latin typeface="Consolas" panose="020B0609020204030204" pitchFamily="49" charset="0"/>
              </a:rPr>
              <a:t>eat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sz="12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EC0068C6-6D9E-42AD-9494-3BAB9020B6F0}"/>
              </a:ext>
            </a:extLst>
          </p:cNvPr>
          <p:cNvSpPr txBox="1"/>
          <p:nvPr/>
        </p:nvSpPr>
        <p:spPr>
          <a:xfrm>
            <a:off x="5609121" y="2950313"/>
            <a:ext cx="214994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zh-CN" sz="1050" dirty="0">
                <a:solidFill>
                  <a:srgbClr val="000000"/>
                </a:solidFill>
                <a:latin typeface="Consolas" panose="020B0609020204030204" pitchFamily="49" charset="0"/>
              </a:rPr>
              <a:t>System</a:t>
            </a:r>
            <a:r>
              <a:rPr lang="zh-CN" altLang="zh-CN" sz="1050" dirty="0">
                <a:solidFill>
                  <a:srgbClr val="080808"/>
                </a:solidFill>
                <a:latin typeface="Consolas" panose="020B0609020204030204" pitchFamily="49" charset="0"/>
              </a:rPr>
              <a:t>.</a:t>
            </a:r>
            <a:r>
              <a:rPr lang="zh-CN" altLang="zh-CN" sz="1050" i="1" dirty="0">
                <a:solidFill>
                  <a:srgbClr val="871094"/>
                </a:solidFill>
                <a:latin typeface="Consolas" panose="020B0609020204030204" pitchFamily="49" charset="0"/>
              </a:rPr>
              <a:t>out</a:t>
            </a:r>
            <a:r>
              <a:rPr lang="zh-CN" altLang="zh-CN" sz="1050" dirty="0">
                <a:solidFill>
                  <a:srgbClr val="080808"/>
                </a:solidFill>
                <a:latin typeface="Consolas" panose="020B0609020204030204" pitchFamily="49" charset="0"/>
              </a:rPr>
              <a:t>.println(</a:t>
            </a:r>
            <a:r>
              <a:rPr lang="zh-CN" altLang="zh-CN" sz="1050" dirty="0">
                <a:solidFill>
                  <a:srgbClr val="067D17"/>
                </a:solidFill>
                <a:latin typeface="Consolas" panose="020B0609020204030204" pitchFamily="49" charset="0"/>
              </a:rPr>
              <a:t>"</a:t>
            </a:r>
            <a:r>
              <a:rPr lang="zh-CN" altLang="zh-CN" sz="1050" dirty="0">
                <a:solidFill>
                  <a:srgbClr val="067D17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吃饭</a:t>
            </a:r>
            <a:r>
              <a:rPr lang="zh-CN" altLang="zh-CN" sz="1050" dirty="0">
                <a:solidFill>
                  <a:srgbClr val="067D17"/>
                </a:solidFill>
                <a:latin typeface="Consolas" panose="020B0609020204030204" pitchFamily="49" charset="0"/>
              </a:rPr>
              <a:t>"</a:t>
            </a:r>
            <a:r>
              <a:rPr lang="zh-CN" altLang="zh-CN" sz="1050" dirty="0">
                <a:solidFill>
                  <a:srgbClr val="080808"/>
                </a:solidFill>
                <a:latin typeface="Consolas" panose="020B0609020204030204" pitchFamily="49" charset="0"/>
              </a:rPr>
              <a:t>);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69" name="矩形 68">
            <a:extLst>
              <a:ext uri="{FF2B5EF4-FFF2-40B4-BE49-F238E27FC236}">
                <a16:creationId xmlns:a16="http://schemas.microsoft.com/office/drawing/2014/main" id="{9C526973-9884-4983-9E76-9B0E3DF089CF}"/>
              </a:ext>
            </a:extLst>
          </p:cNvPr>
          <p:cNvSpPr/>
          <p:nvPr/>
        </p:nvSpPr>
        <p:spPr>
          <a:xfrm>
            <a:off x="700797" y="4982474"/>
            <a:ext cx="4617839" cy="371846"/>
          </a:xfrm>
          <a:prstGeom prst="rect">
            <a:avLst/>
          </a:prstGeom>
          <a:solidFill>
            <a:srgbClr val="FD0000">
              <a:alpha val="20000"/>
            </a:srgbClr>
          </a:solidFill>
          <a:ln w="38100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>
              <a:latin typeface="Consolas" panose="020B0609020204030204" pitchFamily="49" charset="0"/>
              <a:ea typeface="思源黑体 CN Bold" panose="020B08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7866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2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750"/>
                            </p:stCondLst>
                            <p:childTnLst>
                              <p:par>
                                <p:cTn id="54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6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6" presetClass="emph" presetSubtype="0" repeatCount="3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 tmFilter="0, 0; .2, .5; .8, .5; 1, 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2" dur="250" autoRev="1" fill="hold"/>
                                        <p:tgtEl>
                                          <p:spTgt spid="4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50" presetClass="pat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7.40741E-7 L -0.075 -7.40741E-7 C -0.10859 -7.40741E-7 -0.15 0.07847 -0.15 0.14236 L -0.15 0.28495 " pathEditMode="relative" rAng="0" ptsTypes="AAAA">
                                      <p:cBhvr>
                                        <p:cTn id="10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500" y="14236"/>
                                    </p:animMotion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5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" fill="hold">
                      <p:stCondLst>
                        <p:cond delay="indefinite"/>
                      </p:stCondLst>
                      <p:childTnLst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6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7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>
                      <p:stCondLst>
                        <p:cond delay="indefinite"/>
                      </p:stCondLst>
                      <p:childTnLst>
                        <p:par>
                          <p:cTn id="189" fill="hold">
                            <p:stCondLst>
                              <p:cond delay="0"/>
                            </p:stCondLst>
                            <p:childTnLst>
                              <p:par>
                                <p:cTn id="190" presetID="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91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2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4" presetID="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95" dur="500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6" dur="500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8" fill="hold">
                      <p:stCondLst>
                        <p:cond delay="indefinite"/>
                      </p:stCondLst>
                      <p:childTnLst>
                        <p:par>
                          <p:cTn id="199" fill="hold">
                            <p:stCondLst>
                              <p:cond delay="0"/>
                            </p:stCondLst>
                            <p:childTnLst>
                              <p:par>
                                <p:cTn id="20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7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8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>
                      <p:stCondLst>
                        <p:cond delay="indefinite"/>
                      </p:stCondLst>
                      <p:childTnLst>
                        <p:par>
                          <p:cTn id="210" fill="hold">
                            <p:stCondLst>
                              <p:cond delay="0"/>
                            </p:stCondLst>
                            <p:childTnLst>
                              <p:par>
                                <p:cTn id="2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4" fill="hold">
                      <p:stCondLst>
                        <p:cond delay="indefinite"/>
                      </p:stCondLst>
                      <p:childTnLst>
                        <p:par>
                          <p:cTn id="215" fill="hold">
                            <p:stCondLst>
                              <p:cond delay="0"/>
                            </p:stCondLst>
                            <p:childTnLst>
                              <p:par>
                                <p:cTn id="2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9" fill="hold">
                      <p:stCondLst>
                        <p:cond delay="indefinite"/>
                      </p:stCondLst>
                      <p:childTnLst>
                        <p:par>
                          <p:cTn id="220" fill="hold">
                            <p:stCondLst>
                              <p:cond delay="0"/>
                            </p:stCondLst>
                            <p:childTnLst>
                              <p:par>
                                <p:cTn id="221" presetID="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2" dur="500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3" dur="500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6" dur="500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7" dur="500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9" grpId="0" animBg="1"/>
      <p:bldP spid="44" grpId="0" animBg="1"/>
      <p:bldP spid="45" grpId="0" animBg="1"/>
      <p:bldP spid="46" grpId="0" animBg="1"/>
      <p:bldP spid="46" grpId="1" animBg="1"/>
      <p:bldP spid="6" grpId="0" animBg="1"/>
      <p:bldP spid="4" grpId="0"/>
      <p:bldP spid="7" grpId="0" animBg="1"/>
      <p:bldP spid="7" grpId="1" animBg="1"/>
      <p:bldP spid="7" grpId="2" animBg="1"/>
      <p:bldP spid="8" grpId="0" animBg="1"/>
      <p:bldP spid="14" grpId="0"/>
      <p:bldP spid="14" grpId="1"/>
      <p:bldP spid="16" grpId="0"/>
      <p:bldP spid="17" grpId="0"/>
      <p:bldP spid="17" grpId="1"/>
      <p:bldP spid="38" grpId="0"/>
      <p:bldP spid="38" grpId="1"/>
      <p:bldP spid="43" grpId="0"/>
      <p:bldP spid="55" grpId="0"/>
      <p:bldP spid="58" grpId="0"/>
      <p:bldP spid="59" grpId="0" animBg="1"/>
      <p:bldP spid="60" grpId="0" animBg="1"/>
      <p:bldP spid="61" grpId="0" animBg="1"/>
      <p:bldP spid="62" grpId="0" animBg="1"/>
      <p:bldP spid="63" grpId="0" animBg="1"/>
      <p:bldP spid="50" grpId="0"/>
      <p:bldP spid="52" grpId="0"/>
      <p:bldP spid="53" grpId="0"/>
      <p:bldP spid="54" grpId="0"/>
      <p:bldP spid="56" grpId="0"/>
      <p:bldP spid="64" grpId="0" animBg="1"/>
      <p:bldP spid="64" grpId="1" animBg="1"/>
      <p:bldP spid="65" grpId="0"/>
      <p:bldP spid="65" grpId="1"/>
      <p:bldP spid="66" grpId="0"/>
      <p:bldP spid="67" grpId="0" animBg="1"/>
      <p:bldP spid="67" grpId="1" animBg="1"/>
      <p:bldP spid="68" grpId="0"/>
      <p:bldP spid="68" grpId="1"/>
      <p:bldP spid="69" grpId="0" animBg="1"/>
      <p:bldP spid="69" grpId="1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 </a:t>
            </a:r>
          </a:p>
        </p:txBody>
      </p:sp>
      <p:sp>
        <p:nvSpPr>
          <p:cNvPr id="24" name="文本占位符 3">
            <a:extLst>
              <a:ext uri="{FF2B5EF4-FFF2-40B4-BE49-F238E27FC236}">
                <a16:creationId xmlns:a16="http://schemas.microsoft.com/office/drawing/2014/main" id="{C4B8F0B7-B839-4DC0-8545-B40734C46EA9}"/>
              </a:ext>
            </a:extLst>
          </p:cNvPr>
          <p:cNvSpPr txBox="1">
            <a:spLocks/>
          </p:cNvSpPr>
          <p:nvPr/>
        </p:nvSpPr>
        <p:spPr>
          <a:xfrm>
            <a:off x="710881" y="940081"/>
            <a:ext cx="3366598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>
                <a:solidFill>
                  <a:srgbClr val="C00000"/>
                </a:solidFill>
                <a:latin typeface="Consolas" panose="020B0609020204030204" pitchFamily="49" charset="0"/>
              </a:rPr>
              <a:t>两个对象内存图</a:t>
            </a:r>
          </a:p>
        </p:txBody>
      </p:sp>
      <p:sp>
        <p:nvSpPr>
          <p:cNvPr id="19" name="AutoShape 4">
            <a:extLst>
              <a:ext uri="{FF2B5EF4-FFF2-40B4-BE49-F238E27FC236}">
                <a16:creationId xmlns:a16="http://schemas.microsoft.com/office/drawing/2014/main" id="{099C9E26-0708-4411-BC23-6A88333B1BC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0092405" y="1076360"/>
            <a:ext cx="102810" cy="102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82378FC8-ADF6-4C70-8E1B-C01F92C58768}"/>
              </a:ext>
            </a:extLst>
          </p:cNvPr>
          <p:cNvGrpSpPr>
            <a:grpSpLocks/>
          </p:cNvGrpSpPr>
          <p:nvPr/>
        </p:nvGrpSpPr>
        <p:grpSpPr bwMode="auto">
          <a:xfrm>
            <a:off x="8530352" y="1254427"/>
            <a:ext cx="3491904" cy="3340560"/>
            <a:chOff x="6552698" y="206834"/>
            <a:chExt cx="2398614" cy="4763518"/>
          </a:xfrm>
        </p:grpSpPr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521642DC-7C49-48AE-8800-9B1C82644214}"/>
                </a:ext>
              </a:extLst>
            </p:cNvPr>
            <p:cNvSpPr/>
            <p:nvPr/>
          </p:nvSpPr>
          <p:spPr bwMode="auto">
            <a:xfrm>
              <a:off x="6552698" y="1032717"/>
              <a:ext cx="2398614" cy="3937635"/>
            </a:xfrm>
            <a:prstGeom prst="rect">
              <a:avLst/>
            </a:prstGeom>
            <a:solidFill>
              <a:srgbClr val="047FFD">
                <a:alpha val="10000"/>
              </a:srgbClr>
            </a:solidFill>
            <a:ln w="38100">
              <a:solidFill>
                <a:srgbClr val="047FFD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25" name="TextBox 2">
              <a:extLst>
                <a:ext uri="{FF2B5EF4-FFF2-40B4-BE49-F238E27FC236}">
                  <a16:creationId xmlns:a16="http://schemas.microsoft.com/office/drawing/2014/main" id="{1026CA07-9DB4-4107-A4BC-810B36615A5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296868" y="206834"/>
              <a:ext cx="936625" cy="446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zh-CN" altLang="en-US" sz="2400" b="1" dirty="0">
                  <a:solidFill>
                    <a:srgbClr val="047FFD"/>
                  </a:solidFill>
                  <a:latin typeface="Consolas" panose="020B06090202040302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堆内存</a:t>
              </a:r>
            </a:p>
          </p:txBody>
        </p: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3709CE67-6078-4A9B-945D-834F73CF4FAF}"/>
              </a:ext>
            </a:extLst>
          </p:cNvPr>
          <p:cNvGrpSpPr>
            <a:grpSpLocks/>
          </p:cNvGrpSpPr>
          <p:nvPr/>
        </p:nvGrpSpPr>
        <p:grpSpPr bwMode="auto">
          <a:xfrm>
            <a:off x="5561046" y="1797051"/>
            <a:ext cx="2740522" cy="4800600"/>
            <a:chOff x="4441895" y="1347668"/>
            <a:chExt cx="1771200" cy="3600344"/>
          </a:xfrm>
        </p:grpSpPr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F10B7D70-F048-401F-AB54-EEC9024D80C6}"/>
                </a:ext>
              </a:extLst>
            </p:cNvPr>
            <p:cNvSpPr/>
            <p:nvPr/>
          </p:nvSpPr>
          <p:spPr bwMode="auto">
            <a:xfrm>
              <a:off x="4472076" y="1350843"/>
              <a:ext cx="1728310" cy="3597169"/>
            </a:xfrm>
            <a:prstGeom prst="rect">
              <a:avLst/>
            </a:prstGeom>
            <a:solidFill>
              <a:srgbClr val="FD0000">
                <a:alpha val="10000"/>
              </a:srgbClr>
            </a:solidFill>
            <a:ln w="38100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28" name="TextBox 2">
              <a:extLst>
                <a:ext uri="{FF2B5EF4-FFF2-40B4-BE49-F238E27FC236}">
                  <a16:creationId xmlns:a16="http://schemas.microsoft.com/office/drawing/2014/main" id="{6F994228-C2A3-415C-8AC6-4BC5ABD74D9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68464" y="4457474"/>
              <a:ext cx="935038" cy="4458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zh-CN" altLang="en-US" sz="2400" b="1" dirty="0">
                  <a:solidFill>
                    <a:schemeClr val="accent2"/>
                  </a:solidFill>
                  <a:latin typeface="Consolas" panose="020B06090202040302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栈内存</a:t>
              </a:r>
              <a:endParaRPr lang="en-US" altLang="zh-CN" sz="2400" b="1" dirty="0">
                <a:solidFill>
                  <a:schemeClr val="accent2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cxnSp>
          <p:nvCxnSpPr>
            <p:cNvPr id="29" name="直接连接符 28">
              <a:extLst>
                <a:ext uri="{FF2B5EF4-FFF2-40B4-BE49-F238E27FC236}">
                  <a16:creationId xmlns:a16="http://schemas.microsoft.com/office/drawing/2014/main" id="{882D61BA-0154-4C4D-A28B-22AFD1F36BF2}"/>
                </a:ext>
              </a:extLst>
            </p:cNvPr>
            <p:cNvCxnSpPr/>
            <p:nvPr/>
          </p:nvCxnSpPr>
          <p:spPr>
            <a:xfrm>
              <a:off x="4448249" y="1347668"/>
              <a:ext cx="11119" cy="3597169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>
              <a:extLst>
                <a:ext uri="{FF2B5EF4-FFF2-40B4-BE49-F238E27FC236}">
                  <a16:creationId xmlns:a16="http://schemas.microsoft.com/office/drawing/2014/main" id="{7EB6A524-0682-43F4-BF44-F16D2D2E0931}"/>
                </a:ext>
              </a:extLst>
            </p:cNvPr>
            <p:cNvCxnSpPr/>
            <p:nvPr/>
          </p:nvCxnSpPr>
          <p:spPr>
            <a:xfrm>
              <a:off x="6184502" y="1350843"/>
              <a:ext cx="11120" cy="3597169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id="{90F0856F-B7DA-445C-B93E-9B11F726177E}"/>
                </a:ext>
              </a:extLst>
            </p:cNvPr>
            <p:cNvCxnSpPr/>
            <p:nvPr/>
          </p:nvCxnSpPr>
          <p:spPr>
            <a:xfrm flipH="1">
              <a:off x="4441895" y="4944837"/>
              <a:ext cx="1771200" cy="0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TextBox 3">
            <a:extLst>
              <a:ext uri="{FF2B5EF4-FFF2-40B4-BE49-F238E27FC236}">
                <a16:creationId xmlns:a16="http://schemas.microsoft.com/office/drawing/2014/main" id="{573138BD-BF57-46F7-B222-40381A33D639}"/>
              </a:ext>
            </a:extLst>
          </p:cNvPr>
          <p:cNvSpPr txBox="1"/>
          <p:nvPr/>
        </p:nvSpPr>
        <p:spPr>
          <a:xfrm>
            <a:off x="710880" y="1532450"/>
            <a:ext cx="4620683" cy="1938992"/>
          </a:xfrm>
          <a:prstGeom prst="rect">
            <a:avLst/>
          </a:prstGeom>
          <a:solidFill>
            <a:srgbClr val="FFFFE4"/>
          </a:solidFill>
          <a:ln w="12700">
            <a:solidFill>
              <a:schemeClr val="tx1"/>
            </a:solidFill>
          </a:ln>
        </p:spPr>
        <p:txBody>
          <a:bodyPr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200" dirty="0">
                <a:solidFill>
                  <a:srgbClr val="0033B3"/>
                </a:solidFill>
                <a:latin typeface="Consolas" panose="020B0609020204030204" pitchFamily="49" charset="0"/>
              </a:rPr>
              <a:t>public class </a:t>
            </a:r>
            <a:r>
              <a:rPr lang="zh-CN" altLang="zh-CN" sz="1200" dirty="0">
                <a:solidFill>
                  <a:srgbClr val="000000"/>
                </a:solidFill>
                <a:latin typeface="Consolas" panose="020B0609020204030204" pitchFamily="49" charset="0"/>
              </a:rPr>
              <a:t>Student 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</a:rPr>
              <a:t>{</a:t>
            </a:r>
            <a:br>
              <a:rPr lang="zh-CN" altLang="zh-CN" sz="1200" dirty="0">
                <a:solidFill>
                  <a:srgbClr val="458C2F"/>
                </a:solidFill>
                <a:latin typeface="Consolas" panose="020B0609020204030204" pitchFamily="49" charset="0"/>
                <a:ea typeface="宋体" panose="02010600030101010101" pitchFamily="2" charset="-122"/>
              </a:rPr>
            </a:br>
            <a:r>
              <a:rPr lang="zh-CN" altLang="zh-CN" sz="1200" dirty="0">
                <a:solidFill>
                  <a:srgbClr val="458C2F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    </a:t>
            </a:r>
            <a:r>
              <a:rPr lang="zh-CN" altLang="zh-CN" sz="1200" dirty="0">
                <a:solidFill>
                  <a:srgbClr val="000000"/>
                </a:solidFill>
                <a:latin typeface="Consolas" panose="020B0609020204030204" pitchFamily="49" charset="0"/>
              </a:rPr>
              <a:t>String </a:t>
            </a:r>
            <a:r>
              <a:rPr lang="zh-CN" altLang="zh-CN" sz="1200" dirty="0">
                <a:solidFill>
                  <a:srgbClr val="871094"/>
                </a:solidFill>
                <a:latin typeface="Consolas" panose="020B0609020204030204" pitchFamily="49" charset="0"/>
              </a:rPr>
              <a:t>name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</a:rPr>
              <a:t>;</a:t>
            </a:r>
            <a:b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en-US" altLang="zh-CN" sz="1200" dirty="0">
                <a:solidFill>
                  <a:srgbClr val="080808"/>
                </a:solidFill>
                <a:latin typeface="Consolas" panose="020B0609020204030204" pitchFamily="49" charset="0"/>
              </a:rPr>
              <a:t>    </a:t>
            </a:r>
            <a:r>
              <a:rPr lang="zh-CN" altLang="zh-CN" sz="1200" dirty="0">
                <a:solidFill>
                  <a:srgbClr val="0033B3"/>
                </a:solidFill>
                <a:latin typeface="Consolas" panose="020B0609020204030204" pitchFamily="49" charset="0"/>
              </a:rPr>
              <a:t>int </a:t>
            </a:r>
            <a:r>
              <a:rPr lang="zh-CN" altLang="zh-CN" sz="1200" dirty="0">
                <a:solidFill>
                  <a:srgbClr val="871094"/>
                </a:solidFill>
                <a:latin typeface="Consolas" panose="020B0609020204030204" pitchFamily="49" charset="0"/>
              </a:rPr>
              <a:t>age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</a:rPr>
              <a:t>;</a:t>
            </a:r>
            <a:br>
              <a:rPr lang="zh-CN" altLang="zh-CN" sz="1200" dirty="0">
                <a:solidFill>
                  <a:srgbClr val="458C2F"/>
                </a:solidFill>
                <a:latin typeface="Consolas" panose="020B0609020204030204" pitchFamily="49" charset="0"/>
                <a:ea typeface="宋体" panose="02010600030101010101" pitchFamily="2" charset="-122"/>
              </a:rPr>
            </a:br>
            <a:r>
              <a:rPr lang="zh-CN" altLang="zh-CN" sz="1200" dirty="0">
                <a:solidFill>
                  <a:srgbClr val="458C2F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    </a:t>
            </a:r>
            <a:r>
              <a:rPr lang="zh-CN" altLang="zh-CN" sz="1200" dirty="0">
                <a:solidFill>
                  <a:srgbClr val="0033B3"/>
                </a:solidFill>
                <a:latin typeface="Consolas" panose="020B0609020204030204" pitchFamily="49" charset="0"/>
              </a:rPr>
              <a:t>public void </a:t>
            </a:r>
            <a:r>
              <a:rPr lang="zh-CN" altLang="zh-CN" sz="1200" dirty="0">
                <a:solidFill>
                  <a:srgbClr val="00627A"/>
                </a:solidFill>
                <a:latin typeface="Consolas" panose="020B0609020204030204" pitchFamily="49" charset="0"/>
              </a:rPr>
              <a:t>study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</a:rPr>
              <a:t>(){</a:t>
            </a:r>
            <a:b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</a:rPr>
              <a:t>        </a:t>
            </a:r>
            <a:r>
              <a:rPr lang="zh-CN" altLang="zh-CN" sz="1200" dirty="0">
                <a:solidFill>
                  <a:srgbClr val="000000"/>
                </a:solidFill>
                <a:latin typeface="Consolas" panose="020B0609020204030204" pitchFamily="49" charset="0"/>
              </a:rPr>
              <a:t>System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</a:rPr>
              <a:t>.</a:t>
            </a:r>
            <a:r>
              <a:rPr lang="zh-CN" altLang="zh-CN" sz="1200" i="1" dirty="0">
                <a:solidFill>
                  <a:srgbClr val="871094"/>
                </a:solidFill>
                <a:latin typeface="Consolas" panose="020B0609020204030204" pitchFamily="49" charset="0"/>
              </a:rPr>
              <a:t>out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</a:rPr>
              <a:t>.println(</a:t>
            </a:r>
            <a:r>
              <a:rPr lang="zh-CN" altLang="zh-CN" sz="1200" dirty="0">
                <a:solidFill>
                  <a:srgbClr val="067D17"/>
                </a:solidFill>
                <a:latin typeface="Consolas" panose="020B0609020204030204" pitchFamily="49" charset="0"/>
              </a:rPr>
              <a:t>"</a:t>
            </a:r>
            <a:r>
              <a:rPr lang="zh-CN" altLang="zh-CN" sz="1200" dirty="0">
                <a:solidFill>
                  <a:srgbClr val="067D17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学习</a:t>
            </a:r>
            <a:r>
              <a:rPr lang="zh-CN" altLang="zh-CN" sz="1200" dirty="0">
                <a:solidFill>
                  <a:srgbClr val="067D17"/>
                </a:solidFill>
                <a:latin typeface="Consolas" panose="020B0609020204030204" pitchFamily="49" charset="0"/>
              </a:rPr>
              <a:t>Java"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</a:rPr>
              <a:t>);</a:t>
            </a:r>
            <a:b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</a:rPr>
              <a:t>    }</a:t>
            </a:r>
            <a:b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</a:rPr>
              <a:t>    </a:t>
            </a:r>
            <a:r>
              <a:rPr lang="zh-CN" altLang="zh-CN" sz="1200" dirty="0">
                <a:solidFill>
                  <a:srgbClr val="0033B3"/>
                </a:solidFill>
                <a:latin typeface="Consolas" panose="020B0609020204030204" pitchFamily="49" charset="0"/>
              </a:rPr>
              <a:t>public void </a:t>
            </a:r>
            <a:r>
              <a:rPr lang="zh-CN" altLang="zh-CN" sz="1200" dirty="0">
                <a:solidFill>
                  <a:srgbClr val="00627A"/>
                </a:solidFill>
                <a:latin typeface="Consolas" panose="020B0609020204030204" pitchFamily="49" charset="0"/>
              </a:rPr>
              <a:t>eat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</a:rPr>
              <a:t>(){</a:t>
            </a:r>
            <a:b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</a:rPr>
              <a:t>        </a:t>
            </a:r>
            <a:r>
              <a:rPr lang="zh-CN" altLang="zh-CN" sz="1200" dirty="0">
                <a:solidFill>
                  <a:srgbClr val="000000"/>
                </a:solidFill>
                <a:latin typeface="Consolas" panose="020B0609020204030204" pitchFamily="49" charset="0"/>
              </a:rPr>
              <a:t>System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</a:rPr>
              <a:t>.</a:t>
            </a:r>
            <a:r>
              <a:rPr lang="zh-CN" altLang="zh-CN" sz="1200" i="1" dirty="0">
                <a:solidFill>
                  <a:srgbClr val="871094"/>
                </a:solidFill>
                <a:latin typeface="Consolas" panose="020B0609020204030204" pitchFamily="49" charset="0"/>
              </a:rPr>
              <a:t>out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</a:rPr>
              <a:t>.println(</a:t>
            </a:r>
            <a:r>
              <a:rPr lang="zh-CN" altLang="zh-CN" sz="1200" dirty="0">
                <a:solidFill>
                  <a:srgbClr val="067D17"/>
                </a:solidFill>
                <a:latin typeface="Consolas" panose="020B0609020204030204" pitchFamily="49" charset="0"/>
              </a:rPr>
              <a:t>"</a:t>
            </a:r>
            <a:r>
              <a:rPr lang="zh-CN" altLang="zh-CN" sz="1200" dirty="0">
                <a:solidFill>
                  <a:srgbClr val="067D17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吃饭</a:t>
            </a:r>
            <a:r>
              <a:rPr lang="zh-CN" altLang="zh-CN" sz="1200" dirty="0">
                <a:solidFill>
                  <a:srgbClr val="067D17"/>
                </a:solidFill>
                <a:latin typeface="Consolas" panose="020B0609020204030204" pitchFamily="49" charset="0"/>
              </a:rPr>
              <a:t>"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</a:rPr>
              <a:t>);</a:t>
            </a:r>
            <a:b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</a:rPr>
              <a:t>    }</a:t>
            </a:r>
            <a:b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</a:rPr>
              <a:t>}</a:t>
            </a:r>
            <a:endParaRPr lang="zh-CN" altLang="zh-CN" dirty="0">
              <a:latin typeface="Consolas" panose="020B0609020204030204" pitchFamily="49" charset="0"/>
            </a:endParaRPr>
          </a:p>
        </p:txBody>
      </p:sp>
      <p:sp>
        <p:nvSpPr>
          <p:cNvPr id="39" name="TextBox 3">
            <a:extLst>
              <a:ext uri="{FF2B5EF4-FFF2-40B4-BE49-F238E27FC236}">
                <a16:creationId xmlns:a16="http://schemas.microsoft.com/office/drawing/2014/main" id="{866E099E-C333-47D5-A108-DEA415C9F984}"/>
              </a:ext>
            </a:extLst>
          </p:cNvPr>
          <p:cNvSpPr txBox="1"/>
          <p:nvPr/>
        </p:nvSpPr>
        <p:spPr>
          <a:xfrm>
            <a:off x="710880" y="3530698"/>
            <a:ext cx="4620683" cy="3231654"/>
          </a:xfrm>
          <a:prstGeom prst="rect">
            <a:avLst/>
          </a:prstGeom>
          <a:solidFill>
            <a:srgbClr val="FFFFE4"/>
          </a:solidFill>
          <a:ln w="12700">
            <a:solidFill>
              <a:schemeClr val="tx1"/>
            </a:solidFill>
          </a:ln>
        </p:spPr>
        <p:txBody>
          <a:bodyPr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200" dirty="0">
                <a:solidFill>
                  <a:srgbClr val="0033B3"/>
                </a:solidFill>
                <a:latin typeface="Consolas" panose="020B0609020204030204" pitchFamily="49" charset="0"/>
                <a:ea typeface="JetBrains Mono"/>
              </a:rPr>
              <a:t>public class </a:t>
            </a:r>
            <a:r>
              <a:rPr lang="zh-CN" altLang="zh-CN" sz="12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Test 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{</a:t>
            </a:r>
            <a:b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    </a:t>
            </a:r>
            <a:r>
              <a:rPr lang="zh-CN" altLang="zh-CN" sz="1200" dirty="0">
                <a:solidFill>
                  <a:srgbClr val="0033B3"/>
                </a:solidFill>
                <a:latin typeface="Consolas" panose="020B0609020204030204" pitchFamily="49" charset="0"/>
                <a:ea typeface="JetBrains Mono"/>
              </a:rPr>
              <a:t>public static void </a:t>
            </a:r>
            <a:r>
              <a:rPr lang="zh-CN" altLang="zh-CN" sz="1200" dirty="0">
                <a:solidFill>
                  <a:srgbClr val="00627A"/>
                </a:solidFill>
                <a:latin typeface="Consolas" panose="020B0609020204030204" pitchFamily="49" charset="0"/>
                <a:ea typeface="JetBrains Mono"/>
              </a:rPr>
              <a:t>main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(</a:t>
            </a:r>
            <a:r>
              <a:rPr lang="zh-CN" altLang="zh-CN" sz="12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String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[] args) {</a:t>
            </a:r>
            <a:b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        </a:t>
            </a:r>
            <a:r>
              <a:rPr lang="zh-CN" altLang="zh-CN" sz="12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Student stu1 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= </a:t>
            </a:r>
            <a:r>
              <a:rPr lang="zh-CN" altLang="zh-CN" sz="1200" dirty="0">
                <a:solidFill>
                  <a:srgbClr val="0033B3"/>
                </a:solidFill>
                <a:latin typeface="Consolas" panose="020B0609020204030204" pitchFamily="49" charset="0"/>
                <a:ea typeface="JetBrains Mono"/>
              </a:rPr>
              <a:t>new 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Student();</a:t>
            </a:r>
            <a:b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        </a:t>
            </a:r>
            <a:r>
              <a:rPr lang="zh-CN" altLang="zh-CN" sz="12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stu1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.</a:t>
            </a:r>
            <a:r>
              <a:rPr lang="zh-CN" altLang="zh-CN" sz="1200" dirty="0">
                <a:solidFill>
                  <a:srgbClr val="871094"/>
                </a:solidFill>
                <a:latin typeface="Consolas" panose="020B0609020204030204" pitchFamily="49" charset="0"/>
                <a:ea typeface="JetBrains Mono"/>
              </a:rPr>
              <a:t>name 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= </a:t>
            </a:r>
            <a:r>
              <a:rPr lang="zh-CN" altLang="zh-CN" sz="1200" dirty="0">
                <a:solidFill>
                  <a:srgbClr val="067D17"/>
                </a:solidFill>
                <a:latin typeface="Consolas" panose="020B0609020204030204" pitchFamily="49" charset="0"/>
                <a:ea typeface="JetBrains Mono"/>
              </a:rPr>
              <a:t>"</a:t>
            </a:r>
            <a:r>
              <a:rPr lang="zh-CN" altLang="zh-CN" sz="1200" dirty="0">
                <a:solidFill>
                  <a:srgbClr val="067D17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张三</a:t>
            </a:r>
            <a:r>
              <a:rPr lang="zh-CN" altLang="zh-CN" sz="1200" dirty="0">
                <a:solidFill>
                  <a:srgbClr val="067D17"/>
                </a:solidFill>
                <a:latin typeface="Consolas" panose="020B0609020204030204" pitchFamily="49" charset="0"/>
                <a:ea typeface="JetBrains Mono"/>
              </a:rPr>
              <a:t>"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;</a:t>
            </a:r>
            <a:b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        </a:t>
            </a:r>
            <a:r>
              <a:rPr lang="zh-CN" altLang="zh-CN" sz="12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stu1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.</a:t>
            </a:r>
            <a:r>
              <a:rPr lang="zh-CN" altLang="zh-CN" sz="1200" dirty="0">
                <a:solidFill>
                  <a:srgbClr val="871094"/>
                </a:solidFill>
                <a:latin typeface="Consolas" panose="020B0609020204030204" pitchFamily="49" charset="0"/>
                <a:ea typeface="JetBrains Mono"/>
              </a:rPr>
              <a:t>age 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= </a:t>
            </a:r>
            <a:r>
              <a:rPr lang="zh-CN" altLang="zh-CN" sz="1200" dirty="0">
                <a:solidFill>
                  <a:srgbClr val="1750EB"/>
                </a:solidFill>
                <a:latin typeface="Consolas" panose="020B0609020204030204" pitchFamily="49" charset="0"/>
                <a:ea typeface="JetBrains Mono"/>
              </a:rPr>
              <a:t>23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;</a:t>
            </a:r>
            <a:b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</a:br>
            <a:b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        </a:t>
            </a:r>
            <a:r>
              <a:rPr lang="zh-CN" altLang="zh-CN" sz="12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Student stu2 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= </a:t>
            </a:r>
            <a:r>
              <a:rPr lang="zh-CN" altLang="zh-CN" sz="1200" dirty="0">
                <a:solidFill>
                  <a:srgbClr val="0033B3"/>
                </a:solidFill>
                <a:latin typeface="Consolas" panose="020B0609020204030204" pitchFamily="49" charset="0"/>
                <a:ea typeface="JetBrains Mono"/>
              </a:rPr>
              <a:t>new 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Student();</a:t>
            </a:r>
            <a:b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        </a:t>
            </a:r>
            <a:r>
              <a:rPr lang="zh-CN" altLang="zh-CN" sz="12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stu2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.</a:t>
            </a:r>
            <a:r>
              <a:rPr lang="zh-CN" altLang="zh-CN" sz="1200" dirty="0">
                <a:solidFill>
                  <a:srgbClr val="871094"/>
                </a:solidFill>
                <a:latin typeface="Consolas" panose="020B0609020204030204" pitchFamily="49" charset="0"/>
                <a:ea typeface="JetBrains Mono"/>
              </a:rPr>
              <a:t>name 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= </a:t>
            </a:r>
            <a:r>
              <a:rPr lang="zh-CN" altLang="zh-CN" sz="1200" dirty="0">
                <a:solidFill>
                  <a:srgbClr val="067D17"/>
                </a:solidFill>
                <a:latin typeface="Consolas" panose="020B0609020204030204" pitchFamily="49" charset="0"/>
                <a:ea typeface="JetBrains Mono"/>
              </a:rPr>
              <a:t>"</a:t>
            </a:r>
            <a:r>
              <a:rPr lang="zh-CN" altLang="zh-CN" sz="1200" dirty="0">
                <a:solidFill>
                  <a:srgbClr val="067D17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李四</a:t>
            </a:r>
            <a:r>
              <a:rPr lang="zh-CN" altLang="zh-CN" sz="1200" dirty="0">
                <a:solidFill>
                  <a:srgbClr val="067D17"/>
                </a:solidFill>
                <a:latin typeface="Consolas" panose="020B0609020204030204" pitchFamily="49" charset="0"/>
                <a:ea typeface="JetBrains Mono"/>
              </a:rPr>
              <a:t>"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;</a:t>
            </a:r>
            <a:b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        </a:t>
            </a:r>
            <a:r>
              <a:rPr lang="zh-CN" altLang="zh-CN" sz="12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stu2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.</a:t>
            </a:r>
            <a:r>
              <a:rPr lang="zh-CN" altLang="zh-CN" sz="1200" dirty="0">
                <a:solidFill>
                  <a:srgbClr val="871094"/>
                </a:solidFill>
                <a:latin typeface="Consolas" panose="020B0609020204030204" pitchFamily="49" charset="0"/>
                <a:ea typeface="JetBrains Mono"/>
              </a:rPr>
              <a:t>age 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= </a:t>
            </a:r>
            <a:r>
              <a:rPr lang="zh-CN" altLang="zh-CN" sz="1200" dirty="0">
                <a:solidFill>
                  <a:srgbClr val="1750EB"/>
                </a:solidFill>
                <a:latin typeface="Consolas" panose="020B0609020204030204" pitchFamily="49" charset="0"/>
                <a:ea typeface="JetBrains Mono"/>
              </a:rPr>
              <a:t>24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;</a:t>
            </a:r>
            <a:b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</a:br>
            <a:b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        </a:t>
            </a:r>
            <a:r>
              <a:rPr lang="zh-CN" altLang="zh-CN" sz="12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System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.</a:t>
            </a:r>
            <a:r>
              <a:rPr lang="zh-CN" altLang="zh-CN" sz="1200" i="1" dirty="0">
                <a:solidFill>
                  <a:srgbClr val="871094"/>
                </a:solidFill>
                <a:latin typeface="Consolas" panose="020B0609020204030204" pitchFamily="49" charset="0"/>
                <a:ea typeface="JetBrains Mono"/>
              </a:rPr>
              <a:t>out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.println(</a:t>
            </a:r>
            <a:r>
              <a:rPr lang="zh-CN" altLang="zh-CN" sz="12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stu1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.</a:t>
            </a:r>
            <a:r>
              <a:rPr lang="zh-CN" altLang="zh-CN" sz="1200" dirty="0">
                <a:solidFill>
                  <a:srgbClr val="871094"/>
                </a:solidFill>
                <a:latin typeface="Consolas" panose="020B0609020204030204" pitchFamily="49" charset="0"/>
                <a:ea typeface="JetBrains Mono"/>
              </a:rPr>
              <a:t>name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);</a:t>
            </a:r>
            <a:b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        </a:t>
            </a:r>
            <a:r>
              <a:rPr lang="zh-CN" altLang="zh-CN" sz="12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System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.</a:t>
            </a:r>
            <a:r>
              <a:rPr lang="zh-CN" altLang="zh-CN" sz="1200" i="1" dirty="0">
                <a:solidFill>
                  <a:srgbClr val="871094"/>
                </a:solidFill>
                <a:latin typeface="Consolas" panose="020B0609020204030204" pitchFamily="49" charset="0"/>
                <a:ea typeface="JetBrains Mono"/>
              </a:rPr>
              <a:t>out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.println(</a:t>
            </a:r>
            <a:r>
              <a:rPr lang="zh-CN" altLang="zh-CN" sz="12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stu2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.</a:t>
            </a:r>
            <a:r>
              <a:rPr lang="zh-CN" altLang="zh-CN" sz="1200" dirty="0">
                <a:solidFill>
                  <a:srgbClr val="871094"/>
                </a:solidFill>
                <a:latin typeface="Consolas" panose="020B0609020204030204" pitchFamily="49" charset="0"/>
                <a:ea typeface="JetBrains Mono"/>
              </a:rPr>
              <a:t>age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);</a:t>
            </a:r>
            <a:b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</a:br>
            <a:b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        </a:t>
            </a:r>
            <a:r>
              <a:rPr lang="zh-CN" altLang="zh-CN" sz="12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stu1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.study();</a:t>
            </a:r>
            <a:b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        </a:t>
            </a:r>
            <a:r>
              <a:rPr lang="zh-CN" altLang="zh-CN" sz="12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stu2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.study();</a:t>
            </a:r>
            <a:b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    }</a:t>
            </a:r>
            <a:b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}</a:t>
            </a:r>
            <a:endParaRPr lang="zh-CN" altLang="zh-CN" sz="2000" dirty="0">
              <a:latin typeface="Consolas" panose="020B0609020204030204" pitchFamily="49" charset="0"/>
            </a:endParaRPr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D6B49702-021B-4E78-B581-22630B994A67}"/>
              </a:ext>
            </a:extLst>
          </p:cNvPr>
          <p:cNvGrpSpPr>
            <a:grpSpLocks/>
          </p:cNvGrpSpPr>
          <p:nvPr/>
        </p:nvGrpSpPr>
        <p:grpSpPr bwMode="auto">
          <a:xfrm>
            <a:off x="7493417" y="4739951"/>
            <a:ext cx="4528839" cy="1843039"/>
            <a:chOff x="1087528" y="3579862"/>
            <a:chExt cx="3150447" cy="1400643"/>
          </a:xfrm>
        </p:grpSpPr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F7984AB6-6D90-4CCA-9F6B-876AD8795F8D}"/>
                </a:ext>
              </a:extLst>
            </p:cNvPr>
            <p:cNvSpPr/>
            <p:nvPr/>
          </p:nvSpPr>
          <p:spPr bwMode="auto">
            <a:xfrm>
              <a:off x="1837147" y="3579862"/>
              <a:ext cx="2400828" cy="1400643"/>
            </a:xfrm>
            <a:prstGeom prst="rect">
              <a:avLst/>
            </a:prstGeom>
            <a:solidFill>
              <a:srgbClr val="92D050">
                <a:alpha val="10000"/>
              </a:srgbClr>
            </a:solidFill>
            <a:ln w="38100">
              <a:solidFill>
                <a:srgbClr val="92D05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>
                <a:solidFill>
                  <a:srgbClr val="92D05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  <p:sp>
          <p:nvSpPr>
            <p:cNvPr id="42" name="TextBox 2">
              <a:extLst>
                <a:ext uri="{FF2B5EF4-FFF2-40B4-BE49-F238E27FC236}">
                  <a16:creationId xmlns:a16="http://schemas.microsoft.com/office/drawing/2014/main" id="{BF2D3A51-71B8-4D2F-9701-28E52ACC04E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87528" y="4539823"/>
              <a:ext cx="2442792" cy="4406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zh-CN" altLang="en-US" sz="2400" b="1" dirty="0">
                  <a:solidFill>
                    <a:srgbClr val="92D050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方法区</a:t>
              </a:r>
            </a:p>
          </p:txBody>
        </p:sp>
      </p:grpSp>
      <p:sp>
        <p:nvSpPr>
          <p:cNvPr id="44" name="TextBox 3">
            <a:extLst>
              <a:ext uri="{FF2B5EF4-FFF2-40B4-BE49-F238E27FC236}">
                <a16:creationId xmlns:a16="http://schemas.microsoft.com/office/drawing/2014/main" id="{E4DDCDCE-DAC0-414D-B26E-45BBD632C329}"/>
              </a:ext>
            </a:extLst>
          </p:cNvPr>
          <p:cNvSpPr txBox="1"/>
          <p:nvPr/>
        </p:nvSpPr>
        <p:spPr>
          <a:xfrm>
            <a:off x="8709618" y="4947931"/>
            <a:ext cx="1455362" cy="646331"/>
          </a:xfrm>
          <a:prstGeom prst="rect">
            <a:avLst/>
          </a:prstGeom>
          <a:solidFill>
            <a:srgbClr val="D9D9D9"/>
          </a:solidFill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200" dirty="0">
                <a:solidFill>
                  <a:srgbClr val="000000"/>
                </a:solidFill>
                <a:latin typeface="Consolas" panose="020B0609020204030204" pitchFamily="49" charset="0"/>
              </a:rPr>
              <a:t>Test</a:t>
            </a:r>
            <a:r>
              <a:rPr lang="en-US" altLang="zh-CN" sz="1200" dirty="0">
                <a:solidFill>
                  <a:srgbClr val="000000"/>
                </a:solidFill>
                <a:latin typeface="Consolas" panose="020B0609020204030204" pitchFamily="49" charset="0"/>
              </a:rPr>
              <a:t>.class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200" dirty="0">
                <a:solidFill>
                  <a:srgbClr val="000000"/>
                </a:solidFill>
                <a:latin typeface="Consolas" panose="020B0609020204030204" pitchFamily="49" charset="0"/>
              </a:rPr>
              <a:t>main</a:t>
            </a:r>
            <a:endParaRPr lang="zh-CN" altLang="zh-CN" dirty="0">
              <a:latin typeface="Consolas" panose="020B0609020204030204" pitchFamily="49" charset="0"/>
            </a:endParaRPr>
          </a:p>
        </p:txBody>
      </p:sp>
      <p:sp>
        <p:nvSpPr>
          <p:cNvPr id="45" name="TextBox 3">
            <a:extLst>
              <a:ext uri="{FF2B5EF4-FFF2-40B4-BE49-F238E27FC236}">
                <a16:creationId xmlns:a16="http://schemas.microsoft.com/office/drawing/2014/main" id="{FE9C054F-3C91-4551-ADCD-8A79BB107310}"/>
              </a:ext>
            </a:extLst>
          </p:cNvPr>
          <p:cNvSpPr txBox="1"/>
          <p:nvPr/>
        </p:nvSpPr>
        <p:spPr>
          <a:xfrm>
            <a:off x="5607743" y="3546622"/>
            <a:ext cx="2612715" cy="2585323"/>
          </a:xfrm>
          <a:prstGeom prst="rect">
            <a:avLst/>
          </a:prstGeom>
          <a:solidFill>
            <a:srgbClr val="FFFFE4"/>
          </a:solidFill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200" dirty="0">
                <a:solidFill>
                  <a:srgbClr val="000000"/>
                </a:solidFill>
                <a:latin typeface="Consolas" panose="020B0609020204030204" pitchFamily="49" charset="0"/>
              </a:rPr>
              <a:t>main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zh-CN" dirty="0">
              <a:latin typeface="Consolas" panose="020B0609020204030204" pitchFamily="49" charset="0"/>
            </a:endParaRPr>
          </a:p>
        </p:txBody>
      </p:sp>
      <p:sp>
        <p:nvSpPr>
          <p:cNvPr id="46" name="TextBox 3">
            <a:extLst>
              <a:ext uri="{FF2B5EF4-FFF2-40B4-BE49-F238E27FC236}">
                <a16:creationId xmlns:a16="http://schemas.microsoft.com/office/drawing/2014/main" id="{E496E966-9C62-4C0C-A22D-6222A50FD1EE}"/>
              </a:ext>
            </a:extLst>
          </p:cNvPr>
          <p:cNvSpPr txBox="1"/>
          <p:nvPr/>
        </p:nvSpPr>
        <p:spPr>
          <a:xfrm>
            <a:off x="10297193" y="4952523"/>
            <a:ext cx="1641227" cy="1015663"/>
          </a:xfrm>
          <a:prstGeom prst="rect">
            <a:avLst/>
          </a:prstGeom>
          <a:solidFill>
            <a:srgbClr val="D9D9D9"/>
          </a:solidFill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200" dirty="0" err="1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Student.class</a:t>
            </a:r>
            <a:endParaRPr lang="en-US" altLang="zh-CN" sz="1200" dirty="0">
              <a:solidFill>
                <a:srgbClr val="000000"/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sz="1200" dirty="0">
              <a:solidFill>
                <a:srgbClr val="000000"/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成员变量</a:t>
            </a:r>
            <a:endParaRPr lang="en-US" altLang="zh-CN" sz="1200" dirty="0">
              <a:solidFill>
                <a:srgbClr val="000000"/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sz="1200" dirty="0">
              <a:solidFill>
                <a:srgbClr val="000000"/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成员方法</a:t>
            </a:r>
            <a:endParaRPr lang="zh-CN" altLang="zh-CN" dirty="0"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4634237-2790-44AE-98C3-49467EB539BD}"/>
              </a:ext>
            </a:extLst>
          </p:cNvPr>
          <p:cNvSpPr/>
          <p:nvPr/>
        </p:nvSpPr>
        <p:spPr>
          <a:xfrm>
            <a:off x="5634778" y="3809342"/>
            <a:ext cx="2585679" cy="389433"/>
          </a:xfrm>
          <a:prstGeom prst="rect">
            <a:avLst/>
          </a:prstGeom>
          <a:solidFill>
            <a:srgbClr val="FFFFFF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A965ADD-86E9-4FB3-908E-9E1136D084BD}"/>
              </a:ext>
            </a:extLst>
          </p:cNvPr>
          <p:cNvSpPr txBox="1"/>
          <p:nvPr/>
        </p:nvSpPr>
        <p:spPr>
          <a:xfrm>
            <a:off x="5588079" y="3854230"/>
            <a:ext cx="12041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zh-CN" sz="12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Student stu</a:t>
            </a:r>
            <a:r>
              <a:rPr lang="en-US" altLang="zh-CN" sz="12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C858EA5-291E-4763-87C8-AB6A4BC884FE}"/>
              </a:ext>
            </a:extLst>
          </p:cNvPr>
          <p:cNvSpPr/>
          <p:nvPr/>
        </p:nvSpPr>
        <p:spPr>
          <a:xfrm>
            <a:off x="8730160" y="2186546"/>
            <a:ext cx="1567033" cy="1811631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DEE65177-6F3A-4AF6-A9C0-F8A2B3649FF4}"/>
              </a:ext>
            </a:extLst>
          </p:cNvPr>
          <p:cNvSpPr txBox="1"/>
          <p:nvPr/>
        </p:nvSpPr>
        <p:spPr>
          <a:xfrm>
            <a:off x="8689364" y="1899120"/>
            <a:ext cx="11196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 b="1" dirty="0">
                <a:solidFill>
                  <a:srgbClr val="7030A0"/>
                </a:solidFill>
                <a:latin typeface="Consolas" panose="020B0609020204030204" pitchFamily="49" charset="0"/>
              </a:rPr>
              <a:t>7ef20235</a:t>
            </a:r>
            <a:endParaRPr lang="zh-CN" altLang="en-US" sz="1200" b="1" dirty="0">
              <a:solidFill>
                <a:srgbClr val="7030A0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B1A912F8-54EF-4300-B36A-AAD827B0BD2F}"/>
              </a:ext>
            </a:extLst>
          </p:cNvPr>
          <p:cNvSpPr txBox="1"/>
          <p:nvPr/>
        </p:nvSpPr>
        <p:spPr>
          <a:xfrm>
            <a:off x="8730160" y="2245652"/>
            <a:ext cx="1465055" cy="14322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String </a:t>
            </a:r>
            <a:r>
              <a:rPr lang="zh-CN" altLang="zh-CN" sz="1400" dirty="0">
                <a:solidFill>
                  <a:srgbClr val="871094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name</a:t>
            </a:r>
            <a:endParaRPr lang="en-US" altLang="zh-CN" sz="1400" dirty="0">
              <a:solidFill>
                <a:srgbClr val="871094"/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altLang="zh-CN" sz="1400" dirty="0">
              <a:solidFill>
                <a:srgbClr val="080808"/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b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400" dirty="0">
                <a:solidFill>
                  <a:srgbClr val="0033B3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int </a:t>
            </a:r>
            <a:r>
              <a:rPr lang="zh-CN" altLang="zh-CN" sz="1400" dirty="0">
                <a:solidFill>
                  <a:srgbClr val="871094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age</a:t>
            </a:r>
            <a:endParaRPr lang="en-US" altLang="zh-CN" sz="1400" dirty="0">
              <a:solidFill>
                <a:srgbClr val="871094"/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altLang="zh-CN" sz="1400" dirty="0">
              <a:solidFill>
                <a:srgbClr val="871094"/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altLang="zh-CN" sz="1400" dirty="0">
              <a:solidFill>
                <a:srgbClr val="871094"/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B4B9E720-A600-4092-BEF6-0677545F1C70}"/>
              </a:ext>
            </a:extLst>
          </p:cNvPr>
          <p:cNvSpPr txBox="1"/>
          <p:nvPr/>
        </p:nvSpPr>
        <p:spPr>
          <a:xfrm>
            <a:off x="9464476" y="2587301"/>
            <a:ext cx="13809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null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7C399130-B6F9-46C8-B807-D829B6F0AD66}"/>
              </a:ext>
            </a:extLst>
          </p:cNvPr>
          <p:cNvSpPr txBox="1"/>
          <p:nvPr/>
        </p:nvSpPr>
        <p:spPr>
          <a:xfrm>
            <a:off x="9481901" y="3211991"/>
            <a:ext cx="6830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0</a:t>
            </a:r>
          </a:p>
        </p:txBody>
      </p: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5810A880-4DF3-4979-BF1C-D0E1DB6143CB}"/>
              </a:ext>
            </a:extLst>
          </p:cNvPr>
          <p:cNvCxnSpPr>
            <a:cxnSpLocks/>
          </p:cNvCxnSpPr>
          <p:nvPr/>
        </p:nvCxnSpPr>
        <p:spPr>
          <a:xfrm>
            <a:off x="8730160" y="3630647"/>
            <a:ext cx="1567033" cy="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文本框 42">
            <a:extLst>
              <a:ext uri="{FF2B5EF4-FFF2-40B4-BE49-F238E27FC236}">
                <a16:creationId xmlns:a16="http://schemas.microsoft.com/office/drawing/2014/main" id="{0B7A2838-DDF5-4B7C-A2D8-988B8C53673B}"/>
              </a:ext>
            </a:extLst>
          </p:cNvPr>
          <p:cNvSpPr txBox="1"/>
          <p:nvPr/>
        </p:nvSpPr>
        <p:spPr>
          <a:xfrm>
            <a:off x="8730160" y="3690400"/>
            <a:ext cx="18225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 dirty="0">
                <a:solidFill>
                  <a:srgbClr val="0070C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成员方法引用地址</a:t>
            </a:r>
            <a:endParaRPr lang="en-US" altLang="zh-CN" sz="1400" dirty="0">
              <a:solidFill>
                <a:srgbClr val="0070C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cxnSp>
        <p:nvCxnSpPr>
          <p:cNvPr id="51" name="连接符: 肘形 50">
            <a:extLst>
              <a:ext uri="{FF2B5EF4-FFF2-40B4-BE49-F238E27FC236}">
                <a16:creationId xmlns:a16="http://schemas.microsoft.com/office/drawing/2014/main" id="{68FD59E9-CC4D-43CD-A237-2829ADA695DE}"/>
              </a:ext>
            </a:extLst>
          </p:cNvPr>
          <p:cNvCxnSpPr>
            <a:cxnSpLocks/>
          </p:cNvCxnSpPr>
          <p:nvPr/>
        </p:nvCxnSpPr>
        <p:spPr>
          <a:xfrm rot="16200000" flipH="1">
            <a:off x="9092506" y="4519389"/>
            <a:ext cx="1804346" cy="761925"/>
          </a:xfrm>
          <a:prstGeom prst="bentConnector3">
            <a:avLst>
              <a:gd name="adj1" fmla="val 99551"/>
            </a:avLst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文本框 54">
            <a:extLst>
              <a:ext uri="{FF2B5EF4-FFF2-40B4-BE49-F238E27FC236}">
                <a16:creationId xmlns:a16="http://schemas.microsoft.com/office/drawing/2014/main" id="{F9A9354F-9E7C-4263-9C55-42301275229B}"/>
              </a:ext>
            </a:extLst>
          </p:cNvPr>
          <p:cNvSpPr txBox="1"/>
          <p:nvPr/>
        </p:nvSpPr>
        <p:spPr>
          <a:xfrm>
            <a:off x="8689364" y="1899119"/>
            <a:ext cx="11196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 b="1" dirty="0">
                <a:solidFill>
                  <a:srgbClr val="7030A0"/>
                </a:solidFill>
                <a:latin typeface="Consolas" panose="020B0609020204030204" pitchFamily="49" charset="0"/>
              </a:rPr>
              <a:t>7ef20235</a:t>
            </a:r>
            <a:endParaRPr lang="zh-CN" altLang="en-US" sz="1200" b="1" dirty="0">
              <a:solidFill>
                <a:srgbClr val="7030A0"/>
              </a:solidFill>
              <a:latin typeface="Consolas" panose="020B0609020204030204" pitchFamily="49" charset="0"/>
            </a:endParaRPr>
          </a:p>
        </p:txBody>
      </p:sp>
      <p:cxnSp>
        <p:nvCxnSpPr>
          <p:cNvPr id="57" name="连接符: 肘形 56">
            <a:extLst>
              <a:ext uri="{FF2B5EF4-FFF2-40B4-BE49-F238E27FC236}">
                <a16:creationId xmlns:a16="http://schemas.microsoft.com/office/drawing/2014/main" id="{7207264F-0EBF-4393-AD4C-8E22DD3256B1}"/>
              </a:ext>
            </a:extLst>
          </p:cNvPr>
          <p:cNvCxnSpPr>
            <a:endCxn id="55" idx="1"/>
          </p:cNvCxnSpPr>
          <p:nvPr/>
        </p:nvCxnSpPr>
        <p:spPr>
          <a:xfrm rot="5400000" flipH="1" flipV="1">
            <a:off x="7153744" y="2273721"/>
            <a:ext cx="1771722" cy="1299518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文本框 51">
            <a:extLst>
              <a:ext uri="{FF2B5EF4-FFF2-40B4-BE49-F238E27FC236}">
                <a16:creationId xmlns:a16="http://schemas.microsoft.com/office/drawing/2014/main" id="{88F309E7-C4D4-4440-A883-B0E6322339EB}"/>
              </a:ext>
            </a:extLst>
          </p:cNvPr>
          <p:cNvSpPr txBox="1"/>
          <p:nvPr/>
        </p:nvSpPr>
        <p:spPr>
          <a:xfrm>
            <a:off x="9451666" y="2636765"/>
            <a:ext cx="6830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 dirty="0">
                <a:solidFill>
                  <a:srgbClr val="00B05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张三</a:t>
            </a:r>
            <a:endParaRPr lang="en-US" altLang="zh-CN" sz="1400" dirty="0">
              <a:solidFill>
                <a:srgbClr val="00B05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19030B2E-5AB8-4EFE-BFB7-59E2E12C09B8}"/>
              </a:ext>
            </a:extLst>
          </p:cNvPr>
          <p:cNvSpPr txBox="1"/>
          <p:nvPr/>
        </p:nvSpPr>
        <p:spPr>
          <a:xfrm>
            <a:off x="9462007" y="3123333"/>
            <a:ext cx="5056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 dirty="0">
                <a:solidFill>
                  <a:srgbClr val="00B050"/>
                </a:solidFill>
                <a:latin typeface="Consolas" panose="020B0609020204030204" pitchFamily="49" charset="0"/>
              </a:rPr>
              <a:t>23</a:t>
            </a:r>
          </a:p>
        </p:txBody>
      </p:sp>
      <p:sp>
        <p:nvSpPr>
          <p:cNvPr id="70" name="矩形 69">
            <a:extLst>
              <a:ext uri="{FF2B5EF4-FFF2-40B4-BE49-F238E27FC236}">
                <a16:creationId xmlns:a16="http://schemas.microsoft.com/office/drawing/2014/main" id="{0B68ED13-467C-4772-8FC7-62650521EF72}"/>
              </a:ext>
            </a:extLst>
          </p:cNvPr>
          <p:cNvSpPr/>
          <p:nvPr/>
        </p:nvSpPr>
        <p:spPr>
          <a:xfrm>
            <a:off x="711312" y="4131229"/>
            <a:ext cx="4607324" cy="371846"/>
          </a:xfrm>
          <a:prstGeom prst="rect">
            <a:avLst/>
          </a:prstGeom>
          <a:solidFill>
            <a:srgbClr val="FD0000">
              <a:alpha val="20000"/>
            </a:srgbClr>
          </a:solidFill>
          <a:ln w="38100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>
              <a:latin typeface="Consolas" panose="020B0609020204030204" pitchFamily="49" charset="0"/>
              <a:ea typeface="思源黑体 CN Bold" panose="020B0800000000000000" pitchFamily="34" charset="-122"/>
            </a:endParaRPr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E4562B80-E5EA-4A8D-B6A8-9879E74673A4}"/>
              </a:ext>
            </a:extLst>
          </p:cNvPr>
          <p:cNvSpPr/>
          <p:nvPr/>
        </p:nvSpPr>
        <p:spPr>
          <a:xfrm>
            <a:off x="5634778" y="4420266"/>
            <a:ext cx="2585679" cy="389433"/>
          </a:xfrm>
          <a:prstGeom prst="rect">
            <a:avLst/>
          </a:prstGeom>
          <a:solidFill>
            <a:srgbClr val="FFFFFF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9ABFDAE4-9657-4D97-9DFB-050D58B173B0}"/>
              </a:ext>
            </a:extLst>
          </p:cNvPr>
          <p:cNvSpPr txBox="1"/>
          <p:nvPr/>
        </p:nvSpPr>
        <p:spPr>
          <a:xfrm>
            <a:off x="5588079" y="4465154"/>
            <a:ext cx="12041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zh-CN" sz="12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Student stu</a:t>
            </a:r>
            <a:r>
              <a:rPr lang="en-US" altLang="zh-CN" sz="12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74" name="文本框 73">
            <a:extLst>
              <a:ext uri="{FF2B5EF4-FFF2-40B4-BE49-F238E27FC236}">
                <a16:creationId xmlns:a16="http://schemas.microsoft.com/office/drawing/2014/main" id="{24869AFB-8EFC-487C-A3B7-E1B03323CDE0}"/>
              </a:ext>
            </a:extLst>
          </p:cNvPr>
          <p:cNvSpPr txBox="1"/>
          <p:nvPr/>
        </p:nvSpPr>
        <p:spPr>
          <a:xfrm>
            <a:off x="10298250" y="1892081"/>
            <a:ext cx="11196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 b="1" dirty="0">
                <a:solidFill>
                  <a:srgbClr val="7030A0"/>
                </a:solidFill>
                <a:latin typeface="Consolas" panose="020B0609020204030204" pitchFamily="49" charset="0"/>
              </a:rPr>
              <a:t>27d6c5e0</a:t>
            </a:r>
            <a:endParaRPr lang="zh-CN" altLang="en-US" sz="1200" b="1" dirty="0">
              <a:solidFill>
                <a:srgbClr val="7030A0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矩形 74">
            <a:extLst>
              <a:ext uri="{FF2B5EF4-FFF2-40B4-BE49-F238E27FC236}">
                <a16:creationId xmlns:a16="http://schemas.microsoft.com/office/drawing/2014/main" id="{A6599879-3514-4910-8A7E-B6582E456E53}"/>
              </a:ext>
            </a:extLst>
          </p:cNvPr>
          <p:cNvSpPr/>
          <p:nvPr/>
        </p:nvSpPr>
        <p:spPr>
          <a:xfrm>
            <a:off x="10361737" y="2186546"/>
            <a:ext cx="1567033" cy="1811631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6" name="直接连接符 75">
            <a:extLst>
              <a:ext uri="{FF2B5EF4-FFF2-40B4-BE49-F238E27FC236}">
                <a16:creationId xmlns:a16="http://schemas.microsoft.com/office/drawing/2014/main" id="{7B752B9E-0AA1-426A-B8A5-16278F185EE3}"/>
              </a:ext>
            </a:extLst>
          </p:cNvPr>
          <p:cNvCxnSpPr>
            <a:cxnSpLocks/>
          </p:cNvCxnSpPr>
          <p:nvPr/>
        </p:nvCxnSpPr>
        <p:spPr>
          <a:xfrm>
            <a:off x="10361737" y="3620220"/>
            <a:ext cx="1567033" cy="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7" name="文本框 76">
            <a:extLst>
              <a:ext uri="{FF2B5EF4-FFF2-40B4-BE49-F238E27FC236}">
                <a16:creationId xmlns:a16="http://schemas.microsoft.com/office/drawing/2014/main" id="{51607E5B-CC3B-4100-8CF7-B5C3789F1008}"/>
              </a:ext>
            </a:extLst>
          </p:cNvPr>
          <p:cNvSpPr txBox="1"/>
          <p:nvPr/>
        </p:nvSpPr>
        <p:spPr>
          <a:xfrm>
            <a:off x="10361737" y="3679973"/>
            <a:ext cx="18225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 dirty="0">
                <a:solidFill>
                  <a:srgbClr val="0070C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成员方法引用地址</a:t>
            </a:r>
            <a:endParaRPr lang="en-US" altLang="zh-CN" sz="1400" dirty="0">
              <a:solidFill>
                <a:srgbClr val="0070C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78" name="文本框 77">
            <a:extLst>
              <a:ext uri="{FF2B5EF4-FFF2-40B4-BE49-F238E27FC236}">
                <a16:creationId xmlns:a16="http://schemas.microsoft.com/office/drawing/2014/main" id="{8E5B1B9E-7364-4D25-934C-AECEA40D10A2}"/>
              </a:ext>
            </a:extLst>
          </p:cNvPr>
          <p:cNvSpPr txBox="1"/>
          <p:nvPr/>
        </p:nvSpPr>
        <p:spPr>
          <a:xfrm>
            <a:off x="10375642" y="2236332"/>
            <a:ext cx="1465055" cy="14322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String </a:t>
            </a:r>
            <a:r>
              <a:rPr lang="zh-CN" altLang="zh-CN" sz="1400" dirty="0">
                <a:solidFill>
                  <a:srgbClr val="871094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name</a:t>
            </a:r>
            <a:endParaRPr lang="en-US" altLang="zh-CN" sz="1400" dirty="0">
              <a:solidFill>
                <a:srgbClr val="871094"/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altLang="zh-CN" sz="1400" dirty="0">
              <a:solidFill>
                <a:srgbClr val="080808"/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b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400" dirty="0">
                <a:solidFill>
                  <a:srgbClr val="0033B3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int </a:t>
            </a:r>
            <a:r>
              <a:rPr lang="zh-CN" altLang="zh-CN" sz="1400" dirty="0">
                <a:solidFill>
                  <a:srgbClr val="871094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age</a:t>
            </a:r>
            <a:endParaRPr lang="en-US" altLang="zh-CN" sz="1400" dirty="0">
              <a:solidFill>
                <a:srgbClr val="871094"/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altLang="zh-CN" sz="1400" dirty="0">
              <a:solidFill>
                <a:srgbClr val="871094"/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altLang="zh-CN" sz="1400" dirty="0">
              <a:solidFill>
                <a:srgbClr val="871094"/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79" name="文本框 78">
            <a:extLst>
              <a:ext uri="{FF2B5EF4-FFF2-40B4-BE49-F238E27FC236}">
                <a16:creationId xmlns:a16="http://schemas.microsoft.com/office/drawing/2014/main" id="{3FB75BDE-7B37-4A20-A26D-9B836E6ACE0E}"/>
              </a:ext>
            </a:extLst>
          </p:cNvPr>
          <p:cNvSpPr txBox="1"/>
          <p:nvPr/>
        </p:nvSpPr>
        <p:spPr>
          <a:xfrm>
            <a:off x="11164137" y="2545765"/>
            <a:ext cx="13809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null</a:t>
            </a:r>
          </a:p>
        </p:txBody>
      </p:sp>
      <p:sp>
        <p:nvSpPr>
          <p:cNvPr id="80" name="文本框 79">
            <a:extLst>
              <a:ext uri="{FF2B5EF4-FFF2-40B4-BE49-F238E27FC236}">
                <a16:creationId xmlns:a16="http://schemas.microsoft.com/office/drawing/2014/main" id="{38A3CDE4-0152-4E7E-B978-C91C03753ACB}"/>
              </a:ext>
            </a:extLst>
          </p:cNvPr>
          <p:cNvSpPr txBox="1"/>
          <p:nvPr/>
        </p:nvSpPr>
        <p:spPr>
          <a:xfrm>
            <a:off x="11181562" y="3170455"/>
            <a:ext cx="6830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0</a:t>
            </a:r>
          </a:p>
        </p:txBody>
      </p:sp>
      <p:cxnSp>
        <p:nvCxnSpPr>
          <p:cNvPr id="47" name="连接符: 肘形 46">
            <a:extLst>
              <a:ext uri="{FF2B5EF4-FFF2-40B4-BE49-F238E27FC236}">
                <a16:creationId xmlns:a16="http://schemas.microsoft.com/office/drawing/2014/main" id="{EA7A8243-EB2E-4335-B0D0-69C37078CB5F}"/>
              </a:ext>
            </a:extLst>
          </p:cNvPr>
          <p:cNvCxnSpPr>
            <a:cxnSpLocks/>
          </p:cNvCxnSpPr>
          <p:nvPr/>
        </p:nvCxnSpPr>
        <p:spPr>
          <a:xfrm rot="5400000">
            <a:off x="10319427" y="4694917"/>
            <a:ext cx="1728750" cy="393510"/>
          </a:xfrm>
          <a:prstGeom prst="bentConnector2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文本框 81">
            <a:extLst>
              <a:ext uri="{FF2B5EF4-FFF2-40B4-BE49-F238E27FC236}">
                <a16:creationId xmlns:a16="http://schemas.microsoft.com/office/drawing/2014/main" id="{549AE489-9FBE-46DF-B0B0-909DA163505D}"/>
              </a:ext>
            </a:extLst>
          </p:cNvPr>
          <p:cNvSpPr txBox="1"/>
          <p:nvPr/>
        </p:nvSpPr>
        <p:spPr>
          <a:xfrm>
            <a:off x="10298250" y="1892081"/>
            <a:ext cx="11196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 b="1" dirty="0">
                <a:solidFill>
                  <a:srgbClr val="7030A0"/>
                </a:solidFill>
                <a:latin typeface="Consolas" panose="020B0609020204030204" pitchFamily="49" charset="0"/>
              </a:rPr>
              <a:t>27d6c5e0</a:t>
            </a:r>
            <a:endParaRPr lang="zh-CN" altLang="en-US" sz="1200" b="1" dirty="0">
              <a:solidFill>
                <a:srgbClr val="7030A0"/>
              </a:solidFill>
              <a:latin typeface="Consolas" panose="020B0609020204030204" pitchFamily="49" charset="0"/>
            </a:endParaRPr>
          </a:p>
        </p:txBody>
      </p:sp>
      <p:cxnSp>
        <p:nvCxnSpPr>
          <p:cNvPr id="87" name="连接符: 肘形 86">
            <a:extLst>
              <a:ext uri="{FF2B5EF4-FFF2-40B4-BE49-F238E27FC236}">
                <a16:creationId xmlns:a16="http://schemas.microsoft.com/office/drawing/2014/main" id="{FDB11C23-26EC-4A8D-A857-D5CB50BC9A68}"/>
              </a:ext>
            </a:extLst>
          </p:cNvPr>
          <p:cNvCxnSpPr>
            <a:cxnSpLocks/>
            <a:endCxn id="82" idx="0"/>
          </p:cNvCxnSpPr>
          <p:nvPr/>
        </p:nvCxnSpPr>
        <p:spPr>
          <a:xfrm flipV="1">
            <a:off x="7667818" y="1892081"/>
            <a:ext cx="3190269" cy="2702906"/>
          </a:xfrm>
          <a:prstGeom prst="bentConnector4">
            <a:avLst>
              <a:gd name="adj1" fmla="val 22800"/>
              <a:gd name="adj2" fmla="val 108458"/>
            </a:avLst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矩形 97">
            <a:extLst>
              <a:ext uri="{FF2B5EF4-FFF2-40B4-BE49-F238E27FC236}">
                <a16:creationId xmlns:a16="http://schemas.microsoft.com/office/drawing/2014/main" id="{D2EEC128-ED1D-4F4B-A991-3D06F47C6B71}"/>
              </a:ext>
            </a:extLst>
          </p:cNvPr>
          <p:cNvSpPr/>
          <p:nvPr/>
        </p:nvSpPr>
        <p:spPr>
          <a:xfrm>
            <a:off x="703509" y="4839283"/>
            <a:ext cx="4607324" cy="371846"/>
          </a:xfrm>
          <a:prstGeom prst="rect">
            <a:avLst/>
          </a:prstGeom>
          <a:solidFill>
            <a:srgbClr val="FD0000">
              <a:alpha val="20000"/>
            </a:srgbClr>
          </a:solidFill>
          <a:ln w="38100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>
              <a:latin typeface="Consolas" panose="020B0609020204030204" pitchFamily="49" charset="0"/>
              <a:ea typeface="思源黑体 CN Bold" panose="020B0800000000000000" pitchFamily="34" charset="-122"/>
            </a:endParaRPr>
          </a:p>
        </p:txBody>
      </p:sp>
      <p:sp>
        <p:nvSpPr>
          <p:cNvPr id="103" name="文本框 102">
            <a:extLst>
              <a:ext uri="{FF2B5EF4-FFF2-40B4-BE49-F238E27FC236}">
                <a16:creationId xmlns:a16="http://schemas.microsoft.com/office/drawing/2014/main" id="{02DFDB84-A65B-4F50-8796-1ED541913EAA}"/>
              </a:ext>
            </a:extLst>
          </p:cNvPr>
          <p:cNvSpPr txBox="1"/>
          <p:nvPr/>
        </p:nvSpPr>
        <p:spPr>
          <a:xfrm>
            <a:off x="11117433" y="2605517"/>
            <a:ext cx="6830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 dirty="0">
                <a:solidFill>
                  <a:srgbClr val="00B05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李四</a:t>
            </a:r>
            <a:endParaRPr lang="en-US" altLang="zh-CN" sz="1400" dirty="0">
              <a:solidFill>
                <a:srgbClr val="00B05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04" name="文本框 103">
            <a:extLst>
              <a:ext uri="{FF2B5EF4-FFF2-40B4-BE49-F238E27FC236}">
                <a16:creationId xmlns:a16="http://schemas.microsoft.com/office/drawing/2014/main" id="{4B6A2AF9-55A9-47A7-BC95-60321769A1E3}"/>
              </a:ext>
            </a:extLst>
          </p:cNvPr>
          <p:cNvSpPr txBox="1"/>
          <p:nvPr/>
        </p:nvSpPr>
        <p:spPr>
          <a:xfrm>
            <a:off x="11127774" y="3092085"/>
            <a:ext cx="5056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 dirty="0">
                <a:solidFill>
                  <a:srgbClr val="00B050"/>
                </a:solidFill>
                <a:latin typeface="Consolas" panose="020B0609020204030204" pitchFamily="49" charset="0"/>
              </a:rPr>
              <a:t>24</a:t>
            </a:r>
          </a:p>
        </p:txBody>
      </p:sp>
      <p:cxnSp>
        <p:nvCxnSpPr>
          <p:cNvPr id="106" name="连接符: 肘形 105">
            <a:extLst>
              <a:ext uri="{FF2B5EF4-FFF2-40B4-BE49-F238E27FC236}">
                <a16:creationId xmlns:a16="http://schemas.microsoft.com/office/drawing/2014/main" id="{C1B2D5AF-C805-416B-946F-5128B8317539}"/>
              </a:ext>
            </a:extLst>
          </p:cNvPr>
          <p:cNvCxnSpPr>
            <a:endCxn id="4" idx="1"/>
          </p:cNvCxnSpPr>
          <p:nvPr/>
        </p:nvCxnSpPr>
        <p:spPr>
          <a:xfrm flipV="1">
            <a:off x="3275045" y="3992730"/>
            <a:ext cx="2313034" cy="1484339"/>
          </a:xfrm>
          <a:prstGeom prst="bentConnector3">
            <a:avLst>
              <a:gd name="adj1" fmla="val -1231"/>
            </a:avLst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TextBox 3">
            <a:extLst>
              <a:ext uri="{FF2B5EF4-FFF2-40B4-BE49-F238E27FC236}">
                <a16:creationId xmlns:a16="http://schemas.microsoft.com/office/drawing/2014/main" id="{77F29093-3911-4F36-9AED-66376C912F4D}"/>
              </a:ext>
            </a:extLst>
          </p:cNvPr>
          <p:cNvSpPr txBox="1"/>
          <p:nvPr/>
        </p:nvSpPr>
        <p:spPr>
          <a:xfrm>
            <a:off x="3764154" y="1305950"/>
            <a:ext cx="1669365" cy="523220"/>
          </a:xfrm>
          <a:prstGeom prst="rect">
            <a:avLst/>
          </a:prstGeom>
          <a:solidFill>
            <a:srgbClr val="0C0C0C"/>
          </a:solidFill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1400" b="1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张三</a:t>
            </a:r>
            <a:endParaRPr lang="en-US" altLang="zh-CN" sz="1400" dirty="0">
              <a:solidFill>
                <a:schemeClr val="bg1">
                  <a:lumMod val="95000"/>
                </a:schemeClr>
              </a:solidFill>
              <a:latin typeface="Consolas" panose="020B0609020204030204" pitchFamily="49" charset="0"/>
              <a:ea typeface="思源黑体 CN Bold" panose="020B0800000000000000" pitchFamily="34" charset="-122"/>
            </a:endParaRPr>
          </a:p>
          <a:p>
            <a:pPr>
              <a:defRPr/>
            </a:pPr>
            <a:endParaRPr lang="en-US" altLang="zh-CN" sz="1400" b="1" dirty="0">
              <a:solidFill>
                <a:schemeClr val="bg1">
                  <a:lumMod val="9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TextBox 3">
            <a:extLst>
              <a:ext uri="{FF2B5EF4-FFF2-40B4-BE49-F238E27FC236}">
                <a16:creationId xmlns:a16="http://schemas.microsoft.com/office/drawing/2014/main" id="{BE30941A-DE61-4C0A-A82B-55A0C12A01A7}"/>
              </a:ext>
            </a:extLst>
          </p:cNvPr>
          <p:cNvSpPr txBox="1"/>
          <p:nvPr/>
        </p:nvSpPr>
        <p:spPr>
          <a:xfrm>
            <a:off x="3764153" y="1305949"/>
            <a:ext cx="1669365" cy="523220"/>
          </a:xfrm>
          <a:prstGeom prst="rect">
            <a:avLst/>
          </a:prstGeom>
          <a:solidFill>
            <a:srgbClr val="0C0C0C"/>
          </a:solidFill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1400" b="1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张三</a:t>
            </a:r>
            <a:endParaRPr lang="en-US" altLang="zh-CN" sz="1400" dirty="0">
              <a:solidFill>
                <a:schemeClr val="bg1">
                  <a:lumMod val="95000"/>
                </a:schemeClr>
              </a:solidFill>
              <a:latin typeface="Consolas" panose="020B0609020204030204" pitchFamily="49" charset="0"/>
              <a:ea typeface="思源黑体 CN Bold" panose="020B0800000000000000" pitchFamily="34" charset="-122"/>
            </a:endParaRPr>
          </a:p>
          <a:p>
            <a:pPr>
              <a:defRPr/>
            </a:pPr>
            <a:r>
              <a:rPr lang="en-US" altLang="zh-CN" sz="1400" b="1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24</a:t>
            </a:r>
          </a:p>
        </p:txBody>
      </p:sp>
      <p:cxnSp>
        <p:nvCxnSpPr>
          <p:cNvPr id="112" name="连接符: 肘形 111">
            <a:extLst>
              <a:ext uri="{FF2B5EF4-FFF2-40B4-BE49-F238E27FC236}">
                <a16:creationId xmlns:a16="http://schemas.microsoft.com/office/drawing/2014/main" id="{4AA12F74-70AD-4FC4-910E-5FC85FCEEFBF}"/>
              </a:ext>
            </a:extLst>
          </p:cNvPr>
          <p:cNvCxnSpPr>
            <a:cxnSpLocks/>
            <a:endCxn id="72" idx="1"/>
          </p:cNvCxnSpPr>
          <p:nvPr/>
        </p:nvCxnSpPr>
        <p:spPr>
          <a:xfrm flipV="1">
            <a:off x="3889094" y="4603654"/>
            <a:ext cx="1698985" cy="1152393"/>
          </a:xfrm>
          <a:prstGeom prst="bentConnector3">
            <a:avLst>
              <a:gd name="adj1" fmla="val 50000"/>
            </a:avLst>
          </a:prstGeom>
          <a:ln w="317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20" name="TextBox 3">
            <a:extLst>
              <a:ext uri="{FF2B5EF4-FFF2-40B4-BE49-F238E27FC236}">
                <a16:creationId xmlns:a16="http://schemas.microsoft.com/office/drawing/2014/main" id="{399CDC64-0450-4B74-9756-F7668BA00597}"/>
              </a:ext>
            </a:extLst>
          </p:cNvPr>
          <p:cNvSpPr txBox="1"/>
          <p:nvPr/>
        </p:nvSpPr>
        <p:spPr>
          <a:xfrm>
            <a:off x="5616492" y="2584265"/>
            <a:ext cx="2612715" cy="830997"/>
          </a:xfrm>
          <a:prstGeom prst="rect">
            <a:avLst/>
          </a:prstGeom>
          <a:solidFill>
            <a:srgbClr val="FFFFE4"/>
          </a:solidFill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200" dirty="0">
                <a:solidFill>
                  <a:srgbClr val="000000"/>
                </a:solidFill>
                <a:latin typeface="Consolas" panose="020B0609020204030204" pitchFamily="49" charset="0"/>
              </a:rPr>
              <a:t>study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sz="12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矩形 120">
            <a:extLst>
              <a:ext uri="{FF2B5EF4-FFF2-40B4-BE49-F238E27FC236}">
                <a16:creationId xmlns:a16="http://schemas.microsoft.com/office/drawing/2014/main" id="{190F9046-5FCE-4585-8B19-0ECCF7671C8A}"/>
              </a:ext>
            </a:extLst>
          </p:cNvPr>
          <p:cNvSpPr/>
          <p:nvPr/>
        </p:nvSpPr>
        <p:spPr>
          <a:xfrm>
            <a:off x="5570877" y="2964161"/>
            <a:ext cx="301709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1200" dirty="0">
                <a:solidFill>
                  <a:srgbClr val="000000"/>
                </a:solidFill>
                <a:latin typeface="Consolas" panose="020B0609020204030204" pitchFamily="49" charset="0"/>
              </a:rPr>
              <a:t>System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</a:rPr>
              <a:t>.</a:t>
            </a:r>
            <a:r>
              <a:rPr lang="zh-CN" altLang="zh-CN" sz="1200" i="1" dirty="0">
                <a:solidFill>
                  <a:srgbClr val="871094"/>
                </a:solidFill>
                <a:latin typeface="Consolas" panose="020B0609020204030204" pitchFamily="49" charset="0"/>
              </a:rPr>
              <a:t>out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</a:rPr>
              <a:t>.println(</a:t>
            </a:r>
            <a:r>
              <a:rPr lang="zh-CN" altLang="zh-CN" sz="1200" dirty="0">
                <a:solidFill>
                  <a:srgbClr val="067D17"/>
                </a:solidFill>
                <a:latin typeface="Consolas" panose="020B0609020204030204" pitchFamily="49" charset="0"/>
              </a:rPr>
              <a:t>"</a:t>
            </a:r>
            <a:r>
              <a:rPr lang="zh-CN" altLang="zh-CN" sz="1200" dirty="0">
                <a:solidFill>
                  <a:srgbClr val="067D17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学习</a:t>
            </a:r>
            <a:r>
              <a:rPr lang="zh-CN" altLang="zh-CN" sz="1200" dirty="0">
                <a:solidFill>
                  <a:srgbClr val="067D17"/>
                </a:solidFill>
                <a:latin typeface="Consolas" panose="020B0609020204030204" pitchFamily="49" charset="0"/>
              </a:rPr>
              <a:t>Java"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</a:rPr>
              <a:t>);</a:t>
            </a:r>
            <a:endParaRPr lang="zh-CN" altLang="en-US" sz="1200" dirty="0"/>
          </a:p>
        </p:txBody>
      </p:sp>
      <p:sp>
        <p:nvSpPr>
          <p:cNvPr id="122" name="TextBox 3">
            <a:extLst>
              <a:ext uri="{FF2B5EF4-FFF2-40B4-BE49-F238E27FC236}">
                <a16:creationId xmlns:a16="http://schemas.microsoft.com/office/drawing/2014/main" id="{846AE1A4-059F-46B9-9D51-495786C7BC95}"/>
              </a:ext>
            </a:extLst>
          </p:cNvPr>
          <p:cNvSpPr txBox="1"/>
          <p:nvPr/>
        </p:nvSpPr>
        <p:spPr>
          <a:xfrm>
            <a:off x="5554279" y="1277279"/>
            <a:ext cx="1669365" cy="307777"/>
          </a:xfrm>
          <a:prstGeom prst="rect">
            <a:avLst/>
          </a:prstGeom>
          <a:solidFill>
            <a:srgbClr val="0C0C0C"/>
          </a:solidFill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1400" b="1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学习</a:t>
            </a:r>
            <a:r>
              <a:rPr lang="en-US" altLang="zh-CN" sz="1400" b="1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Java</a:t>
            </a:r>
            <a:endParaRPr lang="zh-CN" altLang="zh-CN" sz="1400" dirty="0">
              <a:solidFill>
                <a:schemeClr val="bg1">
                  <a:lumMod val="95000"/>
                </a:schemeClr>
              </a:solidFill>
              <a:latin typeface="Consolas" panose="020B0609020204030204" pitchFamily="49" charset="0"/>
              <a:ea typeface="思源黑体 CN Bold" panose="020B0800000000000000" pitchFamily="34" charset="-122"/>
            </a:endParaRPr>
          </a:p>
        </p:txBody>
      </p:sp>
      <p:sp>
        <p:nvSpPr>
          <p:cNvPr id="123" name="文本框 122">
            <a:extLst>
              <a:ext uri="{FF2B5EF4-FFF2-40B4-BE49-F238E27FC236}">
                <a16:creationId xmlns:a16="http://schemas.microsoft.com/office/drawing/2014/main" id="{1B966E6B-E27D-4722-95CE-0B647FB35B48}"/>
              </a:ext>
            </a:extLst>
          </p:cNvPr>
          <p:cNvSpPr txBox="1"/>
          <p:nvPr/>
        </p:nvSpPr>
        <p:spPr>
          <a:xfrm>
            <a:off x="5573250" y="5132789"/>
            <a:ext cx="12891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zh-CN" sz="1200" dirty="0">
                <a:solidFill>
                  <a:srgbClr val="000000"/>
                </a:solidFill>
                <a:latin typeface="Consolas" panose="020B0609020204030204" pitchFamily="49" charset="0"/>
              </a:rPr>
              <a:t>stu</a:t>
            </a:r>
            <a:r>
              <a:rPr lang="en-US" altLang="zh-CN" sz="1200" dirty="0">
                <a:solidFill>
                  <a:srgbClr val="000000"/>
                </a:solidFill>
                <a:latin typeface="Consolas" panose="020B0609020204030204" pitchFamily="49" charset="0"/>
              </a:rPr>
              <a:t>1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</a:rPr>
              <a:t>.study();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4" name="文本框 123">
            <a:extLst>
              <a:ext uri="{FF2B5EF4-FFF2-40B4-BE49-F238E27FC236}">
                <a16:creationId xmlns:a16="http://schemas.microsoft.com/office/drawing/2014/main" id="{8CDCAD4C-D08C-4D09-B8D1-1831950498C5}"/>
              </a:ext>
            </a:extLst>
          </p:cNvPr>
          <p:cNvSpPr txBox="1"/>
          <p:nvPr/>
        </p:nvSpPr>
        <p:spPr>
          <a:xfrm>
            <a:off x="5585254" y="5525542"/>
            <a:ext cx="12891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zh-CN" sz="1200" dirty="0">
                <a:solidFill>
                  <a:srgbClr val="000000"/>
                </a:solidFill>
                <a:latin typeface="Consolas" panose="020B0609020204030204" pitchFamily="49" charset="0"/>
              </a:rPr>
              <a:t>stu</a:t>
            </a:r>
            <a:r>
              <a:rPr lang="en-US" altLang="zh-CN" sz="1200" dirty="0">
                <a:solidFill>
                  <a:srgbClr val="000000"/>
                </a:solidFill>
                <a:latin typeface="Consolas" panose="020B0609020204030204" pitchFamily="49" charset="0"/>
              </a:rPr>
              <a:t>2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</a:rPr>
              <a:t>.study();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5" name="TextBox 3">
            <a:extLst>
              <a:ext uri="{FF2B5EF4-FFF2-40B4-BE49-F238E27FC236}">
                <a16:creationId xmlns:a16="http://schemas.microsoft.com/office/drawing/2014/main" id="{5D3EA8C5-3C92-42EB-8AA4-E0E5051CAE03}"/>
              </a:ext>
            </a:extLst>
          </p:cNvPr>
          <p:cNvSpPr txBox="1"/>
          <p:nvPr/>
        </p:nvSpPr>
        <p:spPr>
          <a:xfrm>
            <a:off x="5616492" y="2595012"/>
            <a:ext cx="2612715" cy="830997"/>
          </a:xfrm>
          <a:prstGeom prst="rect">
            <a:avLst/>
          </a:prstGeom>
          <a:solidFill>
            <a:srgbClr val="FFFFE4"/>
          </a:solidFill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200" dirty="0">
                <a:solidFill>
                  <a:srgbClr val="000000"/>
                </a:solidFill>
                <a:latin typeface="Consolas" panose="020B0609020204030204" pitchFamily="49" charset="0"/>
              </a:rPr>
              <a:t>study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sz="12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矩形 125">
            <a:extLst>
              <a:ext uri="{FF2B5EF4-FFF2-40B4-BE49-F238E27FC236}">
                <a16:creationId xmlns:a16="http://schemas.microsoft.com/office/drawing/2014/main" id="{58FDAAE6-92DD-4644-AD3C-BCE78C600254}"/>
              </a:ext>
            </a:extLst>
          </p:cNvPr>
          <p:cNvSpPr/>
          <p:nvPr/>
        </p:nvSpPr>
        <p:spPr>
          <a:xfrm>
            <a:off x="5570877" y="2974908"/>
            <a:ext cx="301709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1200" dirty="0">
                <a:solidFill>
                  <a:srgbClr val="000000"/>
                </a:solidFill>
                <a:latin typeface="Consolas" panose="020B0609020204030204" pitchFamily="49" charset="0"/>
              </a:rPr>
              <a:t>System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</a:rPr>
              <a:t>.</a:t>
            </a:r>
            <a:r>
              <a:rPr lang="zh-CN" altLang="zh-CN" sz="1200" i="1" dirty="0">
                <a:solidFill>
                  <a:srgbClr val="871094"/>
                </a:solidFill>
                <a:latin typeface="Consolas" panose="020B0609020204030204" pitchFamily="49" charset="0"/>
              </a:rPr>
              <a:t>out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</a:rPr>
              <a:t>.println(</a:t>
            </a:r>
            <a:r>
              <a:rPr lang="zh-CN" altLang="zh-CN" sz="1200" dirty="0">
                <a:solidFill>
                  <a:srgbClr val="067D17"/>
                </a:solidFill>
                <a:latin typeface="Consolas" panose="020B0609020204030204" pitchFamily="49" charset="0"/>
              </a:rPr>
              <a:t>"</a:t>
            </a:r>
            <a:r>
              <a:rPr lang="zh-CN" altLang="zh-CN" sz="1200" dirty="0">
                <a:solidFill>
                  <a:srgbClr val="067D17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学习</a:t>
            </a:r>
            <a:r>
              <a:rPr lang="zh-CN" altLang="zh-CN" sz="1200" dirty="0">
                <a:solidFill>
                  <a:srgbClr val="067D17"/>
                </a:solidFill>
                <a:latin typeface="Consolas" panose="020B0609020204030204" pitchFamily="49" charset="0"/>
              </a:rPr>
              <a:t>Java"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</a:rPr>
              <a:t>);</a:t>
            </a:r>
            <a:endParaRPr lang="zh-CN" altLang="en-US" sz="1200" dirty="0"/>
          </a:p>
        </p:txBody>
      </p:sp>
      <p:sp>
        <p:nvSpPr>
          <p:cNvPr id="127" name="TextBox 3">
            <a:extLst>
              <a:ext uri="{FF2B5EF4-FFF2-40B4-BE49-F238E27FC236}">
                <a16:creationId xmlns:a16="http://schemas.microsoft.com/office/drawing/2014/main" id="{A3DB8E96-012A-4D5F-B0DB-DD0F00C9F210}"/>
              </a:ext>
            </a:extLst>
          </p:cNvPr>
          <p:cNvSpPr txBox="1"/>
          <p:nvPr/>
        </p:nvSpPr>
        <p:spPr>
          <a:xfrm>
            <a:off x="7343973" y="1266850"/>
            <a:ext cx="1669365" cy="307777"/>
          </a:xfrm>
          <a:prstGeom prst="rect">
            <a:avLst/>
          </a:prstGeom>
          <a:solidFill>
            <a:srgbClr val="0C0C0C"/>
          </a:solidFill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1400" b="1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学习</a:t>
            </a:r>
            <a:r>
              <a:rPr lang="en-US" altLang="zh-CN" sz="1400" b="1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Java</a:t>
            </a:r>
            <a:endParaRPr lang="zh-CN" altLang="zh-CN" sz="1400" dirty="0">
              <a:solidFill>
                <a:schemeClr val="bg1">
                  <a:lumMod val="95000"/>
                </a:schemeClr>
              </a:solidFill>
              <a:latin typeface="Consolas" panose="020B0609020204030204" pitchFamily="49" charset="0"/>
              <a:ea typeface="思源黑体 CN Bold" panose="020B08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29456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50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7.40741E-7 L -0.0763 -7.40741E-7 C -0.11041 -7.40741E-7 -0.15247 0.07894 -0.15247 0.14306 L -0.15247 0.28611 " pathEditMode="relative" rAng="0" ptsTypes="AAAA">
                                      <p:cBhvr>
                                        <p:cTn id="91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630" y="143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500"/>
                            </p:stCondLst>
                            <p:childTnLst>
                              <p:par>
                                <p:cTn id="1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4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9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50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-4.81481E-6 L -0.14179 -4.81481E-6 C -0.2052 -4.81481E-6 -0.2832 0.10325 -0.2832 0.18774 L -0.2832 0.37547 " pathEditMode="relative" rAng="0" ptsTypes="AAAA">
                                      <p:cBhvr>
                                        <p:cTn id="174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167" y="1877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5" fill="hold">
                            <p:stCondLst>
                              <p:cond delay="1000"/>
                            </p:stCondLst>
                            <p:childTnLst>
                              <p:par>
                                <p:cTn id="17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8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3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5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6" fill="hold">
                      <p:stCondLst>
                        <p:cond delay="indefinite"/>
                      </p:stCondLst>
                      <p:childTnLst>
                        <p:par>
                          <p:cTn id="197" fill="hold">
                            <p:stCondLst>
                              <p:cond delay="0"/>
                            </p:stCondLst>
                            <p:childTnLst>
                              <p:par>
                                <p:cTn id="19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9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1" fill="hold">
                      <p:stCondLst>
                        <p:cond delay="indefinite"/>
                      </p:stCondLst>
                      <p:childTnLst>
                        <p:par>
                          <p:cTn id="202" fill="hold">
                            <p:stCondLst>
                              <p:cond delay="0"/>
                            </p:stCondLst>
                            <p:childTnLst>
                              <p:par>
                                <p:cTn id="20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5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6" fill="hold">
                      <p:stCondLst>
                        <p:cond delay="indefinite"/>
                      </p:stCondLst>
                      <p:childTnLst>
                        <p:par>
                          <p:cTn id="207" fill="hold">
                            <p:stCondLst>
                              <p:cond delay="0"/>
                            </p:stCondLst>
                            <p:childTnLst>
                              <p:par>
                                <p:cTn id="208" presetID="26" presetClass="emph" presetSubtype="0" repeatCount="3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9" dur="500" tmFilter="0, 0; .2, .5; .8, .5; 1, 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0" dur="250" autoRev="1" fill="hold"/>
                                        <p:tgtEl>
                                          <p:spTgt spid="5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1" fill="hold">
                      <p:stCondLst>
                        <p:cond delay="indefinite"/>
                      </p:stCondLst>
                      <p:childTnLst>
                        <p:par>
                          <p:cTn id="212" fill="hold">
                            <p:stCondLst>
                              <p:cond delay="0"/>
                            </p:stCondLst>
                            <p:childTnLst>
                              <p:par>
                                <p:cTn id="2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5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6" fill="hold">
                      <p:stCondLst>
                        <p:cond delay="indefinite"/>
                      </p:stCondLst>
                      <p:childTnLst>
                        <p:par>
                          <p:cTn id="217" fill="hold">
                            <p:stCondLst>
                              <p:cond delay="0"/>
                            </p:stCondLst>
                            <p:childTnLst>
                              <p:par>
                                <p:cTn id="2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0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1" fill="hold">
                      <p:stCondLst>
                        <p:cond delay="indefinite"/>
                      </p:stCondLst>
                      <p:childTnLst>
                        <p:par>
                          <p:cTn id="222" fill="hold">
                            <p:stCondLst>
                              <p:cond delay="0"/>
                            </p:stCondLst>
                            <p:childTnLst>
                              <p:par>
                                <p:cTn id="2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5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6" fill="hold">
                      <p:stCondLst>
                        <p:cond delay="indefinite"/>
                      </p:stCondLst>
                      <p:childTnLst>
                        <p:par>
                          <p:cTn id="227" fill="hold">
                            <p:stCondLst>
                              <p:cond delay="0"/>
                            </p:stCondLst>
                            <p:childTnLst>
                              <p:par>
                                <p:cTn id="22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9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2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4" fill="hold">
                      <p:stCondLst>
                        <p:cond delay="indefinite"/>
                      </p:stCondLst>
                      <p:childTnLst>
                        <p:par>
                          <p:cTn id="235" fill="hold">
                            <p:stCondLst>
                              <p:cond delay="0"/>
                            </p:stCondLst>
                            <p:childTnLst>
                              <p:par>
                                <p:cTn id="2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8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9" fill="hold">
                      <p:stCondLst>
                        <p:cond delay="indefinite"/>
                      </p:stCondLst>
                      <p:childTnLst>
                        <p:par>
                          <p:cTn id="240" fill="hold">
                            <p:stCondLst>
                              <p:cond delay="0"/>
                            </p:stCondLst>
                            <p:childTnLst>
                              <p:par>
                                <p:cTn id="241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3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4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5" fill="hold">
                      <p:stCondLst>
                        <p:cond delay="indefinite"/>
                      </p:stCondLst>
                      <p:childTnLst>
                        <p:par>
                          <p:cTn id="246" fill="hold">
                            <p:stCondLst>
                              <p:cond delay="0"/>
                            </p:stCondLst>
                            <p:childTnLst>
                              <p:par>
                                <p:cTn id="2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9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0" fill="hold">
                      <p:stCondLst>
                        <p:cond delay="indefinite"/>
                      </p:stCondLst>
                      <p:childTnLst>
                        <p:par>
                          <p:cTn id="251" fill="hold">
                            <p:stCondLst>
                              <p:cond delay="0"/>
                            </p:stCondLst>
                            <p:childTnLst>
                              <p:par>
                                <p:cTn id="2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4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5" fill="hold">
                      <p:stCondLst>
                        <p:cond delay="indefinite"/>
                      </p:stCondLst>
                      <p:childTnLst>
                        <p:par>
                          <p:cTn id="256" fill="hold">
                            <p:stCondLst>
                              <p:cond delay="0"/>
                            </p:stCondLst>
                            <p:childTnLst>
                              <p:par>
                                <p:cTn id="257" presetID="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58" dur="500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9" dur="500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1" presetID="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2" dur="500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3" dur="500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5" fill="hold">
                      <p:stCondLst>
                        <p:cond delay="indefinite"/>
                      </p:stCondLst>
                      <p:childTnLst>
                        <p:par>
                          <p:cTn id="266" fill="hold">
                            <p:stCondLst>
                              <p:cond delay="0"/>
                            </p:stCondLst>
                            <p:childTnLst>
                              <p:par>
                                <p:cTn id="2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9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0" fill="hold">
                      <p:stCondLst>
                        <p:cond delay="indefinite"/>
                      </p:stCondLst>
                      <p:childTnLst>
                        <p:par>
                          <p:cTn id="271" fill="hold">
                            <p:stCondLst>
                              <p:cond delay="0"/>
                            </p:stCondLst>
                            <p:childTnLst>
                              <p:par>
                                <p:cTn id="272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4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5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6" fill="hold">
                      <p:stCondLst>
                        <p:cond delay="indefinite"/>
                      </p:stCondLst>
                      <p:childTnLst>
                        <p:par>
                          <p:cTn id="277" fill="hold">
                            <p:stCondLst>
                              <p:cond delay="0"/>
                            </p:stCondLst>
                            <p:childTnLst>
                              <p:par>
                                <p:cTn id="27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0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1" fill="hold">
                      <p:stCondLst>
                        <p:cond delay="indefinite"/>
                      </p:stCondLst>
                      <p:childTnLst>
                        <p:par>
                          <p:cTn id="282" fill="hold">
                            <p:stCondLst>
                              <p:cond delay="0"/>
                            </p:stCondLst>
                            <p:childTnLst>
                              <p:par>
                                <p:cTn id="28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5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6" fill="hold">
                      <p:stCondLst>
                        <p:cond delay="indefinite"/>
                      </p:stCondLst>
                      <p:childTnLst>
                        <p:par>
                          <p:cTn id="287" fill="hold">
                            <p:stCondLst>
                              <p:cond delay="0"/>
                            </p:stCondLst>
                            <p:childTnLst>
                              <p:par>
                                <p:cTn id="288" presetID="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89" dur="500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0" dur="500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2" presetID="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93" dur="500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4" dur="500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9" grpId="0" animBg="1"/>
      <p:bldP spid="44" grpId="0" animBg="1"/>
      <p:bldP spid="45" grpId="0" animBg="1"/>
      <p:bldP spid="46" grpId="0" animBg="1"/>
      <p:bldP spid="6" grpId="0" animBg="1"/>
      <p:bldP spid="4" grpId="0"/>
      <p:bldP spid="8" grpId="0" animBg="1"/>
      <p:bldP spid="14" grpId="0"/>
      <p:bldP spid="16" grpId="0"/>
      <p:bldP spid="17" grpId="0"/>
      <p:bldP spid="17" grpId="1"/>
      <p:bldP spid="38" grpId="0"/>
      <p:bldP spid="38" grpId="1"/>
      <p:bldP spid="43" grpId="0"/>
      <p:bldP spid="55" grpId="0"/>
      <p:bldP spid="55" grpId="1"/>
      <p:bldP spid="55" grpId="2"/>
      <p:bldP spid="52" grpId="0"/>
      <p:bldP spid="52" grpId="1"/>
      <p:bldP spid="53" grpId="0"/>
      <p:bldP spid="70" grpId="0" animBg="1"/>
      <p:bldP spid="70" grpId="1" animBg="1"/>
      <p:bldP spid="71" grpId="0" animBg="1"/>
      <p:bldP spid="72" grpId="0"/>
      <p:bldP spid="74" grpId="0"/>
      <p:bldP spid="75" grpId="0" animBg="1"/>
      <p:bldP spid="77" grpId="0"/>
      <p:bldP spid="78" grpId="0"/>
      <p:bldP spid="79" grpId="0"/>
      <p:bldP spid="79" grpId="1"/>
      <p:bldP spid="80" grpId="0"/>
      <p:bldP spid="80" grpId="1"/>
      <p:bldP spid="82" grpId="0"/>
      <p:bldP spid="82" grpId="1"/>
      <p:bldP spid="98" grpId="0" animBg="1"/>
      <p:bldP spid="98" grpId="1" animBg="1"/>
      <p:bldP spid="103" grpId="0"/>
      <p:bldP spid="104" grpId="0"/>
      <p:bldP spid="109" grpId="0" animBg="1"/>
      <p:bldP spid="110" grpId="0" animBg="1"/>
      <p:bldP spid="120" grpId="0" animBg="1"/>
      <p:bldP spid="120" grpId="1" animBg="1"/>
      <p:bldP spid="121" grpId="0"/>
      <p:bldP spid="121" grpId="1"/>
      <p:bldP spid="122" grpId="0" animBg="1"/>
      <p:bldP spid="123" grpId="0"/>
      <p:bldP spid="124" grpId="0"/>
      <p:bldP spid="125" grpId="0" animBg="1"/>
      <p:bldP spid="125" grpId="1" animBg="1"/>
      <p:bldP spid="126" grpId="0"/>
      <p:bldP spid="126" grpId="1"/>
      <p:bldP spid="12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 </a:t>
            </a:r>
          </a:p>
        </p:txBody>
      </p:sp>
      <p:sp>
        <p:nvSpPr>
          <p:cNvPr id="24" name="文本占位符 3">
            <a:extLst>
              <a:ext uri="{FF2B5EF4-FFF2-40B4-BE49-F238E27FC236}">
                <a16:creationId xmlns:a16="http://schemas.microsoft.com/office/drawing/2014/main" id="{C4B8F0B7-B839-4DC0-8545-B40734C46EA9}"/>
              </a:ext>
            </a:extLst>
          </p:cNvPr>
          <p:cNvSpPr txBox="1">
            <a:spLocks/>
          </p:cNvSpPr>
          <p:nvPr/>
        </p:nvSpPr>
        <p:spPr>
          <a:xfrm>
            <a:off x="710881" y="940081"/>
            <a:ext cx="3366598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>
                <a:solidFill>
                  <a:srgbClr val="C00000"/>
                </a:solidFill>
                <a:latin typeface="Consolas" panose="020B0609020204030204" pitchFamily="49" charset="0"/>
              </a:rPr>
              <a:t>两个引用指向相同内存图</a:t>
            </a:r>
          </a:p>
        </p:txBody>
      </p:sp>
      <p:sp>
        <p:nvSpPr>
          <p:cNvPr id="19" name="AutoShape 4">
            <a:extLst>
              <a:ext uri="{FF2B5EF4-FFF2-40B4-BE49-F238E27FC236}">
                <a16:creationId xmlns:a16="http://schemas.microsoft.com/office/drawing/2014/main" id="{099C9E26-0708-4411-BC23-6A88333B1BC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0092405" y="1076360"/>
            <a:ext cx="102810" cy="102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82378FC8-ADF6-4C70-8E1B-C01F92C58768}"/>
              </a:ext>
            </a:extLst>
          </p:cNvPr>
          <p:cNvGrpSpPr>
            <a:grpSpLocks/>
          </p:cNvGrpSpPr>
          <p:nvPr/>
        </p:nvGrpSpPr>
        <p:grpSpPr bwMode="auto">
          <a:xfrm>
            <a:off x="8530352" y="1254427"/>
            <a:ext cx="3491904" cy="3340560"/>
            <a:chOff x="6552698" y="206834"/>
            <a:chExt cx="2398614" cy="4763518"/>
          </a:xfrm>
        </p:grpSpPr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521642DC-7C49-48AE-8800-9B1C82644214}"/>
                </a:ext>
              </a:extLst>
            </p:cNvPr>
            <p:cNvSpPr/>
            <p:nvPr/>
          </p:nvSpPr>
          <p:spPr bwMode="auto">
            <a:xfrm>
              <a:off x="6552698" y="1032717"/>
              <a:ext cx="2398614" cy="3937635"/>
            </a:xfrm>
            <a:prstGeom prst="rect">
              <a:avLst/>
            </a:prstGeom>
            <a:solidFill>
              <a:srgbClr val="047FFD">
                <a:alpha val="10000"/>
              </a:srgbClr>
            </a:solidFill>
            <a:ln w="38100">
              <a:solidFill>
                <a:srgbClr val="047FFD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25" name="TextBox 2">
              <a:extLst>
                <a:ext uri="{FF2B5EF4-FFF2-40B4-BE49-F238E27FC236}">
                  <a16:creationId xmlns:a16="http://schemas.microsoft.com/office/drawing/2014/main" id="{1026CA07-9DB4-4107-A4BC-810B36615A5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296868" y="206834"/>
              <a:ext cx="936625" cy="446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zh-CN" altLang="en-US" sz="2400" b="1" dirty="0">
                  <a:solidFill>
                    <a:srgbClr val="047FFD"/>
                  </a:solidFill>
                  <a:latin typeface="Consolas" panose="020B06090202040302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堆内存</a:t>
              </a:r>
            </a:p>
          </p:txBody>
        </p: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3709CE67-6078-4A9B-945D-834F73CF4FAF}"/>
              </a:ext>
            </a:extLst>
          </p:cNvPr>
          <p:cNvGrpSpPr>
            <a:grpSpLocks/>
          </p:cNvGrpSpPr>
          <p:nvPr/>
        </p:nvGrpSpPr>
        <p:grpSpPr bwMode="auto">
          <a:xfrm>
            <a:off x="5561046" y="1797051"/>
            <a:ext cx="2740522" cy="4800600"/>
            <a:chOff x="4441895" y="1347668"/>
            <a:chExt cx="1771200" cy="3600344"/>
          </a:xfrm>
        </p:grpSpPr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F10B7D70-F048-401F-AB54-EEC9024D80C6}"/>
                </a:ext>
              </a:extLst>
            </p:cNvPr>
            <p:cNvSpPr/>
            <p:nvPr/>
          </p:nvSpPr>
          <p:spPr bwMode="auto">
            <a:xfrm>
              <a:off x="4472076" y="1350843"/>
              <a:ext cx="1728310" cy="3597169"/>
            </a:xfrm>
            <a:prstGeom prst="rect">
              <a:avLst/>
            </a:prstGeom>
            <a:solidFill>
              <a:srgbClr val="FD0000">
                <a:alpha val="10000"/>
              </a:srgbClr>
            </a:solidFill>
            <a:ln w="38100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28" name="TextBox 2">
              <a:extLst>
                <a:ext uri="{FF2B5EF4-FFF2-40B4-BE49-F238E27FC236}">
                  <a16:creationId xmlns:a16="http://schemas.microsoft.com/office/drawing/2014/main" id="{6F994228-C2A3-415C-8AC6-4BC5ABD74D9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68464" y="4457474"/>
              <a:ext cx="935038" cy="4458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zh-CN" altLang="en-US" sz="2400" b="1" dirty="0">
                  <a:solidFill>
                    <a:schemeClr val="accent2"/>
                  </a:solidFill>
                  <a:latin typeface="Consolas" panose="020B06090202040302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栈内存</a:t>
              </a:r>
              <a:endParaRPr lang="en-US" altLang="zh-CN" sz="2400" b="1" dirty="0">
                <a:solidFill>
                  <a:schemeClr val="accent2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cxnSp>
          <p:nvCxnSpPr>
            <p:cNvPr id="29" name="直接连接符 28">
              <a:extLst>
                <a:ext uri="{FF2B5EF4-FFF2-40B4-BE49-F238E27FC236}">
                  <a16:creationId xmlns:a16="http://schemas.microsoft.com/office/drawing/2014/main" id="{882D61BA-0154-4C4D-A28B-22AFD1F36BF2}"/>
                </a:ext>
              </a:extLst>
            </p:cNvPr>
            <p:cNvCxnSpPr/>
            <p:nvPr/>
          </p:nvCxnSpPr>
          <p:spPr>
            <a:xfrm>
              <a:off x="4448249" y="1347668"/>
              <a:ext cx="11119" cy="3597169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>
              <a:extLst>
                <a:ext uri="{FF2B5EF4-FFF2-40B4-BE49-F238E27FC236}">
                  <a16:creationId xmlns:a16="http://schemas.microsoft.com/office/drawing/2014/main" id="{7EB6A524-0682-43F4-BF44-F16D2D2E0931}"/>
                </a:ext>
              </a:extLst>
            </p:cNvPr>
            <p:cNvCxnSpPr/>
            <p:nvPr/>
          </p:nvCxnSpPr>
          <p:spPr>
            <a:xfrm>
              <a:off x="6184502" y="1350843"/>
              <a:ext cx="11120" cy="3597169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id="{90F0856F-B7DA-445C-B93E-9B11F726177E}"/>
                </a:ext>
              </a:extLst>
            </p:cNvPr>
            <p:cNvCxnSpPr/>
            <p:nvPr/>
          </p:nvCxnSpPr>
          <p:spPr>
            <a:xfrm flipH="1">
              <a:off x="4441895" y="4944837"/>
              <a:ext cx="1771200" cy="0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TextBox 3">
            <a:extLst>
              <a:ext uri="{FF2B5EF4-FFF2-40B4-BE49-F238E27FC236}">
                <a16:creationId xmlns:a16="http://schemas.microsoft.com/office/drawing/2014/main" id="{573138BD-BF57-46F7-B222-40381A33D639}"/>
              </a:ext>
            </a:extLst>
          </p:cNvPr>
          <p:cNvSpPr txBox="1"/>
          <p:nvPr/>
        </p:nvSpPr>
        <p:spPr>
          <a:xfrm>
            <a:off x="710880" y="1532450"/>
            <a:ext cx="4620683" cy="1938992"/>
          </a:xfrm>
          <a:prstGeom prst="rect">
            <a:avLst/>
          </a:prstGeom>
          <a:solidFill>
            <a:srgbClr val="FFFFE4"/>
          </a:solidFill>
          <a:ln w="12700">
            <a:solidFill>
              <a:schemeClr val="tx1"/>
            </a:solidFill>
          </a:ln>
        </p:spPr>
        <p:txBody>
          <a:bodyPr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200" dirty="0">
                <a:solidFill>
                  <a:srgbClr val="0033B3"/>
                </a:solidFill>
                <a:latin typeface="Consolas" panose="020B0609020204030204" pitchFamily="49" charset="0"/>
              </a:rPr>
              <a:t>public class </a:t>
            </a:r>
            <a:r>
              <a:rPr lang="zh-CN" altLang="zh-CN" sz="1200" dirty="0">
                <a:solidFill>
                  <a:srgbClr val="000000"/>
                </a:solidFill>
                <a:latin typeface="Consolas" panose="020B0609020204030204" pitchFamily="49" charset="0"/>
              </a:rPr>
              <a:t>Student 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</a:rPr>
              <a:t>{</a:t>
            </a:r>
            <a:br>
              <a:rPr lang="zh-CN" altLang="zh-CN" sz="1200" dirty="0">
                <a:solidFill>
                  <a:srgbClr val="458C2F"/>
                </a:solidFill>
                <a:latin typeface="Consolas" panose="020B0609020204030204" pitchFamily="49" charset="0"/>
                <a:ea typeface="宋体" panose="02010600030101010101" pitchFamily="2" charset="-122"/>
              </a:rPr>
            </a:br>
            <a:r>
              <a:rPr lang="zh-CN" altLang="zh-CN" sz="1200" dirty="0">
                <a:solidFill>
                  <a:srgbClr val="458C2F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    </a:t>
            </a:r>
            <a:r>
              <a:rPr lang="zh-CN" altLang="zh-CN" sz="1200" dirty="0">
                <a:solidFill>
                  <a:srgbClr val="000000"/>
                </a:solidFill>
                <a:latin typeface="Consolas" panose="020B0609020204030204" pitchFamily="49" charset="0"/>
              </a:rPr>
              <a:t>String </a:t>
            </a:r>
            <a:r>
              <a:rPr lang="zh-CN" altLang="zh-CN" sz="1200" dirty="0">
                <a:solidFill>
                  <a:srgbClr val="871094"/>
                </a:solidFill>
                <a:latin typeface="Consolas" panose="020B0609020204030204" pitchFamily="49" charset="0"/>
              </a:rPr>
              <a:t>name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</a:rPr>
              <a:t>;</a:t>
            </a:r>
            <a:b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en-US" altLang="zh-CN" sz="1200" dirty="0">
                <a:solidFill>
                  <a:srgbClr val="080808"/>
                </a:solidFill>
                <a:latin typeface="Consolas" panose="020B0609020204030204" pitchFamily="49" charset="0"/>
              </a:rPr>
              <a:t>    </a:t>
            </a:r>
            <a:r>
              <a:rPr lang="zh-CN" altLang="zh-CN" sz="1200" dirty="0">
                <a:solidFill>
                  <a:srgbClr val="0033B3"/>
                </a:solidFill>
                <a:latin typeface="Consolas" panose="020B0609020204030204" pitchFamily="49" charset="0"/>
              </a:rPr>
              <a:t>int </a:t>
            </a:r>
            <a:r>
              <a:rPr lang="zh-CN" altLang="zh-CN" sz="1200" dirty="0">
                <a:solidFill>
                  <a:srgbClr val="871094"/>
                </a:solidFill>
                <a:latin typeface="Consolas" panose="020B0609020204030204" pitchFamily="49" charset="0"/>
              </a:rPr>
              <a:t>age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</a:rPr>
              <a:t>;</a:t>
            </a:r>
            <a:br>
              <a:rPr lang="zh-CN" altLang="zh-CN" sz="1200" dirty="0">
                <a:solidFill>
                  <a:srgbClr val="458C2F"/>
                </a:solidFill>
                <a:latin typeface="Consolas" panose="020B0609020204030204" pitchFamily="49" charset="0"/>
                <a:ea typeface="宋体" panose="02010600030101010101" pitchFamily="2" charset="-122"/>
              </a:rPr>
            </a:br>
            <a:r>
              <a:rPr lang="zh-CN" altLang="zh-CN" sz="1200" dirty="0">
                <a:solidFill>
                  <a:srgbClr val="458C2F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    </a:t>
            </a:r>
            <a:r>
              <a:rPr lang="zh-CN" altLang="zh-CN" sz="1200" dirty="0">
                <a:solidFill>
                  <a:srgbClr val="0033B3"/>
                </a:solidFill>
                <a:latin typeface="Consolas" panose="020B0609020204030204" pitchFamily="49" charset="0"/>
              </a:rPr>
              <a:t>public void </a:t>
            </a:r>
            <a:r>
              <a:rPr lang="zh-CN" altLang="zh-CN" sz="1200" dirty="0">
                <a:solidFill>
                  <a:srgbClr val="00627A"/>
                </a:solidFill>
                <a:latin typeface="Consolas" panose="020B0609020204030204" pitchFamily="49" charset="0"/>
              </a:rPr>
              <a:t>study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</a:rPr>
              <a:t>(){</a:t>
            </a:r>
            <a:b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</a:rPr>
              <a:t>        </a:t>
            </a:r>
            <a:r>
              <a:rPr lang="zh-CN" altLang="zh-CN" sz="1200" dirty="0">
                <a:solidFill>
                  <a:srgbClr val="000000"/>
                </a:solidFill>
                <a:latin typeface="Consolas" panose="020B0609020204030204" pitchFamily="49" charset="0"/>
              </a:rPr>
              <a:t>System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</a:rPr>
              <a:t>.</a:t>
            </a:r>
            <a:r>
              <a:rPr lang="zh-CN" altLang="zh-CN" sz="1200" i="1" dirty="0">
                <a:solidFill>
                  <a:srgbClr val="871094"/>
                </a:solidFill>
                <a:latin typeface="Consolas" panose="020B0609020204030204" pitchFamily="49" charset="0"/>
              </a:rPr>
              <a:t>out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</a:rPr>
              <a:t>.println(</a:t>
            </a:r>
            <a:r>
              <a:rPr lang="zh-CN" altLang="zh-CN" sz="1200" dirty="0">
                <a:solidFill>
                  <a:srgbClr val="067D17"/>
                </a:solidFill>
                <a:latin typeface="Consolas" panose="020B0609020204030204" pitchFamily="49" charset="0"/>
              </a:rPr>
              <a:t>"</a:t>
            </a:r>
            <a:r>
              <a:rPr lang="zh-CN" altLang="zh-CN" sz="1200" dirty="0">
                <a:solidFill>
                  <a:srgbClr val="067D17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学习</a:t>
            </a:r>
            <a:r>
              <a:rPr lang="zh-CN" altLang="zh-CN" sz="1200" dirty="0">
                <a:solidFill>
                  <a:srgbClr val="067D17"/>
                </a:solidFill>
                <a:latin typeface="Consolas" panose="020B0609020204030204" pitchFamily="49" charset="0"/>
              </a:rPr>
              <a:t>Java"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</a:rPr>
              <a:t>);</a:t>
            </a:r>
            <a:b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</a:rPr>
              <a:t>    }</a:t>
            </a:r>
            <a:b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</a:rPr>
              <a:t>    </a:t>
            </a:r>
            <a:r>
              <a:rPr lang="zh-CN" altLang="zh-CN" sz="1200" dirty="0">
                <a:solidFill>
                  <a:srgbClr val="0033B3"/>
                </a:solidFill>
                <a:latin typeface="Consolas" panose="020B0609020204030204" pitchFamily="49" charset="0"/>
              </a:rPr>
              <a:t>public void </a:t>
            </a:r>
            <a:r>
              <a:rPr lang="zh-CN" altLang="zh-CN" sz="1200" dirty="0">
                <a:solidFill>
                  <a:srgbClr val="00627A"/>
                </a:solidFill>
                <a:latin typeface="Consolas" panose="020B0609020204030204" pitchFamily="49" charset="0"/>
              </a:rPr>
              <a:t>eat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</a:rPr>
              <a:t>(){</a:t>
            </a:r>
            <a:b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</a:rPr>
              <a:t>        </a:t>
            </a:r>
            <a:r>
              <a:rPr lang="zh-CN" altLang="zh-CN" sz="1200" dirty="0">
                <a:solidFill>
                  <a:srgbClr val="000000"/>
                </a:solidFill>
                <a:latin typeface="Consolas" panose="020B0609020204030204" pitchFamily="49" charset="0"/>
              </a:rPr>
              <a:t>System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</a:rPr>
              <a:t>.</a:t>
            </a:r>
            <a:r>
              <a:rPr lang="zh-CN" altLang="zh-CN" sz="1200" i="1" dirty="0">
                <a:solidFill>
                  <a:srgbClr val="871094"/>
                </a:solidFill>
                <a:latin typeface="Consolas" panose="020B0609020204030204" pitchFamily="49" charset="0"/>
              </a:rPr>
              <a:t>out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</a:rPr>
              <a:t>.println(</a:t>
            </a:r>
            <a:r>
              <a:rPr lang="zh-CN" altLang="zh-CN" sz="1200" dirty="0">
                <a:solidFill>
                  <a:srgbClr val="067D17"/>
                </a:solidFill>
                <a:latin typeface="Consolas" panose="020B0609020204030204" pitchFamily="49" charset="0"/>
              </a:rPr>
              <a:t>"</a:t>
            </a:r>
            <a:r>
              <a:rPr lang="zh-CN" altLang="zh-CN" sz="1200" dirty="0">
                <a:solidFill>
                  <a:srgbClr val="067D17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吃饭</a:t>
            </a:r>
            <a:r>
              <a:rPr lang="zh-CN" altLang="zh-CN" sz="1200" dirty="0">
                <a:solidFill>
                  <a:srgbClr val="067D17"/>
                </a:solidFill>
                <a:latin typeface="Consolas" panose="020B0609020204030204" pitchFamily="49" charset="0"/>
              </a:rPr>
              <a:t>"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</a:rPr>
              <a:t>);</a:t>
            </a:r>
            <a:b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</a:rPr>
              <a:t>    }</a:t>
            </a:r>
            <a:b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</a:rPr>
              <a:t>}</a:t>
            </a:r>
            <a:endParaRPr lang="zh-CN" altLang="zh-CN" dirty="0">
              <a:latin typeface="Consolas" panose="020B0609020204030204" pitchFamily="49" charset="0"/>
            </a:endParaRPr>
          </a:p>
        </p:txBody>
      </p:sp>
      <p:sp>
        <p:nvSpPr>
          <p:cNvPr id="39" name="TextBox 3">
            <a:extLst>
              <a:ext uri="{FF2B5EF4-FFF2-40B4-BE49-F238E27FC236}">
                <a16:creationId xmlns:a16="http://schemas.microsoft.com/office/drawing/2014/main" id="{866E099E-C333-47D5-A108-DEA415C9F984}"/>
              </a:ext>
            </a:extLst>
          </p:cNvPr>
          <p:cNvSpPr txBox="1"/>
          <p:nvPr/>
        </p:nvSpPr>
        <p:spPr>
          <a:xfrm>
            <a:off x="710880" y="3530698"/>
            <a:ext cx="4620683" cy="2308324"/>
          </a:xfrm>
          <a:prstGeom prst="rect">
            <a:avLst/>
          </a:prstGeom>
          <a:solidFill>
            <a:srgbClr val="FFFFE4"/>
          </a:solidFill>
          <a:ln w="12700">
            <a:solidFill>
              <a:schemeClr val="tx1"/>
            </a:solidFill>
          </a:ln>
        </p:spPr>
        <p:txBody>
          <a:bodyPr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200" dirty="0">
                <a:solidFill>
                  <a:srgbClr val="0033B3"/>
                </a:solidFill>
                <a:latin typeface="Consolas" panose="020B0609020204030204" pitchFamily="49" charset="0"/>
                <a:ea typeface="JetBrains Mono"/>
              </a:rPr>
              <a:t>public class </a:t>
            </a:r>
            <a:r>
              <a:rPr lang="zh-CN" altLang="zh-CN" sz="12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Test 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{</a:t>
            </a:r>
            <a:b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    </a:t>
            </a:r>
            <a:r>
              <a:rPr lang="zh-CN" altLang="zh-CN" sz="1200" dirty="0">
                <a:solidFill>
                  <a:srgbClr val="0033B3"/>
                </a:solidFill>
                <a:latin typeface="Consolas" panose="020B0609020204030204" pitchFamily="49" charset="0"/>
                <a:ea typeface="JetBrains Mono"/>
              </a:rPr>
              <a:t>public static void </a:t>
            </a:r>
            <a:r>
              <a:rPr lang="zh-CN" altLang="zh-CN" sz="1200" dirty="0">
                <a:solidFill>
                  <a:srgbClr val="00627A"/>
                </a:solidFill>
                <a:latin typeface="Consolas" panose="020B0609020204030204" pitchFamily="49" charset="0"/>
                <a:ea typeface="JetBrains Mono"/>
              </a:rPr>
              <a:t>main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(</a:t>
            </a:r>
            <a:r>
              <a:rPr lang="zh-CN" altLang="zh-CN" sz="12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String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[] args) {</a:t>
            </a:r>
            <a:b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        </a:t>
            </a:r>
            <a:r>
              <a:rPr lang="zh-CN" altLang="zh-CN" sz="12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Student stu1 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= </a:t>
            </a:r>
            <a:r>
              <a:rPr lang="zh-CN" altLang="zh-CN" sz="1200" dirty="0">
                <a:solidFill>
                  <a:srgbClr val="0033B3"/>
                </a:solidFill>
                <a:latin typeface="Consolas" panose="020B0609020204030204" pitchFamily="49" charset="0"/>
                <a:ea typeface="JetBrains Mono"/>
              </a:rPr>
              <a:t>new 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Student();</a:t>
            </a:r>
            <a:b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        </a:t>
            </a:r>
            <a:r>
              <a:rPr lang="zh-CN" altLang="zh-CN" sz="12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stu1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.</a:t>
            </a:r>
            <a:r>
              <a:rPr lang="zh-CN" altLang="zh-CN" sz="1200" dirty="0">
                <a:solidFill>
                  <a:srgbClr val="871094"/>
                </a:solidFill>
                <a:latin typeface="Consolas" panose="020B0609020204030204" pitchFamily="49" charset="0"/>
                <a:ea typeface="JetBrains Mono"/>
              </a:rPr>
              <a:t>name 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= </a:t>
            </a:r>
            <a:r>
              <a:rPr lang="zh-CN" altLang="zh-CN" sz="1200" dirty="0">
                <a:solidFill>
                  <a:srgbClr val="067D17"/>
                </a:solidFill>
                <a:latin typeface="Consolas" panose="020B0609020204030204" pitchFamily="49" charset="0"/>
                <a:ea typeface="JetBrains Mono"/>
              </a:rPr>
              <a:t>"</a:t>
            </a:r>
            <a:r>
              <a:rPr lang="zh-CN" altLang="zh-CN" sz="1200" dirty="0">
                <a:solidFill>
                  <a:srgbClr val="067D17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钢门吹雪</a:t>
            </a:r>
            <a:r>
              <a:rPr lang="zh-CN" altLang="zh-CN" sz="1200" dirty="0">
                <a:solidFill>
                  <a:srgbClr val="067D17"/>
                </a:solidFill>
                <a:latin typeface="Consolas" panose="020B0609020204030204" pitchFamily="49" charset="0"/>
                <a:ea typeface="JetBrains Mono"/>
              </a:rPr>
              <a:t>"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;</a:t>
            </a:r>
            <a:b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</a:br>
            <a:b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        </a:t>
            </a:r>
            <a:r>
              <a:rPr lang="zh-CN" altLang="zh-CN" sz="12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Student stu2 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= </a:t>
            </a:r>
            <a:r>
              <a:rPr lang="zh-CN" altLang="zh-CN" sz="12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stu1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;</a:t>
            </a:r>
            <a:b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        </a:t>
            </a:r>
            <a:r>
              <a:rPr lang="zh-CN" altLang="zh-CN" sz="12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stu2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.</a:t>
            </a:r>
            <a:r>
              <a:rPr lang="zh-CN" altLang="zh-CN" sz="1200" dirty="0">
                <a:solidFill>
                  <a:srgbClr val="871094"/>
                </a:solidFill>
                <a:latin typeface="Consolas" panose="020B0609020204030204" pitchFamily="49" charset="0"/>
                <a:ea typeface="JetBrains Mono"/>
              </a:rPr>
              <a:t>name 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= </a:t>
            </a:r>
            <a:r>
              <a:rPr lang="zh-CN" altLang="zh-CN" sz="1200" dirty="0">
                <a:solidFill>
                  <a:srgbClr val="067D17"/>
                </a:solidFill>
                <a:latin typeface="Consolas" panose="020B0609020204030204" pitchFamily="49" charset="0"/>
                <a:ea typeface="JetBrains Mono"/>
              </a:rPr>
              <a:t>"</a:t>
            </a:r>
            <a:r>
              <a:rPr lang="zh-CN" altLang="zh-CN" sz="1200" dirty="0">
                <a:solidFill>
                  <a:srgbClr val="067D17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西域狂鸭</a:t>
            </a:r>
            <a:r>
              <a:rPr lang="zh-CN" altLang="zh-CN" sz="1200" dirty="0">
                <a:solidFill>
                  <a:srgbClr val="067D17"/>
                </a:solidFill>
                <a:latin typeface="Consolas" panose="020B0609020204030204" pitchFamily="49" charset="0"/>
                <a:ea typeface="JetBrains Mono"/>
              </a:rPr>
              <a:t>"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;</a:t>
            </a:r>
            <a:b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</a:br>
            <a:b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        </a:t>
            </a:r>
            <a:r>
              <a:rPr lang="zh-CN" altLang="zh-CN" sz="12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System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.</a:t>
            </a:r>
            <a:r>
              <a:rPr lang="zh-CN" altLang="zh-CN" sz="1200" i="1" dirty="0">
                <a:solidFill>
                  <a:srgbClr val="871094"/>
                </a:solidFill>
                <a:latin typeface="Consolas" panose="020B0609020204030204" pitchFamily="49" charset="0"/>
                <a:ea typeface="JetBrains Mono"/>
              </a:rPr>
              <a:t>out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.println(</a:t>
            </a:r>
            <a:r>
              <a:rPr lang="zh-CN" altLang="zh-CN" sz="12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stu1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.</a:t>
            </a:r>
            <a:r>
              <a:rPr lang="zh-CN" altLang="zh-CN" sz="1200" dirty="0">
                <a:solidFill>
                  <a:srgbClr val="871094"/>
                </a:solidFill>
                <a:latin typeface="Consolas" panose="020B0609020204030204" pitchFamily="49" charset="0"/>
                <a:ea typeface="JetBrains Mono"/>
              </a:rPr>
              <a:t>name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);</a:t>
            </a:r>
            <a:b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        </a:t>
            </a:r>
            <a:r>
              <a:rPr lang="zh-CN" altLang="zh-CN" sz="12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System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.</a:t>
            </a:r>
            <a:r>
              <a:rPr lang="zh-CN" altLang="zh-CN" sz="1200" i="1" dirty="0">
                <a:solidFill>
                  <a:srgbClr val="871094"/>
                </a:solidFill>
                <a:latin typeface="Consolas" panose="020B0609020204030204" pitchFamily="49" charset="0"/>
                <a:ea typeface="JetBrains Mono"/>
              </a:rPr>
              <a:t>out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.println(</a:t>
            </a:r>
            <a:r>
              <a:rPr lang="zh-CN" altLang="zh-CN" sz="12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stu2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.</a:t>
            </a:r>
            <a:r>
              <a:rPr lang="zh-CN" altLang="zh-CN" sz="1200" dirty="0">
                <a:solidFill>
                  <a:srgbClr val="871094"/>
                </a:solidFill>
                <a:latin typeface="Consolas" panose="020B0609020204030204" pitchFamily="49" charset="0"/>
                <a:ea typeface="JetBrains Mono"/>
              </a:rPr>
              <a:t>name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);</a:t>
            </a:r>
            <a:b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    }</a:t>
            </a:r>
            <a:b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}</a:t>
            </a:r>
            <a:endParaRPr lang="zh-CN" altLang="zh-CN" sz="2000" dirty="0">
              <a:latin typeface="Consolas" panose="020B0609020204030204" pitchFamily="49" charset="0"/>
            </a:endParaRPr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D6B49702-021B-4E78-B581-22630B994A67}"/>
              </a:ext>
            </a:extLst>
          </p:cNvPr>
          <p:cNvGrpSpPr>
            <a:grpSpLocks/>
          </p:cNvGrpSpPr>
          <p:nvPr/>
        </p:nvGrpSpPr>
        <p:grpSpPr bwMode="auto">
          <a:xfrm>
            <a:off x="7493417" y="4739951"/>
            <a:ext cx="4528839" cy="1843039"/>
            <a:chOff x="1087528" y="3579862"/>
            <a:chExt cx="3150447" cy="1400643"/>
          </a:xfrm>
        </p:grpSpPr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F7984AB6-6D90-4CCA-9F6B-876AD8795F8D}"/>
                </a:ext>
              </a:extLst>
            </p:cNvPr>
            <p:cNvSpPr/>
            <p:nvPr/>
          </p:nvSpPr>
          <p:spPr bwMode="auto">
            <a:xfrm>
              <a:off x="1837147" y="3579862"/>
              <a:ext cx="2400828" cy="1400643"/>
            </a:xfrm>
            <a:prstGeom prst="rect">
              <a:avLst/>
            </a:prstGeom>
            <a:solidFill>
              <a:srgbClr val="92D050">
                <a:alpha val="10000"/>
              </a:srgbClr>
            </a:solidFill>
            <a:ln w="38100">
              <a:solidFill>
                <a:srgbClr val="92D05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>
                <a:solidFill>
                  <a:srgbClr val="92D05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  <p:sp>
          <p:nvSpPr>
            <p:cNvPr id="42" name="TextBox 2">
              <a:extLst>
                <a:ext uri="{FF2B5EF4-FFF2-40B4-BE49-F238E27FC236}">
                  <a16:creationId xmlns:a16="http://schemas.microsoft.com/office/drawing/2014/main" id="{BF2D3A51-71B8-4D2F-9701-28E52ACC04E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87528" y="4539823"/>
              <a:ext cx="2442792" cy="4406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zh-CN" altLang="en-US" sz="2400" b="1" dirty="0">
                  <a:solidFill>
                    <a:srgbClr val="92D050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方法区</a:t>
              </a:r>
            </a:p>
          </p:txBody>
        </p:sp>
      </p:grpSp>
      <p:sp>
        <p:nvSpPr>
          <p:cNvPr id="44" name="TextBox 3">
            <a:extLst>
              <a:ext uri="{FF2B5EF4-FFF2-40B4-BE49-F238E27FC236}">
                <a16:creationId xmlns:a16="http://schemas.microsoft.com/office/drawing/2014/main" id="{E4DDCDCE-DAC0-414D-B26E-45BBD632C329}"/>
              </a:ext>
            </a:extLst>
          </p:cNvPr>
          <p:cNvSpPr txBox="1"/>
          <p:nvPr/>
        </p:nvSpPr>
        <p:spPr>
          <a:xfrm>
            <a:off x="8709618" y="4947931"/>
            <a:ext cx="1455362" cy="646331"/>
          </a:xfrm>
          <a:prstGeom prst="rect">
            <a:avLst/>
          </a:prstGeom>
          <a:solidFill>
            <a:srgbClr val="D9D9D9"/>
          </a:solidFill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200" dirty="0">
                <a:solidFill>
                  <a:srgbClr val="000000"/>
                </a:solidFill>
                <a:latin typeface="Consolas" panose="020B0609020204030204" pitchFamily="49" charset="0"/>
              </a:rPr>
              <a:t>Test</a:t>
            </a:r>
            <a:r>
              <a:rPr lang="en-US" altLang="zh-CN" sz="1200" dirty="0">
                <a:solidFill>
                  <a:srgbClr val="000000"/>
                </a:solidFill>
                <a:latin typeface="Consolas" panose="020B0609020204030204" pitchFamily="49" charset="0"/>
              </a:rPr>
              <a:t>.class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200" dirty="0">
                <a:solidFill>
                  <a:srgbClr val="000000"/>
                </a:solidFill>
                <a:latin typeface="Consolas" panose="020B0609020204030204" pitchFamily="49" charset="0"/>
              </a:rPr>
              <a:t>main</a:t>
            </a:r>
            <a:endParaRPr lang="zh-CN" altLang="zh-CN" dirty="0">
              <a:latin typeface="Consolas" panose="020B0609020204030204" pitchFamily="49" charset="0"/>
            </a:endParaRPr>
          </a:p>
        </p:txBody>
      </p:sp>
      <p:sp>
        <p:nvSpPr>
          <p:cNvPr id="45" name="TextBox 3">
            <a:extLst>
              <a:ext uri="{FF2B5EF4-FFF2-40B4-BE49-F238E27FC236}">
                <a16:creationId xmlns:a16="http://schemas.microsoft.com/office/drawing/2014/main" id="{FE9C054F-3C91-4551-ADCD-8A79BB107310}"/>
              </a:ext>
            </a:extLst>
          </p:cNvPr>
          <p:cNvSpPr txBox="1"/>
          <p:nvPr/>
        </p:nvSpPr>
        <p:spPr>
          <a:xfrm>
            <a:off x="5607743" y="3546622"/>
            <a:ext cx="2612715" cy="2585323"/>
          </a:xfrm>
          <a:prstGeom prst="rect">
            <a:avLst/>
          </a:prstGeom>
          <a:solidFill>
            <a:srgbClr val="FFFFE4"/>
          </a:solidFill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200" dirty="0">
                <a:solidFill>
                  <a:srgbClr val="000000"/>
                </a:solidFill>
                <a:latin typeface="Consolas" panose="020B0609020204030204" pitchFamily="49" charset="0"/>
              </a:rPr>
              <a:t>main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zh-CN" dirty="0">
              <a:latin typeface="Consolas" panose="020B0609020204030204" pitchFamily="49" charset="0"/>
            </a:endParaRPr>
          </a:p>
        </p:txBody>
      </p:sp>
      <p:sp>
        <p:nvSpPr>
          <p:cNvPr id="46" name="TextBox 3">
            <a:extLst>
              <a:ext uri="{FF2B5EF4-FFF2-40B4-BE49-F238E27FC236}">
                <a16:creationId xmlns:a16="http://schemas.microsoft.com/office/drawing/2014/main" id="{E496E966-9C62-4C0C-A22D-6222A50FD1EE}"/>
              </a:ext>
            </a:extLst>
          </p:cNvPr>
          <p:cNvSpPr txBox="1"/>
          <p:nvPr/>
        </p:nvSpPr>
        <p:spPr>
          <a:xfrm>
            <a:off x="10297193" y="4952523"/>
            <a:ext cx="1641227" cy="1015663"/>
          </a:xfrm>
          <a:prstGeom prst="rect">
            <a:avLst/>
          </a:prstGeom>
          <a:solidFill>
            <a:srgbClr val="D9D9D9"/>
          </a:solidFill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200" dirty="0" err="1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Student.class</a:t>
            </a:r>
            <a:endParaRPr lang="en-US" altLang="zh-CN" sz="1200" dirty="0">
              <a:solidFill>
                <a:srgbClr val="000000"/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sz="1200" dirty="0">
              <a:solidFill>
                <a:srgbClr val="000000"/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成员变量</a:t>
            </a:r>
            <a:endParaRPr lang="en-US" altLang="zh-CN" sz="1200" dirty="0">
              <a:solidFill>
                <a:srgbClr val="000000"/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sz="1200" dirty="0">
              <a:solidFill>
                <a:srgbClr val="000000"/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成员方法</a:t>
            </a:r>
            <a:endParaRPr lang="zh-CN" altLang="zh-CN" dirty="0"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4634237-2790-44AE-98C3-49467EB539BD}"/>
              </a:ext>
            </a:extLst>
          </p:cNvPr>
          <p:cNvSpPr/>
          <p:nvPr/>
        </p:nvSpPr>
        <p:spPr>
          <a:xfrm>
            <a:off x="5634778" y="3809342"/>
            <a:ext cx="2585679" cy="389433"/>
          </a:xfrm>
          <a:prstGeom prst="rect">
            <a:avLst/>
          </a:prstGeom>
          <a:solidFill>
            <a:srgbClr val="FFFFFF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A965ADD-86E9-4FB3-908E-9E1136D084BD}"/>
              </a:ext>
            </a:extLst>
          </p:cNvPr>
          <p:cNvSpPr txBox="1"/>
          <p:nvPr/>
        </p:nvSpPr>
        <p:spPr>
          <a:xfrm>
            <a:off x="5588079" y="3854230"/>
            <a:ext cx="12041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zh-CN" sz="12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Student stu</a:t>
            </a:r>
            <a:r>
              <a:rPr lang="en-US" altLang="zh-CN" sz="12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C858EA5-291E-4763-87C8-AB6A4BC884FE}"/>
              </a:ext>
            </a:extLst>
          </p:cNvPr>
          <p:cNvSpPr/>
          <p:nvPr/>
        </p:nvSpPr>
        <p:spPr>
          <a:xfrm>
            <a:off x="8730160" y="2186546"/>
            <a:ext cx="1866114" cy="1811631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DEE65177-6F3A-4AF6-A9C0-F8A2B3649FF4}"/>
              </a:ext>
            </a:extLst>
          </p:cNvPr>
          <p:cNvSpPr txBox="1"/>
          <p:nvPr/>
        </p:nvSpPr>
        <p:spPr>
          <a:xfrm>
            <a:off x="8689364" y="1899120"/>
            <a:ext cx="11196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 b="1" dirty="0">
                <a:solidFill>
                  <a:srgbClr val="7030A0"/>
                </a:solidFill>
                <a:latin typeface="Consolas" panose="020B0609020204030204" pitchFamily="49" charset="0"/>
              </a:rPr>
              <a:t>7ef20235</a:t>
            </a:r>
            <a:endParaRPr lang="zh-CN" altLang="en-US" sz="1200" b="1" dirty="0">
              <a:solidFill>
                <a:srgbClr val="7030A0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B1A912F8-54EF-4300-B36A-AAD827B0BD2F}"/>
              </a:ext>
            </a:extLst>
          </p:cNvPr>
          <p:cNvSpPr txBox="1"/>
          <p:nvPr/>
        </p:nvSpPr>
        <p:spPr>
          <a:xfrm>
            <a:off x="8730160" y="2245652"/>
            <a:ext cx="1465055" cy="14322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String </a:t>
            </a:r>
            <a:r>
              <a:rPr lang="zh-CN" altLang="zh-CN" sz="1400" dirty="0">
                <a:solidFill>
                  <a:srgbClr val="871094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name</a:t>
            </a:r>
            <a:endParaRPr lang="en-US" altLang="zh-CN" sz="1400" dirty="0">
              <a:solidFill>
                <a:srgbClr val="871094"/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altLang="zh-CN" sz="1400" dirty="0">
              <a:solidFill>
                <a:srgbClr val="080808"/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b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400" dirty="0">
                <a:solidFill>
                  <a:srgbClr val="0033B3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int </a:t>
            </a:r>
            <a:r>
              <a:rPr lang="zh-CN" altLang="zh-CN" sz="1400" dirty="0">
                <a:solidFill>
                  <a:srgbClr val="871094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age</a:t>
            </a:r>
            <a:endParaRPr lang="en-US" altLang="zh-CN" sz="1400" dirty="0">
              <a:solidFill>
                <a:srgbClr val="871094"/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altLang="zh-CN" sz="1400" dirty="0">
              <a:solidFill>
                <a:srgbClr val="871094"/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altLang="zh-CN" sz="1400" dirty="0">
              <a:solidFill>
                <a:srgbClr val="871094"/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B4B9E720-A600-4092-BEF6-0677545F1C70}"/>
              </a:ext>
            </a:extLst>
          </p:cNvPr>
          <p:cNvSpPr txBox="1"/>
          <p:nvPr/>
        </p:nvSpPr>
        <p:spPr>
          <a:xfrm>
            <a:off x="9895770" y="2587301"/>
            <a:ext cx="13809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null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7C399130-B6F9-46C8-B807-D829B6F0AD66}"/>
              </a:ext>
            </a:extLst>
          </p:cNvPr>
          <p:cNvSpPr txBox="1"/>
          <p:nvPr/>
        </p:nvSpPr>
        <p:spPr>
          <a:xfrm>
            <a:off x="9913195" y="3211991"/>
            <a:ext cx="6830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0</a:t>
            </a:r>
          </a:p>
        </p:txBody>
      </p: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5810A880-4DF3-4979-BF1C-D0E1DB6143CB}"/>
              </a:ext>
            </a:extLst>
          </p:cNvPr>
          <p:cNvCxnSpPr>
            <a:cxnSpLocks/>
          </p:cNvCxnSpPr>
          <p:nvPr/>
        </p:nvCxnSpPr>
        <p:spPr>
          <a:xfrm>
            <a:off x="8730160" y="3630647"/>
            <a:ext cx="1866114" cy="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文本框 42">
            <a:extLst>
              <a:ext uri="{FF2B5EF4-FFF2-40B4-BE49-F238E27FC236}">
                <a16:creationId xmlns:a16="http://schemas.microsoft.com/office/drawing/2014/main" id="{0B7A2838-DDF5-4B7C-A2D8-988B8C53673B}"/>
              </a:ext>
            </a:extLst>
          </p:cNvPr>
          <p:cNvSpPr txBox="1"/>
          <p:nvPr/>
        </p:nvSpPr>
        <p:spPr>
          <a:xfrm>
            <a:off x="8864042" y="3681187"/>
            <a:ext cx="18225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 dirty="0">
                <a:solidFill>
                  <a:srgbClr val="0070C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成员方法引用地址</a:t>
            </a:r>
            <a:endParaRPr lang="en-US" altLang="zh-CN" sz="1400" dirty="0">
              <a:solidFill>
                <a:srgbClr val="0070C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cxnSp>
        <p:nvCxnSpPr>
          <p:cNvPr id="51" name="连接符: 肘形 50">
            <a:extLst>
              <a:ext uri="{FF2B5EF4-FFF2-40B4-BE49-F238E27FC236}">
                <a16:creationId xmlns:a16="http://schemas.microsoft.com/office/drawing/2014/main" id="{68FD59E9-CC4D-43CD-A237-2829ADA695DE}"/>
              </a:ext>
            </a:extLst>
          </p:cNvPr>
          <p:cNvCxnSpPr>
            <a:cxnSpLocks/>
          </p:cNvCxnSpPr>
          <p:nvPr/>
        </p:nvCxnSpPr>
        <p:spPr>
          <a:xfrm rot="16200000" flipH="1">
            <a:off x="9092506" y="4519389"/>
            <a:ext cx="1804346" cy="761925"/>
          </a:xfrm>
          <a:prstGeom prst="bentConnector3">
            <a:avLst>
              <a:gd name="adj1" fmla="val 99551"/>
            </a:avLst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文本框 54">
            <a:extLst>
              <a:ext uri="{FF2B5EF4-FFF2-40B4-BE49-F238E27FC236}">
                <a16:creationId xmlns:a16="http://schemas.microsoft.com/office/drawing/2014/main" id="{F9A9354F-9E7C-4263-9C55-42301275229B}"/>
              </a:ext>
            </a:extLst>
          </p:cNvPr>
          <p:cNvSpPr txBox="1"/>
          <p:nvPr/>
        </p:nvSpPr>
        <p:spPr>
          <a:xfrm>
            <a:off x="8694036" y="1899120"/>
            <a:ext cx="11196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 b="1" dirty="0">
                <a:solidFill>
                  <a:srgbClr val="7030A0"/>
                </a:solidFill>
                <a:latin typeface="Consolas" panose="020B0609020204030204" pitchFamily="49" charset="0"/>
              </a:rPr>
              <a:t>7ef20235</a:t>
            </a:r>
            <a:endParaRPr lang="zh-CN" altLang="en-US" sz="1200" b="1" dirty="0">
              <a:solidFill>
                <a:srgbClr val="7030A0"/>
              </a:solidFill>
              <a:latin typeface="Consolas" panose="020B0609020204030204" pitchFamily="49" charset="0"/>
            </a:endParaRPr>
          </a:p>
        </p:txBody>
      </p:sp>
      <p:cxnSp>
        <p:nvCxnSpPr>
          <p:cNvPr id="57" name="连接符: 肘形 56">
            <a:extLst>
              <a:ext uri="{FF2B5EF4-FFF2-40B4-BE49-F238E27FC236}">
                <a16:creationId xmlns:a16="http://schemas.microsoft.com/office/drawing/2014/main" id="{7207264F-0EBF-4393-AD4C-8E22DD3256B1}"/>
              </a:ext>
            </a:extLst>
          </p:cNvPr>
          <p:cNvCxnSpPr>
            <a:endCxn id="55" idx="1"/>
          </p:cNvCxnSpPr>
          <p:nvPr/>
        </p:nvCxnSpPr>
        <p:spPr>
          <a:xfrm rot="5400000" flipH="1" flipV="1">
            <a:off x="7158416" y="2273722"/>
            <a:ext cx="1771722" cy="1299518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矩形 70">
            <a:extLst>
              <a:ext uri="{FF2B5EF4-FFF2-40B4-BE49-F238E27FC236}">
                <a16:creationId xmlns:a16="http://schemas.microsoft.com/office/drawing/2014/main" id="{E4562B80-E5EA-4A8D-B6A8-9879E74673A4}"/>
              </a:ext>
            </a:extLst>
          </p:cNvPr>
          <p:cNvSpPr/>
          <p:nvPr/>
        </p:nvSpPr>
        <p:spPr>
          <a:xfrm>
            <a:off x="5634778" y="4420266"/>
            <a:ext cx="2585679" cy="389433"/>
          </a:xfrm>
          <a:prstGeom prst="rect">
            <a:avLst/>
          </a:prstGeom>
          <a:solidFill>
            <a:srgbClr val="FFFFFF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9ABFDAE4-9657-4D97-9DFB-050D58B173B0}"/>
              </a:ext>
            </a:extLst>
          </p:cNvPr>
          <p:cNvSpPr txBox="1"/>
          <p:nvPr/>
        </p:nvSpPr>
        <p:spPr>
          <a:xfrm>
            <a:off x="5588079" y="4465154"/>
            <a:ext cx="12041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zh-CN" sz="12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Student stu</a:t>
            </a:r>
            <a:r>
              <a:rPr lang="en-US" altLang="zh-CN" sz="12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80FBF541-7BD7-4099-A62D-BD17A425DB9A}"/>
              </a:ext>
            </a:extLst>
          </p:cNvPr>
          <p:cNvSpPr txBox="1"/>
          <p:nvPr/>
        </p:nvSpPr>
        <p:spPr>
          <a:xfrm>
            <a:off x="9736876" y="2572272"/>
            <a:ext cx="13809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zh-CN" sz="1400" dirty="0">
                <a:solidFill>
                  <a:srgbClr val="067D17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钢门吹雪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83" name="文本框 82">
            <a:extLst>
              <a:ext uri="{FF2B5EF4-FFF2-40B4-BE49-F238E27FC236}">
                <a16:creationId xmlns:a16="http://schemas.microsoft.com/office/drawing/2014/main" id="{74992CA0-F133-468B-8F93-DCB60F8EA562}"/>
              </a:ext>
            </a:extLst>
          </p:cNvPr>
          <p:cNvSpPr txBox="1"/>
          <p:nvPr/>
        </p:nvSpPr>
        <p:spPr>
          <a:xfrm>
            <a:off x="6881161" y="3850464"/>
            <a:ext cx="11196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 b="1" dirty="0">
                <a:solidFill>
                  <a:srgbClr val="7030A0"/>
                </a:solidFill>
                <a:latin typeface="Consolas" panose="020B0609020204030204" pitchFamily="49" charset="0"/>
              </a:rPr>
              <a:t>7ef20235</a:t>
            </a:r>
            <a:endParaRPr lang="zh-CN" altLang="en-US" sz="1200" b="1" dirty="0">
              <a:solidFill>
                <a:srgbClr val="7030A0"/>
              </a:solidFill>
              <a:latin typeface="Consolas" panose="020B0609020204030204" pitchFamily="49" charset="0"/>
            </a:endParaRPr>
          </a:p>
        </p:txBody>
      </p:sp>
      <p:cxnSp>
        <p:nvCxnSpPr>
          <p:cNvPr id="84" name="连接符: 肘形 83">
            <a:extLst>
              <a:ext uri="{FF2B5EF4-FFF2-40B4-BE49-F238E27FC236}">
                <a16:creationId xmlns:a16="http://schemas.microsoft.com/office/drawing/2014/main" id="{BE79D2FE-348F-4B20-8E59-8632056212AE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136951" y="2320716"/>
            <a:ext cx="2531604" cy="1664109"/>
          </a:xfrm>
          <a:prstGeom prst="bentConnector3">
            <a:avLst>
              <a:gd name="adj1" fmla="val 108233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5" name="图片 84">
            <a:extLst>
              <a:ext uri="{FF2B5EF4-FFF2-40B4-BE49-F238E27FC236}">
                <a16:creationId xmlns:a16="http://schemas.microsoft.com/office/drawing/2014/main" id="{6193BF6C-0B19-4867-A2C6-7701801427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7671" y="2653078"/>
            <a:ext cx="1191967" cy="1371403"/>
          </a:xfrm>
          <a:prstGeom prst="rect">
            <a:avLst/>
          </a:prstGeom>
        </p:spPr>
      </p:pic>
      <p:sp>
        <p:nvSpPr>
          <p:cNvPr id="86" name="文本框 85">
            <a:extLst>
              <a:ext uri="{FF2B5EF4-FFF2-40B4-BE49-F238E27FC236}">
                <a16:creationId xmlns:a16="http://schemas.microsoft.com/office/drawing/2014/main" id="{BED68852-6809-4BF5-BCE1-0A6CA804D7C1}"/>
              </a:ext>
            </a:extLst>
          </p:cNvPr>
          <p:cNvSpPr txBox="1"/>
          <p:nvPr/>
        </p:nvSpPr>
        <p:spPr>
          <a:xfrm>
            <a:off x="9736876" y="2573896"/>
            <a:ext cx="13809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 dirty="0">
                <a:solidFill>
                  <a:srgbClr val="067D17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西域狂鸭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88" name="TextBox 3">
            <a:extLst>
              <a:ext uri="{FF2B5EF4-FFF2-40B4-BE49-F238E27FC236}">
                <a16:creationId xmlns:a16="http://schemas.microsoft.com/office/drawing/2014/main" id="{DE23224A-DD52-4305-845B-77AF15D45583}"/>
              </a:ext>
            </a:extLst>
          </p:cNvPr>
          <p:cNvSpPr txBox="1"/>
          <p:nvPr/>
        </p:nvSpPr>
        <p:spPr>
          <a:xfrm>
            <a:off x="724815" y="6059770"/>
            <a:ext cx="1669365" cy="523220"/>
          </a:xfrm>
          <a:prstGeom prst="rect">
            <a:avLst/>
          </a:prstGeom>
          <a:solidFill>
            <a:srgbClr val="0C0C0C"/>
          </a:solidFill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1400" b="1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西域狂鸭</a:t>
            </a:r>
            <a:endParaRPr lang="en-US" altLang="zh-CN" sz="1400" b="1" dirty="0">
              <a:solidFill>
                <a:schemeClr val="bg1">
                  <a:lumMod val="95000"/>
                </a:schemeClr>
              </a:solidFill>
              <a:latin typeface="Consolas" panose="020B0609020204030204" pitchFamily="49" charset="0"/>
            </a:endParaRPr>
          </a:p>
          <a:p>
            <a:pPr>
              <a:defRPr/>
            </a:pPr>
            <a:r>
              <a:rPr lang="zh-CN" altLang="en-US" sz="1400" b="1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西域狂鸭</a:t>
            </a:r>
            <a:endParaRPr lang="en-US" altLang="zh-CN" sz="1400" b="1" dirty="0">
              <a:solidFill>
                <a:schemeClr val="bg1">
                  <a:lumMod val="9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2127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50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7.40741E-7 L -0.07408 -7.40741E-7 C -0.10729 -7.40741E-7 -0.14804 0.07847 -0.14804 0.14236 L -0.14804 0.28472 " pathEditMode="relative" rAng="0" ptsTypes="AAAA">
                                      <p:cBhvr>
                                        <p:cTn id="8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409" y="142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000"/>
                            </p:stCondLst>
                            <p:childTnLst>
                              <p:par>
                                <p:cTn id="9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-1.48148E-6 L 3.54167E-6 0.08843 " pathEditMode="relative" rAng="0" ptsTypes="AA">
                                      <p:cBhvr>
                                        <p:cTn id="113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4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1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26" presetClass="emph" presetSubtype="0" repeatCount="indefinite" fill="hold" grpId="1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134" dur="500" tmFilter="0, 0; .2, .5; .8, .5; 1, 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5" dur="250" autoRev="1" fill="hold"/>
                                        <p:tgtEl>
                                          <p:spTgt spid="8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9" grpId="0" animBg="1"/>
      <p:bldP spid="44" grpId="0" animBg="1"/>
      <p:bldP spid="45" grpId="0" animBg="1"/>
      <p:bldP spid="46" grpId="0" animBg="1"/>
      <p:bldP spid="6" grpId="0" animBg="1"/>
      <p:bldP spid="4" grpId="0"/>
      <p:bldP spid="8" grpId="0" animBg="1"/>
      <p:bldP spid="14" grpId="0"/>
      <p:bldP spid="14" grpId="1"/>
      <p:bldP spid="16" grpId="0"/>
      <p:bldP spid="17" grpId="0"/>
      <p:bldP spid="17" grpId="1"/>
      <p:bldP spid="38" grpId="0"/>
      <p:bldP spid="43" grpId="0"/>
      <p:bldP spid="55" grpId="0"/>
      <p:bldP spid="71" grpId="0" animBg="1"/>
      <p:bldP spid="72" grpId="0"/>
      <p:bldP spid="81" grpId="0"/>
      <p:bldP spid="81" grpId="1"/>
      <p:bldP spid="83" grpId="0"/>
      <p:bldP spid="83" grpId="1"/>
      <p:bldP spid="86" grpId="0"/>
      <p:bldP spid="86" grpId="1"/>
      <p:bldP spid="8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691FACA-E1ED-6A48-A1E4-D925AAC030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47349" y="1207492"/>
            <a:ext cx="5973761" cy="4256405"/>
          </a:xfrm>
        </p:spPr>
        <p:txBody>
          <a:bodyPr/>
          <a:lstStyle/>
          <a:p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Alibaba PuHuiTi R"/>
              </a:rPr>
              <a:t>类和对象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Alibaba PuHuiTi R"/>
            </a:endParaRPr>
          </a:p>
          <a:p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Alibaba PuHuiTi R"/>
              </a:rPr>
              <a:t>对象内存图</a:t>
            </a: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  <a:ea typeface="Alibaba PuHuiTi R"/>
            </a:endParaRPr>
          </a:p>
          <a:p>
            <a:r>
              <a:rPr lang="zh-CN" altLang="en-US" dirty="0">
                <a:solidFill>
                  <a:srgbClr val="C00000"/>
                </a:solidFill>
                <a:latin typeface="Consolas" panose="020B0609020204030204" pitchFamily="49" charset="0"/>
                <a:ea typeface="Alibaba PuHuiTi R"/>
              </a:rPr>
              <a:t>成员变量和局部变量</a:t>
            </a:r>
            <a:endParaRPr lang="en-US" altLang="zh-CN" dirty="0">
              <a:solidFill>
                <a:srgbClr val="C00000"/>
              </a:solidFill>
              <a:latin typeface="Consolas" panose="020B0609020204030204" pitchFamily="49" charset="0"/>
              <a:ea typeface="Alibaba PuHuiTi R"/>
            </a:endParaRPr>
          </a:p>
          <a:p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Alibaba PuHuiTi R"/>
              </a:rPr>
              <a:t>this 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Alibaba PuHuiTi R"/>
              </a:rPr>
              <a:t>关键字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Alibaba PuHuiTi R"/>
            </a:endParaRPr>
          </a:p>
          <a:p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Alibaba PuHuiTi R"/>
              </a:rPr>
              <a:t>构造方法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Alibaba PuHuiTi R"/>
            </a:endParaRPr>
          </a:p>
          <a:p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Alibaba PuHuiTi R"/>
              </a:rPr>
              <a:t>封装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Alibaba PuHuiTi R"/>
            </a:endParaRPr>
          </a:p>
        </p:txBody>
      </p:sp>
    </p:spTree>
    <p:extLst>
      <p:ext uri="{BB962C8B-B14F-4D97-AF65-F5344CB8AC3E}">
        <p14:creationId xmlns:p14="http://schemas.microsoft.com/office/powerpoint/2010/main" val="34961773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 </a:t>
            </a:r>
          </a:p>
        </p:txBody>
      </p:sp>
      <p:sp>
        <p:nvSpPr>
          <p:cNvPr id="24" name="文本占位符 3">
            <a:extLst>
              <a:ext uri="{FF2B5EF4-FFF2-40B4-BE49-F238E27FC236}">
                <a16:creationId xmlns:a16="http://schemas.microsoft.com/office/drawing/2014/main" id="{C4B8F0B7-B839-4DC0-8545-B40734C46EA9}"/>
              </a:ext>
            </a:extLst>
          </p:cNvPr>
          <p:cNvSpPr txBox="1">
            <a:spLocks/>
          </p:cNvSpPr>
          <p:nvPr/>
        </p:nvSpPr>
        <p:spPr>
          <a:xfrm>
            <a:off x="710881" y="940081"/>
            <a:ext cx="3366598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>
                <a:solidFill>
                  <a:srgbClr val="C00000"/>
                </a:solidFill>
                <a:latin typeface="Consolas" panose="020B0609020204030204" pitchFamily="49" charset="0"/>
              </a:rPr>
              <a:t>成员变量和局部变量的区别</a:t>
            </a:r>
          </a:p>
        </p:txBody>
      </p:sp>
      <p:sp>
        <p:nvSpPr>
          <p:cNvPr id="19" name="AutoShape 4">
            <a:extLst>
              <a:ext uri="{FF2B5EF4-FFF2-40B4-BE49-F238E27FC236}">
                <a16:creationId xmlns:a16="http://schemas.microsoft.com/office/drawing/2014/main" id="{099C9E26-0708-4411-BC23-6A88333B1BC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0092405" y="1076360"/>
            <a:ext cx="102810" cy="102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aphicFrame>
        <p:nvGraphicFramePr>
          <p:cNvPr id="53" name="表格 52">
            <a:extLst>
              <a:ext uri="{FF2B5EF4-FFF2-40B4-BE49-F238E27FC236}">
                <a16:creationId xmlns:a16="http://schemas.microsoft.com/office/drawing/2014/main" id="{BF19ED50-AC9E-4823-ABB7-5166193A5CBB}"/>
              </a:ext>
            </a:extLst>
          </p:cNvPr>
          <p:cNvGraphicFramePr>
            <a:graphicFrameLocks noGrp="1"/>
          </p:cNvGraphicFramePr>
          <p:nvPr/>
        </p:nvGraphicFramePr>
        <p:xfrm>
          <a:off x="710879" y="1728682"/>
          <a:ext cx="10560501" cy="4052957"/>
        </p:xfrm>
        <a:graphic>
          <a:graphicData uri="http://schemas.openxmlformats.org/drawingml/2006/table">
            <a:tbl>
              <a:tblPr/>
              <a:tblGrid>
                <a:gridCol w="2381770">
                  <a:extLst>
                    <a:ext uri="{9D8B030D-6E8A-4147-A177-3AD203B41FA5}">
                      <a16:colId xmlns:a16="http://schemas.microsoft.com/office/drawing/2014/main" val="4001127988"/>
                    </a:ext>
                  </a:extLst>
                </a:gridCol>
                <a:gridCol w="3806727">
                  <a:extLst>
                    <a:ext uri="{9D8B030D-6E8A-4147-A177-3AD203B41FA5}">
                      <a16:colId xmlns:a16="http://schemas.microsoft.com/office/drawing/2014/main" val="1994407513"/>
                    </a:ext>
                  </a:extLst>
                </a:gridCol>
                <a:gridCol w="4372004">
                  <a:extLst>
                    <a:ext uri="{9D8B030D-6E8A-4147-A177-3AD203B41FA5}">
                      <a16:colId xmlns:a16="http://schemas.microsoft.com/office/drawing/2014/main" val="3392711098"/>
                    </a:ext>
                  </a:extLst>
                </a:gridCol>
              </a:tblGrid>
              <a:tr h="762577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区别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成员变量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局部变量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D2B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4384562"/>
                  </a:ext>
                </a:extLst>
              </a:tr>
              <a:tr h="65807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类中位置不同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0146473"/>
                  </a:ext>
                </a:extLst>
              </a:tr>
              <a:tr h="65807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初始化值不同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943993"/>
                  </a:ext>
                </a:extLst>
              </a:tr>
              <a:tr h="65807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内存位置不同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9330359"/>
                  </a:ext>
                </a:extLst>
              </a:tr>
              <a:tr h="65807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生命周期不同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  <a:alpha val="79999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  <a:alpha val="79999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  <a:alpha val="79999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7582842"/>
                  </a:ext>
                </a:extLst>
              </a:tr>
              <a:tr h="65807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作用域</a:t>
                      </a:r>
                      <a:endParaRPr kumimoji="0" lang="en-US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03541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970966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 </a:t>
            </a:r>
          </a:p>
        </p:txBody>
      </p:sp>
      <p:sp>
        <p:nvSpPr>
          <p:cNvPr id="24" name="文本占位符 3">
            <a:extLst>
              <a:ext uri="{FF2B5EF4-FFF2-40B4-BE49-F238E27FC236}">
                <a16:creationId xmlns:a16="http://schemas.microsoft.com/office/drawing/2014/main" id="{C4B8F0B7-B839-4DC0-8545-B40734C46EA9}"/>
              </a:ext>
            </a:extLst>
          </p:cNvPr>
          <p:cNvSpPr txBox="1">
            <a:spLocks/>
          </p:cNvSpPr>
          <p:nvPr/>
        </p:nvSpPr>
        <p:spPr>
          <a:xfrm>
            <a:off x="710881" y="940081"/>
            <a:ext cx="3366598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>
                <a:solidFill>
                  <a:srgbClr val="C00000"/>
                </a:solidFill>
                <a:latin typeface="Consolas" panose="020B0609020204030204" pitchFamily="49" charset="0"/>
              </a:rPr>
              <a:t>成员变量和局部变量的区别</a:t>
            </a:r>
          </a:p>
        </p:txBody>
      </p:sp>
      <p:sp>
        <p:nvSpPr>
          <p:cNvPr id="19" name="AutoShape 4">
            <a:extLst>
              <a:ext uri="{FF2B5EF4-FFF2-40B4-BE49-F238E27FC236}">
                <a16:creationId xmlns:a16="http://schemas.microsoft.com/office/drawing/2014/main" id="{099C9E26-0708-4411-BC23-6A88333B1BC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0092405" y="1076360"/>
            <a:ext cx="102810" cy="102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aphicFrame>
        <p:nvGraphicFramePr>
          <p:cNvPr id="53" name="表格 52">
            <a:extLst>
              <a:ext uri="{FF2B5EF4-FFF2-40B4-BE49-F238E27FC236}">
                <a16:creationId xmlns:a16="http://schemas.microsoft.com/office/drawing/2014/main" id="{BF19ED50-AC9E-4823-ABB7-5166193A5CBB}"/>
              </a:ext>
            </a:extLst>
          </p:cNvPr>
          <p:cNvGraphicFramePr>
            <a:graphicFrameLocks noGrp="1"/>
          </p:cNvGraphicFramePr>
          <p:nvPr/>
        </p:nvGraphicFramePr>
        <p:xfrm>
          <a:off x="710879" y="1728682"/>
          <a:ext cx="10560501" cy="4052957"/>
        </p:xfrm>
        <a:graphic>
          <a:graphicData uri="http://schemas.openxmlformats.org/drawingml/2006/table">
            <a:tbl>
              <a:tblPr/>
              <a:tblGrid>
                <a:gridCol w="2381770">
                  <a:extLst>
                    <a:ext uri="{9D8B030D-6E8A-4147-A177-3AD203B41FA5}">
                      <a16:colId xmlns:a16="http://schemas.microsoft.com/office/drawing/2014/main" val="4001127988"/>
                    </a:ext>
                  </a:extLst>
                </a:gridCol>
                <a:gridCol w="3806727">
                  <a:extLst>
                    <a:ext uri="{9D8B030D-6E8A-4147-A177-3AD203B41FA5}">
                      <a16:colId xmlns:a16="http://schemas.microsoft.com/office/drawing/2014/main" val="1994407513"/>
                    </a:ext>
                  </a:extLst>
                </a:gridCol>
                <a:gridCol w="4372004">
                  <a:extLst>
                    <a:ext uri="{9D8B030D-6E8A-4147-A177-3AD203B41FA5}">
                      <a16:colId xmlns:a16="http://schemas.microsoft.com/office/drawing/2014/main" val="3392711098"/>
                    </a:ext>
                  </a:extLst>
                </a:gridCol>
              </a:tblGrid>
              <a:tr h="762577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区别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成员变量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局部变量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D2B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4384562"/>
                  </a:ext>
                </a:extLst>
              </a:tr>
              <a:tr h="65807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类中位置不同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方法外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方法中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0146473"/>
                  </a:ext>
                </a:extLst>
              </a:tr>
              <a:tr h="65807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初始化值不同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943993"/>
                  </a:ext>
                </a:extLst>
              </a:tr>
              <a:tr h="65807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内存位置不同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9330359"/>
                  </a:ext>
                </a:extLst>
              </a:tr>
              <a:tr h="65807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生命周期不同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  <a:alpha val="79999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  <a:alpha val="79999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  <a:alpha val="79999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7582842"/>
                  </a:ext>
                </a:extLst>
              </a:tr>
              <a:tr h="65807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作用域</a:t>
                      </a:r>
                      <a:endParaRPr kumimoji="0" lang="en-US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0354196"/>
                  </a:ext>
                </a:extLst>
              </a:tr>
            </a:tbl>
          </a:graphicData>
        </a:graphic>
      </p:graphicFrame>
      <p:sp>
        <p:nvSpPr>
          <p:cNvPr id="17" name="TextBox 3">
            <a:extLst>
              <a:ext uri="{FF2B5EF4-FFF2-40B4-BE49-F238E27FC236}">
                <a16:creationId xmlns:a16="http://schemas.microsoft.com/office/drawing/2014/main" id="{D5A5DFB0-331C-4B45-89F9-576A9873498C}"/>
              </a:ext>
            </a:extLst>
          </p:cNvPr>
          <p:cNvSpPr txBox="1"/>
          <p:nvPr/>
        </p:nvSpPr>
        <p:spPr>
          <a:xfrm>
            <a:off x="3169552" y="3278106"/>
            <a:ext cx="3686483" cy="954107"/>
          </a:xfrm>
          <a:prstGeom prst="rect">
            <a:avLst/>
          </a:prstGeom>
          <a:solidFill>
            <a:srgbClr val="FFFFE4"/>
          </a:solidFill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400" dirty="0">
                <a:solidFill>
                  <a:srgbClr val="0033B3"/>
                </a:solidFill>
                <a:latin typeface="Consolas" panose="020B0609020204030204" pitchFamily="49" charset="0"/>
              </a:rPr>
              <a:t>public class 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Student 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{</a:t>
            </a:r>
            <a:br>
              <a:rPr lang="zh-CN" altLang="zh-CN" sz="1400" dirty="0">
                <a:solidFill>
                  <a:srgbClr val="458C2F"/>
                </a:solidFill>
                <a:latin typeface="Consolas" panose="020B0609020204030204" pitchFamily="49" charset="0"/>
                <a:ea typeface="宋体" panose="02010600030101010101" pitchFamily="2" charset="-122"/>
              </a:rPr>
            </a:br>
            <a:r>
              <a:rPr lang="zh-CN" altLang="zh-CN" sz="1400" dirty="0">
                <a:solidFill>
                  <a:srgbClr val="458C2F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    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String </a:t>
            </a:r>
            <a:r>
              <a:rPr lang="zh-CN" altLang="zh-CN" sz="1400" dirty="0">
                <a:solidFill>
                  <a:srgbClr val="871094"/>
                </a:solidFill>
                <a:latin typeface="Consolas" panose="020B0609020204030204" pitchFamily="49" charset="0"/>
              </a:rPr>
              <a:t>name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;</a:t>
            </a:r>
            <a:b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    </a:t>
            </a:r>
            <a:r>
              <a:rPr lang="zh-CN" altLang="zh-CN" sz="1400" dirty="0">
                <a:solidFill>
                  <a:srgbClr val="0033B3"/>
                </a:solidFill>
                <a:latin typeface="Consolas" panose="020B0609020204030204" pitchFamily="49" charset="0"/>
              </a:rPr>
              <a:t>int </a:t>
            </a:r>
            <a:r>
              <a:rPr lang="zh-CN" altLang="zh-CN" sz="1400" dirty="0">
                <a:solidFill>
                  <a:srgbClr val="871094"/>
                </a:solidFill>
                <a:latin typeface="Consolas" panose="020B0609020204030204" pitchFamily="49" charset="0"/>
              </a:rPr>
              <a:t>age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;</a:t>
            </a:r>
            <a:endParaRPr lang="en-US" altLang="zh-CN" sz="2000" dirty="0">
              <a:latin typeface="Consolas" panose="020B06090202040302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}</a:t>
            </a:r>
            <a:endParaRPr lang="en-US" altLang="zh-CN" sz="1400" dirty="0">
              <a:solidFill>
                <a:srgbClr val="080808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3">
            <a:extLst>
              <a:ext uri="{FF2B5EF4-FFF2-40B4-BE49-F238E27FC236}">
                <a16:creationId xmlns:a16="http://schemas.microsoft.com/office/drawing/2014/main" id="{1D3085C8-3A1B-4C9A-A806-43406438D350}"/>
              </a:ext>
            </a:extLst>
          </p:cNvPr>
          <p:cNvSpPr txBox="1"/>
          <p:nvPr/>
        </p:nvSpPr>
        <p:spPr>
          <a:xfrm>
            <a:off x="6957300" y="3278106"/>
            <a:ext cx="4714815" cy="2462213"/>
          </a:xfrm>
          <a:prstGeom prst="rect">
            <a:avLst/>
          </a:prstGeom>
          <a:solidFill>
            <a:srgbClr val="FFFFE4"/>
          </a:solidFill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400" dirty="0">
                <a:solidFill>
                  <a:srgbClr val="0033B3"/>
                </a:solidFill>
                <a:latin typeface="Consolas" panose="020B0609020204030204" pitchFamily="49" charset="0"/>
                <a:ea typeface="JetBrains Mono"/>
              </a:rPr>
              <a:t>public class 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Test 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{</a:t>
            </a:r>
            <a:b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</a:b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    </a:t>
            </a:r>
            <a:r>
              <a:rPr lang="zh-CN" altLang="zh-CN" sz="1400" dirty="0">
                <a:solidFill>
                  <a:srgbClr val="0033B3"/>
                </a:solidFill>
                <a:latin typeface="Consolas" panose="020B0609020204030204" pitchFamily="49" charset="0"/>
                <a:ea typeface="JetBrains Mono"/>
              </a:rPr>
              <a:t>public static void </a:t>
            </a:r>
            <a:r>
              <a:rPr lang="zh-CN" altLang="zh-CN" sz="1400" dirty="0">
                <a:solidFill>
                  <a:srgbClr val="00627A"/>
                </a:solidFill>
                <a:latin typeface="Consolas" panose="020B0609020204030204" pitchFamily="49" charset="0"/>
                <a:ea typeface="JetBrains Mono"/>
              </a:rPr>
              <a:t>main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(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String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[] args) {</a:t>
            </a:r>
            <a:b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</a:b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        </a:t>
            </a:r>
            <a:r>
              <a:rPr lang="zh-CN" altLang="zh-CN" sz="1400" dirty="0">
                <a:solidFill>
                  <a:srgbClr val="0033B3"/>
                </a:solidFill>
                <a:latin typeface="Consolas" panose="020B0609020204030204" pitchFamily="49" charset="0"/>
                <a:ea typeface="JetBrains Mono"/>
              </a:rPr>
              <a:t>int 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num1 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= </a:t>
            </a:r>
            <a:r>
              <a:rPr lang="zh-CN" altLang="zh-CN" sz="1400" dirty="0">
                <a:solidFill>
                  <a:srgbClr val="1750EB"/>
                </a:solidFill>
                <a:latin typeface="Consolas" panose="020B0609020204030204" pitchFamily="49" charset="0"/>
                <a:ea typeface="JetBrains Mono"/>
              </a:rPr>
              <a:t>10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;</a:t>
            </a:r>
            <a:b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</a:b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    }</a:t>
            </a:r>
            <a:b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</a:b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}</a:t>
            </a:r>
            <a:b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</a:br>
            <a:b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</a:br>
            <a:r>
              <a:rPr lang="zh-CN" altLang="zh-CN" sz="1400" dirty="0">
                <a:solidFill>
                  <a:srgbClr val="0033B3"/>
                </a:solidFill>
                <a:latin typeface="Consolas" panose="020B0609020204030204" pitchFamily="49" charset="0"/>
                <a:ea typeface="JetBrains Mono"/>
              </a:rPr>
              <a:t>public class 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Student 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{</a:t>
            </a:r>
            <a:b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</a:b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    </a:t>
            </a:r>
            <a:r>
              <a:rPr lang="zh-CN" altLang="zh-CN" sz="1400" dirty="0">
                <a:solidFill>
                  <a:srgbClr val="0033B3"/>
                </a:solidFill>
                <a:latin typeface="Consolas" panose="020B0609020204030204" pitchFamily="49" charset="0"/>
                <a:ea typeface="JetBrains Mono"/>
              </a:rPr>
              <a:t>public void </a:t>
            </a:r>
            <a:r>
              <a:rPr lang="zh-CN" altLang="zh-CN" sz="1400" dirty="0">
                <a:solidFill>
                  <a:srgbClr val="00627A"/>
                </a:solidFill>
                <a:latin typeface="Consolas" panose="020B0609020204030204" pitchFamily="49" charset="0"/>
                <a:ea typeface="JetBrains Mono"/>
              </a:rPr>
              <a:t>method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(){</a:t>
            </a:r>
            <a:b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</a:b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        </a:t>
            </a:r>
            <a:r>
              <a:rPr lang="zh-CN" altLang="zh-CN" sz="1400" dirty="0">
                <a:solidFill>
                  <a:srgbClr val="0033B3"/>
                </a:solidFill>
                <a:latin typeface="Consolas" panose="020B0609020204030204" pitchFamily="49" charset="0"/>
                <a:ea typeface="JetBrains Mono"/>
              </a:rPr>
              <a:t>int 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num2 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= </a:t>
            </a:r>
            <a:r>
              <a:rPr lang="zh-CN" altLang="zh-CN" sz="1400" dirty="0">
                <a:solidFill>
                  <a:srgbClr val="1750EB"/>
                </a:solidFill>
                <a:latin typeface="Consolas" panose="020B0609020204030204" pitchFamily="49" charset="0"/>
                <a:ea typeface="JetBrains Mono"/>
              </a:rPr>
              <a:t>20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;</a:t>
            </a:r>
            <a:b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</a:b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    }</a:t>
            </a:r>
            <a:b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</a:b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}</a:t>
            </a:r>
            <a:endParaRPr lang="zh-CN" altLang="zh-CN" sz="2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0194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0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 </a:t>
            </a:r>
          </a:p>
        </p:txBody>
      </p:sp>
      <p:sp>
        <p:nvSpPr>
          <p:cNvPr id="24" name="文本占位符 3">
            <a:extLst>
              <a:ext uri="{FF2B5EF4-FFF2-40B4-BE49-F238E27FC236}">
                <a16:creationId xmlns:a16="http://schemas.microsoft.com/office/drawing/2014/main" id="{C4B8F0B7-B839-4DC0-8545-B40734C46EA9}"/>
              </a:ext>
            </a:extLst>
          </p:cNvPr>
          <p:cNvSpPr txBox="1">
            <a:spLocks/>
          </p:cNvSpPr>
          <p:nvPr/>
        </p:nvSpPr>
        <p:spPr>
          <a:xfrm>
            <a:off x="710881" y="940081"/>
            <a:ext cx="3366598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>
                <a:solidFill>
                  <a:srgbClr val="C00000"/>
                </a:solidFill>
                <a:latin typeface="Consolas" panose="020B0609020204030204" pitchFamily="49" charset="0"/>
              </a:rPr>
              <a:t>成员变量和局部变量的区别</a:t>
            </a:r>
          </a:p>
        </p:txBody>
      </p:sp>
      <p:sp>
        <p:nvSpPr>
          <p:cNvPr id="19" name="AutoShape 4">
            <a:extLst>
              <a:ext uri="{FF2B5EF4-FFF2-40B4-BE49-F238E27FC236}">
                <a16:creationId xmlns:a16="http://schemas.microsoft.com/office/drawing/2014/main" id="{099C9E26-0708-4411-BC23-6A88333B1BC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0092405" y="1076360"/>
            <a:ext cx="102810" cy="102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aphicFrame>
        <p:nvGraphicFramePr>
          <p:cNvPr id="53" name="表格 52">
            <a:extLst>
              <a:ext uri="{FF2B5EF4-FFF2-40B4-BE49-F238E27FC236}">
                <a16:creationId xmlns:a16="http://schemas.microsoft.com/office/drawing/2014/main" id="{BF19ED50-AC9E-4823-ABB7-5166193A5CBB}"/>
              </a:ext>
            </a:extLst>
          </p:cNvPr>
          <p:cNvGraphicFramePr>
            <a:graphicFrameLocks noGrp="1"/>
          </p:cNvGraphicFramePr>
          <p:nvPr/>
        </p:nvGraphicFramePr>
        <p:xfrm>
          <a:off x="710879" y="1728682"/>
          <a:ext cx="10560501" cy="4052957"/>
        </p:xfrm>
        <a:graphic>
          <a:graphicData uri="http://schemas.openxmlformats.org/drawingml/2006/table">
            <a:tbl>
              <a:tblPr/>
              <a:tblGrid>
                <a:gridCol w="2381770">
                  <a:extLst>
                    <a:ext uri="{9D8B030D-6E8A-4147-A177-3AD203B41FA5}">
                      <a16:colId xmlns:a16="http://schemas.microsoft.com/office/drawing/2014/main" val="4001127988"/>
                    </a:ext>
                  </a:extLst>
                </a:gridCol>
                <a:gridCol w="3806727">
                  <a:extLst>
                    <a:ext uri="{9D8B030D-6E8A-4147-A177-3AD203B41FA5}">
                      <a16:colId xmlns:a16="http://schemas.microsoft.com/office/drawing/2014/main" val="1994407513"/>
                    </a:ext>
                  </a:extLst>
                </a:gridCol>
                <a:gridCol w="4372004">
                  <a:extLst>
                    <a:ext uri="{9D8B030D-6E8A-4147-A177-3AD203B41FA5}">
                      <a16:colId xmlns:a16="http://schemas.microsoft.com/office/drawing/2014/main" val="3392711098"/>
                    </a:ext>
                  </a:extLst>
                </a:gridCol>
              </a:tblGrid>
              <a:tr h="762577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区别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成员变量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局部变量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D2B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4384562"/>
                  </a:ext>
                </a:extLst>
              </a:tr>
              <a:tr h="65807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类中位置不同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方法外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方法中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0146473"/>
                  </a:ext>
                </a:extLst>
              </a:tr>
              <a:tr h="65807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初始化值不同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有默认初始化值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没有，使用之前需要完成赋值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943993"/>
                  </a:ext>
                </a:extLst>
              </a:tr>
              <a:tr h="65807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内存位置不同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9330359"/>
                  </a:ext>
                </a:extLst>
              </a:tr>
              <a:tr h="65807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生命周期不同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  <a:alpha val="79999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  <a:alpha val="79999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  <a:alpha val="79999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7582842"/>
                  </a:ext>
                </a:extLst>
              </a:tr>
              <a:tr h="65807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作用域</a:t>
                      </a:r>
                      <a:endParaRPr kumimoji="0" lang="en-US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03541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263393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 </a:t>
            </a:r>
          </a:p>
        </p:txBody>
      </p:sp>
      <p:sp>
        <p:nvSpPr>
          <p:cNvPr id="24" name="文本占位符 3">
            <a:extLst>
              <a:ext uri="{FF2B5EF4-FFF2-40B4-BE49-F238E27FC236}">
                <a16:creationId xmlns:a16="http://schemas.microsoft.com/office/drawing/2014/main" id="{C4B8F0B7-B839-4DC0-8545-B40734C46EA9}"/>
              </a:ext>
            </a:extLst>
          </p:cNvPr>
          <p:cNvSpPr txBox="1">
            <a:spLocks/>
          </p:cNvSpPr>
          <p:nvPr/>
        </p:nvSpPr>
        <p:spPr>
          <a:xfrm>
            <a:off x="710881" y="940081"/>
            <a:ext cx="3366598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>
                <a:solidFill>
                  <a:srgbClr val="C00000"/>
                </a:solidFill>
                <a:latin typeface="Consolas" panose="020B0609020204030204" pitchFamily="49" charset="0"/>
              </a:rPr>
              <a:t>成员变量和局部变量的区别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13E882B-03E4-4EB3-92E7-687256FFF0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6522" y="1608683"/>
            <a:ext cx="7104802" cy="4801950"/>
          </a:xfrm>
          <a:prstGeom prst="rect">
            <a:avLst/>
          </a:prstGeom>
        </p:spPr>
      </p:pic>
      <p:sp>
        <p:nvSpPr>
          <p:cNvPr id="19" name="AutoShape 4">
            <a:extLst>
              <a:ext uri="{FF2B5EF4-FFF2-40B4-BE49-F238E27FC236}">
                <a16:creationId xmlns:a16="http://schemas.microsoft.com/office/drawing/2014/main" id="{099C9E26-0708-4411-BC23-6A88333B1BC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0092405" y="1076360"/>
            <a:ext cx="102810" cy="102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aphicFrame>
        <p:nvGraphicFramePr>
          <p:cNvPr id="53" name="表格 52">
            <a:extLst>
              <a:ext uri="{FF2B5EF4-FFF2-40B4-BE49-F238E27FC236}">
                <a16:creationId xmlns:a16="http://schemas.microsoft.com/office/drawing/2014/main" id="{BF19ED50-AC9E-4823-ABB7-5166193A5CBB}"/>
              </a:ext>
            </a:extLst>
          </p:cNvPr>
          <p:cNvGraphicFramePr>
            <a:graphicFrameLocks noGrp="1"/>
          </p:cNvGraphicFramePr>
          <p:nvPr/>
        </p:nvGraphicFramePr>
        <p:xfrm>
          <a:off x="710879" y="1728682"/>
          <a:ext cx="10560501" cy="4052957"/>
        </p:xfrm>
        <a:graphic>
          <a:graphicData uri="http://schemas.openxmlformats.org/drawingml/2006/table">
            <a:tbl>
              <a:tblPr/>
              <a:tblGrid>
                <a:gridCol w="2381770">
                  <a:extLst>
                    <a:ext uri="{9D8B030D-6E8A-4147-A177-3AD203B41FA5}">
                      <a16:colId xmlns:a16="http://schemas.microsoft.com/office/drawing/2014/main" val="4001127988"/>
                    </a:ext>
                  </a:extLst>
                </a:gridCol>
                <a:gridCol w="3806727">
                  <a:extLst>
                    <a:ext uri="{9D8B030D-6E8A-4147-A177-3AD203B41FA5}">
                      <a16:colId xmlns:a16="http://schemas.microsoft.com/office/drawing/2014/main" val="1994407513"/>
                    </a:ext>
                  </a:extLst>
                </a:gridCol>
                <a:gridCol w="4372004">
                  <a:extLst>
                    <a:ext uri="{9D8B030D-6E8A-4147-A177-3AD203B41FA5}">
                      <a16:colId xmlns:a16="http://schemas.microsoft.com/office/drawing/2014/main" val="3392711098"/>
                    </a:ext>
                  </a:extLst>
                </a:gridCol>
              </a:tblGrid>
              <a:tr h="762577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区别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成员变量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局部变量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D2B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4384562"/>
                  </a:ext>
                </a:extLst>
              </a:tr>
              <a:tr h="65807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类中位置不同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方法外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方法中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0146473"/>
                  </a:ext>
                </a:extLst>
              </a:tr>
              <a:tr h="65807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初始化值不同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有默认初始化值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没有，使用之前需要完成赋值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943993"/>
                  </a:ext>
                </a:extLst>
              </a:tr>
              <a:tr h="65807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内存位置不同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堆内存</a:t>
                      </a:r>
                      <a:endParaRPr kumimoji="0" lang="en-US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栈内存</a:t>
                      </a:r>
                      <a:endParaRPr kumimoji="0" lang="en-US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9330359"/>
                  </a:ext>
                </a:extLst>
              </a:tr>
              <a:tr h="65807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生命周期不同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  <a:alpha val="79999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  <a:alpha val="79999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  <a:alpha val="79999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7582842"/>
                  </a:ext>
                </a:extLst>
              </a:tr>
              <a:tr h="65807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作用域</a:t>
                      </a:r>
                      <a:endParaRPr kumimoji="0" lang="en-US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03541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785553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 </a:t>
            </a:r>
          </a:p>
        </p:txBody>
      </p:sp>
      <p:sp>
        <p:nvSpPr>
          <p:cNvPr id="24" name="文本占位符 3">
            <a:extLst>
              <a:ext uri="{FF2B5EF4-FFF2-40B4-BE49-F238E27FC236}">
                <a16:creationId xmlns:a16="http://schemas.microsoft.com/office/drawing/2014/main" id="{C4B8F0B7-B839-4DC0-8545-B40734C46EA9}"/>
              </a:ext>
            </a:extLst>
          </p:cNvPr>
          <p:cNvSpPr txBox="1">
            <a:spLocks/>
          </p:cNvSpPr>
          <p:nvPr/>
        </p:nvSpPr>
        <p:spPr>
          <a:xfrm>
            <a:off x="710881" y="940081"/>
            <a:ext cx="3366598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>
                <a:solidFill>
                  <a:srgbClr val="C00000"/>
                </a:solidFill>
                <a:latin typeface="Consolas" panose="020B0609020204030204" pitchFamily="49" charset="0"/>
              </a:rPr>
              <a:t>成员变量和局部变量的区别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13E882B-03E4-4EB3-92E7-687256FFF0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6522" y="1608682"/>
            <a:ext cx="7104802" cy="5118689"/>
          </a:xfrm>
          <a:prstGeom prst="rect">
            <a:avLst/>
          </a:prstGeom>
        </p:spPr>
      </p:pic>
      <p:sp>
        <p:nvSpPr>
          <p:cNvPr id="19" name="AutoShape 4">
            <a:extLst>
              <a:ext uri="{FF2B5EF4-FFF2-40B4-BE49-F238E27FC236}">
                <a16:creationId xmlns:a16="http://schemas.microsoft.com/office/drawing/2014/main" id="{099C9E26-0708-4411-BC23-6A88333B1BC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0092405" y="1076360"/>
            <a:ext cx="102810" cy="102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7" name="TextBox 3">
            <a:extLst>
              <a:ext uri="{FF2B5EF4-FFF2-40B4-BE49-F238E27FC236}">
                <a16:creationId xmlns:a16="http://schemas.microsoft.com/office/drawing/2014/main" id="{4CD27378-7897-414D-9C02-7EFB2BA25A17}"/>
              </a:ext>
            </a:extLst>
          </p:cNvPr>
          <p:cNvSpPr txBox="1"/>
          <p:nvPr/>
        </p:nvSpPr>
        <p:spPr>
          <a:xfrm>
            <a:off x="710880" y="1797050"/>
            <a:ext cx="3686483" cy="1815882"/>
          </a:xfrm>
          <a:prstGeom prst="rect">
            <a:avLst/>
          </a:prstGeom>
          <a:solidFill>
            <a:srgbClr val="FFFFE4"/>
          </a:solidFill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400" dirty="0">
                <a:solidFill>
                  <a:srgbClr val="0033B3"/>
                </a:solidFill>
                <a:latin typeface="Consolas" panose="020B0609020204030204" pitchFamily="49" charset="0"/>
                <a:ea typeface="JetBrains Mono"/>
              </a:rPr>
              <a:t>public </a:t>
            </a:r>
            <a:r>
              <a:rPr lang="zh-CN" altLang="zh-CN" sz="1400" dirty="0">
                <a:solidFill>
                  <a:srgbClr val="0033B3"/>
                </a:solidFill>
                <a:latin typeface="Consolas" panose="020B0609020204030204" pitchFamily="49" charset="0"/>
                <a:ea typeface="JetBrains Mono"/>
              </a:rPr>
              <a:t>class 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Student 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{</a:t>
            </a:r>
            <a:b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</a:br>
            <a:b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</a:b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    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String </a:t>
            </a:r>
            <a:r>
              <a:rPr lang="zh-CN" altLang="zh-CN" sz="1400" dirty="0">
                <a:solidFill>
                  <a:srgbClr val="871094"/>
                </a:solidFill>
                <a:latin typeface="Consolas" panose="020B0609020204030204" pitchFamily="49" charset="0"/>
                <a:ea typeface="JetBrains Mono"/>
              </a:rPr>
              <a:t>name 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= </a:t>
            </a:r>
            <a:r>
              <a:rPr lang="zh-CN" altLang="zh-CN" sz="1400" dirty="0">
                <a:solidFill>
                  <a:srgbClr val="067D17"/>
                </a:solidFill>
                <a:latin typeface="Consolas" panose="020B0609020204030204" pitchFamily="49" charset="0"/>
                <a:ea typeface="JetBrains Mono"/>
              </a:rPr>
              <a:t>"</a:t>
            </a:r>
            <a:r>
              <a:rPr lang="zh-CN" altLang="zh-CN" sz="1400" dirty="0">
                <a:solidFill>
                  <a:srgbClr val="067D17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张三</a:t>
            </a:r>
            <a:r>
              <a:rPr lang="zh-CN" altLang="zh-CN" sz="1400" dirty="0">
                <a:solidFill>
                  <a:srgbClr val="067D17"/>
                </a:solidFill>
                <a:latin typeface="Consolas" panose="020B0609020204030204" pitchFamily="49" charset="0"/>
                <a:ea typeface="JetBrains Mono"/>
              </a:rPr>
              <a:t>"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;</a:t>
            </a:r>
            <a:b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</a:br>
            <a:b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</a:b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    </a:t>
            </a:r>
            <a:r>
              <a:rPr lang="zh-CN" altLang="zh-CN" sz="1400" dirty="0">
                <a:solidFill>
                  <a:srgbClr val="0033B3"/>
                </a:solidFill>
                <a:latin typeface="Consolas" panose="020B0609020204030204" pitchFamily="49" charset="0"/>
                <a:ea typeface="JetBrains Mono"/>
              </a:rPr>
              <a:t>public void </a:t>
            </a:r>
            <a:r>
              <a:rPr lang="zh-CN" altLang="zh-CN" sz="1400" dirty="0">
                <a:solidFill>
                  <a:srgbClr val="00627A"/>
                </a:solidFill>
                <a:latin typeface="Consolas" panose="020B0609020204030204" pitchFamily="49" charset="0"/>
                <a:ea typeface="JetBrains Mono"/>
              </a:rPr>
              <a:t>method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(){</a:t>
            </a:r>
            <a:b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</a:b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        </a:t>
            </a:r>
            <a:r>
              <a:rPr lang="zh-CN" altLang="zh-CN" sz="1400" dirty="0">
                <a:solidFill>
                  <a:srgbClr val="0033B3"/>
                </a:solidFill>
                <a:latin typeface="Consolas" panose="020B0609020204030204" pitchFamily="49" charset="0"/>
                <a:ea typeface="JetBrains Mono"/>
              </a:rPr>
              <a:t>int 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age 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= </a:t>
            </a:r>
            <a:r>
              <a:rPr lang="zh-CN" altLang="zh-CN" sz="1400" dirty="0">
                <a:solidFill>
                  <a:srgbClr val="1750EB"/>
                </a:solidFill>
                <a:latin typeface="Consolas" panose="020B0609020204030204" pitchFamily="49" charset="0"/>
                <a:ea typeface="JetBrains Mono"/>
              </a:rPr>
              <a:t>23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;</a:t>
            </a:r>
            <a:b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</a:b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    }</a:t>
            </a:r>
            <a:b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</a:b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}</a:t>
            </a:r>
            <a:endParaRPr lang="zh-CN" altLang="zh-CN" sz="2400" dirty="0">
              <a:latin typeface="Consolas" panose="020B0609020204030204" pitchFamily="49" charset="0"/>
            </a:endParaRP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E8297AA1-545D-402E-8E5A-02D11D8FA64A}"/>
              </a:ext>
            </a:extLst>
          </p:cNvPr>
          <p:cNvGrpSpPr>
            <a:grpSpLocks/>
          </p:cNvGrpSpPr>
          <p:nvPr/>
        </p:nvGrpSpPr>
        <p:grpSpPr bwMode="auto">
          <a:xfrm>
            <a:off x="8530352" y="1797050"/>
            <a:ext cx="3491904" cy="4796366"/>
            <a:chOff x="6552698" y="1032717"/>
            <a:chExt cx="2398614" cy="3937635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3F8A2BE8-46FE-4BAC-9E28-5B478CDA5144}"/>
                </a:ext>
              </a:extLst>
            </p:cNvPr>
            <p:cNvSpPr/>
            <p:nvPr/>
          </p:nvSpPr>
          <p:spPr bwMode="auto">
            <a:xfrm>
              <a:off x="6552698" y="1032717"/>
              <a:ext cx="2398614" cy="3937635"/>
            </a:xfrm>
            <a:prstGeom prst="rect">
              <a:avLst/>
            </a:prstGeom>
            <a:solidFill>
              <a:srgbClr val="047FFD">
                <a:alpha val="10000"/>
              </a:srgbClr>
            </a:solidFill>
            <a:ln w="38100">
              <a:solidFill>
                <a:srgbClr val="047FFD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23" name="TextBox 2">
              <a:extLst>
                <a:ext uri="{FF2B5EF4-FFF2-40B4-BE49-F238E27FC236}">
                  <a16:creationId xmlns:a16="http://schemas.microsoft.com/office/drawing/2014/main" id="{D8443C77-E4D5-400A-ABF5-491BC1B45B8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311922" y="4385201"/>
              <a:ext cx="936625" cy="446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zh-CN" altLang="en-US" sz="2400" b="1" dirty="0">
                  <a:solidFill>
                    <a:srgbClr val="047FFD"/>
                  </a:solidFill>
                  <a:latin typeface="Consolas" panose="020B06090202040302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堆内存</a:t>
              </a:r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CA2BD621-D170-4480-8A02-BBA535C65AF0}"/>
              </a:ext>
            </a:extLst>
          </p:cNvPr>
          <p:cNvGrpSpPr>
            <a:grpSpLocks/>
          </p:cNvGrpSpPr>
          <p:nvPr/>
        </p:nvGrpSpPr>
        <p:grpSpPr bwMode="auto">
          <a:xfrm>
            <a:off x="5178490" y="1797051"/>
            <a:ext cx="3123078" cy="4800600"/>
            <a:chOff x="4441895" y="1347668"/>
            <a:chExt cx="1771200" cy="3600344"/>
          </a:xfrm>
        </p:grpSpPr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273F55F8-E76C-4F6D-835E-3B6D78E484B1}"/>
                </a:ext>
              </a:extLst>
            </p:cNvPr>
            <p:cNvSpPr/>
            <p:nvPr/>
          </p:nvSpPr>
          <p:spPr bwMode="auto">
            <a:xfrm>
              <a:off x="4472076" y="1350843"/>
              <a:ext cx="1728310" cy="3597169"/>
            </a:xfrm>
            <a:prstGeom prst="rect">
              <a:avLst/>
            </a:prstGeom>
            <a:solidFill>
              <a:srgbClr val="FD0000">
                <a:alpha val="10000"/>
              </a:srgbClr>
            </a:solidFill>
            <a:ln w="38100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27" name="TextBox 2">
              <a:extLst>
                <a:ext uri="{FF2B5EF4-FFF2-40B4-BE49-F238E27FC236}">
                  <a16:creationId xmlns:a16="http://schemas.microsoft.com/office/drawing/2014/main" id="{5E0FB440-F1AE-451D-BD27-A97F88D94F4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68464" y="4457474"/>
              <a:ext cx="935038" cy="4458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zh-CN" altLang="en-US" sz="2400" b="1" dirty="0">
                  <a:solidFill>
                    <a:schemeClr val="accent2"/>
                  </a:solidFill>
                  <a:latin typeface="Consolas" panose="020B06090202040302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栈内存</a:t>
              </a:r>
              <a:endParaRPr lang="en-US" altLang="zh-CN" sz="2400" b="1" dirty="0">
                <a:solidFill>
                  <a:schemeClr val="accent2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id="{FBBCAB5A-3C7C-4FAA-A76D-3227CC75EFC5}"/>
                </a:ext>
              </a:extLst>
            </p:cNvPr>
            <p:cNvCxnSpPr/>
            <p:nvPr/>
          </p:nvCxnSpPr>
          <p:spPr>
            <a:xfrm>
              <a:off x="4448249" y="1347668"/>
              <a:ext cx="11119" cy="3597169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>
              <a:extLst>
                <a:ext uri="{FF2B5EF4-FFF2-40B4-BE49-F238E27FC236}">
                  <a16:creationId xmlns:a16="http://schemas.microsoft.com/office/drawing/2014/main" id="{B02314CE-C2E5-4AEE-8C3E-C346ED982ACB}"/>
                </a:ext>
              </a:extLst>
            </p:cNvPr>
            <p:cNvCxnSpPr/>
            <p:nvPr/>
          </p:nvCxnSpPr>
          <p:spPr>
            <a:xfrm>
              <a:off x="6184502" y="1350843"/>
              <a:ext cx="11120" cy="3597169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>
              <a:extLst>
                <a:ext uri="{FF2B5EF4-FFF2-40B4-BE49-F238E27FC236}">
                  <a16:creationId xmlns:a16="http://schemas.microsoft.com/office/drawing/2014/main" id="{B09E71BA-7B44-4ED1-855C-49498612E7E7}"/>
                </a:ext>
              </a:extLst>
            </p:cNvPr>
            <p:cNvCxnSpPr/>
            <p:nvPr/>
          </p:nvCxnSpPr>
          <p:spPr>
            <a:xfrm flipH="1">
              <a:off x="4441895" y="4944837"/>
              <a:ext cx="1771200" cy="0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矩形 30">
            <a:extLst>
              <a:ext uri="{FF2B5EF4-FFF2-40B4-BE49-F238E27FC236}">
                <a16:creationId xmlns:a16="http://schemas.microsoft.com/office/drawing/2014/main" id="{1D1E8633-C077-4358-8552-41C9354CA7F9}"/>
              </a:ext>
            </a:extLst>
          </p:cNvPr>
          <p:cNvSpPr/>
          <p:nvPr/>
        </p:nvSpPr>
        <p:spPr>
          <a:xfrm>
            <a:off x="8730160" y="2186547"/>
            <a:ext cx="2419922" cy="1242454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4CB091B2-874C-493F-9D3E-A32DF6FF54FB}"/>
              </a:ext>
            </a:extLst>
          </p:cNvPr>
          <p:cNvSpPr txBox="1"/>
          <p:nvPr/>
        </p:nvSpPr>
        <p:spPr>
          <a:xfrm>
            <a:off x="8689364" y="1899119"/>
            <a:ext cx="21465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 b="1" dirty="0">
                <a:solidFill>
                  <a:srgbClr val="7030A0"/>
                </a:solidFill>
                <a:latin typeface="Consolas" panose="020B0609020204030204" pitchFamily="49" charset="0"/>
              </a:rPr>
              <a:t>7ef20235</a:t>
            </a:r>
            <a:endParaRPr lang="zh-CN" altLang="en-US" sz="1200" b="1" dirty="0">
              <a:solidFill>
                <a:srgbClr val="7030A0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2BE1B4D9-C64B-4B92-A331-7F89BCC9CEBD}"/>
              </a:ext>
            </a:extLst>
          </p:cNvPr>
          <p:cNvSpPr txBox="1"/>
          <p:nvPr/>
        </p:nvSpPr>
        <p:spPr>
          <a:xfrm>
            <a:off x="8730160" y="2245652"/>
            <a:ext cx="259530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String </a:t>
            </a:r>
            <a:r>
              <a:rPr lang="zh-CN" altLang="zh-CN" sz="1400" dirty="0">
                <a:solidFill>
                  <a:srgbClr val="871094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name</a:t>
            </a:r>
            <a:endParaRPr lang="en-US" altLang="zh-CN" sz="1400" dirty="0">
              <a:solidFill>
                <a:srgbClr val="871094"/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altLang="zh-CN" sz="1400" dirty="0">
              <a:solidFill>
                <a:srgbClr val="080808"/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zh-CN" sz="1400" dirty="0">
                <a:solidFill>
                  <a:srgbClr val="067D17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张三</a:t>
            </a:r>
            <a:endParaRPr lang="en-US" altLang="zh-CN" sz="1400" dirty="0">
              <a:solidFill>
                <a:srgbClr val="871094"/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34" name="TextBox 3">
            <a:extLst>
              <a:ext uri="{FF2B5EF4-FFF2-40B4-BE49-F238E27FC236}">
                <a16:creationId xmlns:a16="http://schemas.microsoft.com/office/drawing/2014/main" id="{5600014A-BF7C-457B-A083-19DE33D73D6D}"/>
              </a:ext>
            </a:extLst>
          </p:cNvPr>
          <p:cNvSpPr txBox="1"/>
          <p:nvPr/>
        </p:nvSpPr>
        <p:spPr>
          <a:xfrm>
            <a:off x="5226789" y="5138014"/>
            <a:ext cx="2983471" cy="830997"/>
          </a:xfrm>
          <a:prstGeom prst="rect">
            <a:avLst/>
          </a:prstGeom>
          <a:solidFill>
            <a:srgbClr val="FFFFE4"/>
          </a:solidFill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200" dirty="0">
                <a:solidFill>
                  <a:srgbClr val="000000"/>
                </a:solidFill>
                <a:latin typeface="Consolas" panose="020B0609020204030204" pitchFamily="49" charset="0"/>
              </a:rPr>
              <a:t>method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sz="12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CD7455AF-9957-4C1C-A8F0-E72218A4AB9F}"/>
              </a:ext>
            </a:extLst>
          </p:cNvPr>
          <p:cNvSpPr/>
          <p:nvPr/>
        </p:nvSpPr>
        <p:spPr>
          <a:xfrm>
            <a:off x="5263185" y="5484278"/>
            <a:ext cx="2919526" cy="389433"/>
          </a:xfrm>
          <a:prstGeom prst="rect">
            <a:avLst/>
          </a:prstGeom>
          <a:solidFill>
            <a:srgbClr val="FFFFFF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AA6DC0D1-7001-4F2D-B1A1-1154CF0DE213}"/>
              </a:ext>
            </a:extLst>
          </p:cNvPr>
          <p:cNvSpPr txBox="1"/>
          <p:nvPr/>
        </p:nvSpPr>
        <p:spPr>
          <a:xfrm>
            <a:off x="5262517" y="5532630"/>
            <a:ext cx="13596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zh-CN" sz="1200" dirty="0">
                <a:solidFill>
                  <a:srgbClr val="0033B3"/>
                </a:solidFill>
                <a:latin typeface="Consolas" panose="020B0609020204030204" pitchFamily="49" charset="0"/>
                <a:ea typeface="JetBrains Mono"/>
              </a:rPr>
              <a:t>int </a:t>
            </a:r>
            <a:r>
              <a:rPr lang="zh-CN" altLang="zh-CN" sz="12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age 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= </a:t>
            </a:r>
            <a:r>
              <a:rPr lang="zh-CN" altLang="zh-CN" sz="1200" dirty="0">
                <a:solidFill>
                  <a:srgbClr val="1750EB"/>
                </a:solidFill>
                <a:latin typeface="Consolas" panose="020B0609020204030204" pitchFamily="49" charset="0"/>
                <a:ea typeface="JetBrains Mono"/>
              </a:rPr>
              <a:t>23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;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11718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31" grpId="0" animBg="1"/>
      <p:bldP spid="32" grpId="0"/>
      <p:bldP spid="33" grpId="0"/>
      <p:bldP spid="34" grpId="0" animBg="1"/>
      <p:bldP spid="35" grpId="0" animBg="1"/>
      <p:bldP spid="3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 </a:t>
            </a:r>
          </a:p>
        </p:txBody>
      </p:sp>
      <p:sp>
        <p:nvSpPr>
          <p:cNvPr id="24" name="文本占位符 3">
            <a:extLst>
              <a:ext uri="{FF2B5EF4-FFF2-40B4-BE49-F238E27FC236}">
                <a16:creationId xmlns:a16="http://schemas.microsoft.com/office/drawing/2014/main" id="{C4B8F0B7-B839-4DC0-8545-B40734C46EA9}"/>
              </a:ext>
            </a:extLst>
          </p:cNvPr>
          <p:cNvSpPr txBox="1">
            <a:spLocks/>
          </p:cNvSpPr>
          <p:nvPr/>
        </p:nvSpPr>
        <p:spPr>
          <a:xfrm>
            <a:off x="710881" y="940081"/>
            <a:ext cx="3366598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>
                <a:solidFill>
                  <a:srgbClr val="C00000"/>
                </a:solidFill>
                <a:latin typeface="Consolas" panose="020B0609020204030204" pitchFamily="49" charset="0"/>
              </a:rPr>
              <a:t>成员变量和局部变量的区别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13E882B-03E4-4EB3-92E7-687256FFF0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6522" y="1608682"/>
            <a:ext cx="7104802" cy="4728637"/>
          </a:xfrm>
          <a:prstGeom prst="rect">
            <a:avLst/>
          </a:prstGeom>
        </p:spPr>
      </p:pic>
      <p:sp>
        <p:nvSpPr>
          <p:cNvPr id="19" name="AutoShape 4">
            <a:extLst>
              <a:ext uri="{FF2B5EF4-FFF2-40B4-BE49-F238E27FC236}">
                <a16:creationId xmlns:a16="http://schemas.microsoft.com/office/drawing/2014/main" id="{099C9E26-0708-4411-BC23-6A88333B1BC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0092405" y="1076360"/>
            <a:ext cx="102810" cy="102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aphicFrame>
        <p:nvGraphicFramePr>
          <p:cNvPr id="53" name="表格 52">
            <a:extLst>
              <a:ext uri="{FF2B5EF4-FFF2-40B4-BE49-F238E27FC236}">
                <a16:creationId xmlns:a16="http://schemas.microsoft.com/office/drawing/2014/main" id="{BF19ED50-AC9E-4823-ABB7-5166193A5CBB}"/>
              </a:ext>
            </a:extLst>
          </p:cNvPr>
          <p:cNvGraphicFramePr>
            <a:graphicFrameLocks noGrp="1"/>
          </p:cNvGraphicFramePr>
          <p:nvPr/>
        </p:nvGraphicFramePr>
        <p:xfrm>
          <a:off x="710879" y="1728682"/>
          <a:ext cx="10560501" cy="4052957"/>
        </p:xfrm>
        <a:graphic>
          <a:graphicData uri="http://schemas.openxmlformats.org/drawingml/2006/table">
            <a:tbl>
              <a:tblPr/>
              <a:tblGrid>
                <a:gridCol w="2381770">
                  <a:extLst>
                    <a:ext uri="{9D8B030D-6E8A-4147-A177-3AD203B41FA5}">
                      <a16:colId xmlns:a16="http://schemas.microsoft.com/office/drawing/2014/main" val="4001127988"/>
                    </a:ext>
                  </a:extLst>
                </a:gridCol>
                <a:gridCol w="3806727">
                  <a:extLst>
                    <a:ext uri="{9D8B030D-6E8A-4147-A177-3AD203B41FA5}">
                      <a16:colId xmlns:a16="http://schemas.microsoft.com/office/drawing/2014/main" val="1994407513"/>
                    </a:ext>
                  </a:extLst>
                </a:gridCol>
                <a:gridCol w="4372004">
                  <a:extLst>
                    <a:ext uri="{9D8B030D-6E8A-4147-A177-3AD203B41FA5}">
                      <a16:colId xmlns:a16="http://schemas.microsoft.com/office/drawing/2014/main" val="3392711098"/>
                    </a:ext>
                  </a:extLst>
                </a:gridCol>
              </a:tblGrid>
              <a:tr h="762577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区别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成员变量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局部变量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D2B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4384562"/>
                  </a:ext>
                </a:extLst>
              </a:tr>
              <a:tr h="65807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类中位置不同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方法外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方法中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0146473"/>
                  </a:ext>
                </a:extLst>
              </a:tr>
              <a:tr h="65807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初始化值不同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有默认初始化值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没有，使用之前需要完成赋值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943993"/>
                  </a:ext>
                </a:extLst>
              </a:tr>
              <a:tr h="65807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内存位置不同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堆内存</a:t>
                      </a:r>
                      <a:endParaRPr kumimoji="0" lang="en-US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栈内存</a:t>
                      </a:r>
                      <a:endParaRPr kumimoji="0" lang="en-US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9330359"/>
                  </a:ext>
                </a:extLst>
              </a:tr>
              <a:tr h="65807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生命周期不同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  <a:alpha val="79999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  <a:alpha val="79999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  <a:alpha val="79999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7582842"/>
                  </a:ext>
                </a:extLst>
              </a:tr>
              <a:tr h="65807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作用域</a:t>
                      </a:r>
                      <a:endParaRPr kumimoji="0" lang="en-US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03541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382444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 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DBF33FD-1387-480F-A407-83A5FC516A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8294" y="1164352"/>
            <a:ext cx="8864082" cy="5263616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3C972D10-E144-48F9-9464-0BE06F00E787}"/>
              </a:ext>
            </a:extLst>
          </p:cNvPr>
          <p:cNvSpPr txBox="1"/>
          <p:nvPr/>
        </p:nvSpPr>
        <p:spPr>
          <a:xfrm>
            <a:off x="2202025" y="1740089"/>
            <a:ext cx="5840963" cy="1530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600" dirty="0">
                <a:solidFill>
                  <a:schemeClr val="bg1"/>
                </a:solidFill>
                <a:latin typeface="Alibaba PuHuiTi R"/>
                <a:ea typeface="Alibaba PuHuiTi B"/>
              </a:rPr>
              <a:t>面向对象：</a:t>
            </a:r>
            <a:endParaRPr lang="en-US" altLang="zh-CN" sz="1600" dirty="0">
              <a:solidFill>
                <a:schemeClr val="bg1"/>
              </a:solidFill>
              <a:latin typeface="Alibaba PuHuiTi R"/>
              <a:ea typeface="Alibaba PuHuiTi B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600" dirty="0">
                <a:solidFill>
                  <a:schemeClr val="bg1"/>
                </a:solidFill>
                <a:latin typeface="Alibaba PuHuiTi R"/>
                <a:ea typeface="Alibaba PuHuiTi B"/>
              </a:rPr>
              <a:t>并不是一个技术，而是一种编程的指导思想</a:t>
            </a:r>
            <a:endParaRPr lang="en-US" altLang="zh-CN" sz="1600" dirty="0">
              <a:solidFill>
                <a:schemeClr val="bg1"/>
              </a:solidFill>
              <a:latin typeface="Alibaba PuHuiTi R"/>
              <a:ea typeface="Alibaba PuHuiTi B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600" dirty="0">
                <a:solidFill>
                  <a:schemeClr val="bg1"/>
                </a:solidFill>
                <a:latin typeface="Alibaba PuHuiTi R"/>
                <a:ea typeface="Alibaba PuHuiTi B"/>
              </a:rPr>
              <a:t>以什么形式 组织代码</a:t>
            </a:r>
            <a:endParaRPr lang="en-US" altLang="zh-CN" sz="1600" dirty="0">
              <a:solidFill>
                <a:schemeClr val="bg1"/>
              </a:solidFill>
              <a:latin typeface="Alibaba PuHuiTi R"/>
              <a:ea typeface="Alibaba PuHuiTi B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600" dirty="0">
                <a:solidFill>
                  <a:schemeClr val="bg1"/>
                </a:solidFill>
                <a:latin typeface="Alibaba PuHuiTi R"/>
                <a:ea typeface="Alibaba PuHuiTi B"/>
              </a:rPr>
              <a:t>以什么思路 解决问题</a:t>
            </a:r>
            <a:endParaRPr lang="en-US" altLang="zh-CN" sz="1600" dirty="0">
              <a:solidFill>
                <a:schemeClr val="bg1"/>
              </a:solidFill>
              <a:latin typeface="Alibaba PuHuiTi R"/>
              <a:ea typeface="Alibaba PuHuiTi B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7C068BC-4E4A-4EAD-AA2A-7073C641A9F6}"/>
              </a:ext>
            </a:extLst>
          </p:cNvPr>
          <p:cNvSpPr txBox="1"/>
          <p:nvPr/>
        </p:nvSpPr>
        <p:spPr>
          <a:xfrm>
            <a:off x="2202025" y="3429000"/>
            <a:ext cx="7641771" cy="15292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600" dirty="0">
                <a:solidFill>
                  <a:schemeClr val="bg1"/>
                </a:solidFill>
                <a:latin typeface="Consolas" panose="020B0609020204030204" pitchFamily="49" charset="0"/>
                <a:ea typeface="Alibaba PuHuiTi B"/>
              </a:rPr>
              <a:t>为什么要学习面向对象？</a:t>
            </a:r>
            <a:endParaRPr lang="en-US" altLang="zh-CN" sz="1600" dirty="0">
              <a:solidFill>
                <a:schemeClr val="bg1"/>
              </a:solidFill>
              <a:latin typeface="Consolas" panose="020B0609020204030204" pitchFamily="49" charset="0"/>
              <a:ea typeface="Alibaba PuHuiTi B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600" dirty="0">
                <a:solidFill>
                  <a:schemeClr val="bg1"/>
                </a:solidFill>
                <a:latin typeface="Consolas" panose="020B0609020204030204" pitchFamily="49" charset="0"/>
                <a:ea typeface="Alibaba PuHuiTi B"/>
              </a:rPr>
              <a:t>因为生活中，我们解决问题时，就是采用这种指导思想去解决的</a:t>
            </a:r>
            <a:endParaRPr lang="en-US" altLang="zh-CN" sz="1600" dirty="0">
              <a:solidFill>
                <a:schemeClr val="bg1"/>
              </a:solidFill>
              <a:latin typeface="Consolas" panose="020B0609020204030204" pitchFamily="49" charset="0"/>
              <a:ea typeface="Alibaba PuHuiTi B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600" dirty="0">
                <a:solidFill>
                  <a:schemeClr val="bg1"/>
                </a:solidFill>
                <a:latin typeface="Consolas" panose="020B0609020204030204" pitchFamily="49" charset="0"/>
                <a:ea typeface="Alibaba PuHuiTi B"/>
              </a:rPr>
              <a:t>所以，我们写程序去解决问题时，如果也能采用这种指导思想</a:t>
            </a:r>
            <a:endParaRPr lang="en-US" altLang="zh-CN" sz="1600" dirty="0">
              <a:solidFill>
                <a:schemeClr val="bg1"/>
              </a:solidFill>
              <a:latin typeface="Consolas" panose="020B0609020204030204" pitchFamily="49" charset="0"/>
              <a:ea typeface="Alibaba PuHuiTi B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600" dirty="0">
                <a:solidFill>
                  <a:schemeClr val="bg1"/>
                </a:solidFill>
                <a:latin typeface="Consolas" panose="020B0609020204030204" pitchFamily="49" charset="0"/>
                <a:ea typeface="Alibaba PuHuiTi B"/>
              </a:rPr>
              <a:t>就会使编程变得非常简单，程序也便于人理解 </a:t>
            </a:r>
            <a:endParaRPr lang="en-US" altLang="zh-CN" sz="1600" dirty="0">
              <a:solidFill>
                <a:schemeClr val="bg1"/>
              </a:solidFill>
              <a:latin typeface="Consolas" panose="020B0609020204030204" pitchFamily="49" charset="0"/>
              <a:ea typeface="Alibaba PuHuiTi B"/>
            </a:endParaRPr>
          </a:p>
        </p:txBody>
      </p:sp>
    </p:spTree>
    <p:extLst>
      <p:ext uri="{BB962C8B-B14F-4D97-AF65-F5344CB8AC3E}">
        <p14:creationId xmlns:p14="http://schemas.microsoft.com/office/powerpoint/2010/main" val="19909960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 </a:t>
            </a:r>
          </a:p>
        </p:txBody>
      </p:sp>
      <p:sp>
        <p:nvSpPr>
          <p:cNvPr id="24" name="文本占位符 3">
            <a:extLst>
              <a:ext uri="{FF2B5EF4-FFF2-40B4-BE49-F238E27FC236}">
                <a16:creationId xmlns:a16="http://schemas.microsoft.com/office/drawing/2014/main" id="{C4B8F0B7-B839-4DC0-8545-B40734C46EA9}"/>
              </a:ext>
            </a:extLst>
          </p:cNvPr>
          <p:cNvSpPr txBox="1">
            <a:spLocks/>
          </p:cNvSpPr>
          <p:nvPr/>
        </p:nvSpPr>
        <p:spPr>
          <a:xfrm>
            <a:off x="710881" y="940081"/>
            <a:ext cx="3366598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>
                <a:solidFill>
                  <a:srgbClr val="C00000"/>
                </a:solidFill>
                <a:latin typeface="Consolas" panose="020B0609020204030204" pitchFamily="49" charset="0"/>
              </a:rPr>
              <a:t>成员变量和局部变量的区别</a:t>
            </a:r>
          </a:p>
        </p:txBody>
      </p:sp>
      <p:sp>
        <p:nvSpPr>
          <p:cNvPr id="19" name="AutoShape 4">
            <a:extLst>
              <a:ext uri="{FF2B5EF4-FFF2-40B4-BE49-F238E27FC236}">
                <a16:creationId xmlns:a16="http://schemas.microsoft.com/office/drawing/2014/main" id="{099C9E26-0708-4411-BC23-6A88333B1BC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0092405" y="1076360"/>
            <a:ext cx="102810" cy="102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aphicFrame>
        <p:nvGraphicFramePr>
          <p:cNvPr id="53" name="表格 52">
            <a:extLst>
              <a:ext uri="{FF2B5EF4-FFF2-40B4-BE49-F238E27FC236}">
                <a16:creationId xmlns:a16="http://schemas.microsoft.com/office/drawing/2014/main" id="{BF19ED50-AC9E-4823-ABB7-5166193A5CBB}"/>
              </a:ext>
            </a:extLst>
          </p:cNvPr>
          <p:cNvGraphicFramePr>
            <a:graphicFrameLocks noGrp="1"/>
          </p:cNvGraphicFramePr>
          <p:nvPr/>
        </p:nvGraphicFramePr>
        <p:xfrm>
          <a:off x="710879" y="1728682"/>
          <a:ext cx="10560501" cy="4052957"/>
        </p:xfrm>
        <a:graphic>
          <a:graphicData uri="http://schemas.openxmlformats.org/drawingml/2006/table">
            <a:tbl>
              <a:tblPr/>
              <a:tblGrid>
                <a:gridCol w="2381770">
                  <a:extLst>
                    <a:ext uri="{9D8B030D-6E8A-4147-A177-3AD203B41FA5}">
                      <a16:colId xmlns:a16="http://schemas.microsoft.com/office/drawing/2014/main" val="4001127988"/>
                    </a:ext>
                  </a:extLst>
                </a:gridCol>
                <a:gridCol w="3806727">
                  <a:extLst>
                    <a:ext uri="{9D8B030D-6E8A-4147-A177-3AD203B41FA5}">
                      <a16:colId xmlns:a16="http://schemas.microsoft.com/office/drawing/2014/main" val="1994407513"/>
                    </a:ext>
                  </a:extLst>
                </a:gridCol>
                <a:gridCol w="4372004">
                  <a:extLst>
                    <a:ext uri="{9D8B030D-6E8A-4147-A177-3AD203B41FA5}">
                      <a16:colId xmlns:a16="http://schemas.microsoft.com/office/drawing/2014/main" val="3392711098"/>
                    </a:ext>
                  </a:extLst>
                </a:gridCol>
              </a:tblGrid>
              <a:tr h="762577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区别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成员变量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局部变量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D2B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4384562"/>
                  </a:ext>
                </a:extLst>
              </a:tr>
              <a:tr h="65807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类中位置不同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方法外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方法中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0146473"/>
                  </a:ext>
                </a:extLst>
              </a:tr>
              <a:tr h="65807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初始化值不同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有默认初始化值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没有，使用之前需要完成赋值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943993"/>
                  </a:ext>
                </a:extLst>
              </a:tr>
              <a:tr h="65807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内存位置不同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堆内存</a:t>
                      </a:r>
                      <a:endParaRPr kumimoji="0" lang="en-US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栈内存</a:t>
                      </a:r>
                      <a:endParaRPr kumimoji="0" lang="en-US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9330359"/>
                  </a:ext>
                </a:extLst>
              </a:tr>
              <a:tr h="65807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生命周期不同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  <a:alpha val="79999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随着对象的创建而存在，随着对象的消失而消失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  <a:alpha val="79999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随着方法的调用而存在，随着方法的运行结束而消失</a:t>
                      </a:r>
                      <a:endParaRPr kumimoji="0" lang="en-US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  <a:alpha val="79999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7582842"/>
                  </a:ext>
                </a:extLst>
              </a:tr>
              <a:tr h="65807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作用域</a:t>
                      </a:r>
                      <a:endParaRPr kumimoji="0" lang="en-US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03541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388235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 </a:t>
            </a:r>
          </a:p>
        </p:txBody>
      </p:sp>
      <p:sp>
        <p:nvSpPr>
          <p:cNvPr id="24" name="文本占位符 3">
            <a:extLst>
              <a:ext uri="{FF2B5EF4-FFF2-40B4-BE49-F238E27FC236}">
                <a16:creationId xmlns:a16="http://schemas.microsoft.com/office/drawing/2014/main" id="{C4B8F0B7-B839-4DC0-8545-B40734C46EA9}"/>
              </a:ext>
            </a:extLst>
          </p:cNvPr>
          <p:cNvSpPr txBox="1">
            <a:spLocks/>
          </p:cNvSpPr>
          <p:nvPr/>
        </p:nvSpPr>
        <p:spPr>
          <a:xfrm>
            <a:off x="710881" y="940081"/>
            <a:ext cx="3366598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>
                <a:solidFill>
                  <a:srgbClr val="C00000"/>
                </a:solidFill>
                <a:latin typeface="Consolas" panose="020B0609020204030204" pitchFamily="49" charset="0"/>
              </a:rPr>
              <a:t>成员变量和局部变量的区别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13E882B-03E4-4EB3-92E7-687256FFF0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6522" y="1608682"/>
            <a:ext cx="7104802" cy="5118689"/>
          </a:xfrm>
          <a:prstGeom prst="rect">
            <a:avLst/>
          </a:prstGeom>
        </p:spPr>
      </p:pic>
      <p:sp>
        <p:nvSpPr>
          <p:cNvPr id="19" name="AutoShape 4">
            <a:extLst>
              <a:ext uri="{FF2B5EF4-FFF2-40B4-BE49-F238E27FC236}">
                <a16:creationId xmlns:a16="http://schemas.microsoft.com/office/drawing/2014/main" id="{099C9E26-0708-4411-BC23-6A88333B1BC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0092405" y="1076360"/>
            <a:ext cx="102810" cy="102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7" name="TextBox 3">
            <a:extLst>
              <a:ext uri="{FF2B5EF4-FFF2-40B4-BE49-F238E27FC236}">
                <a16:creationId xmlns:a16="http://schemas.microsoft.com/office/drawing/2014/main" id="{4CD27378-7897-414D-9C02-7EFB2BA25A17}"/>
              </a:ext>
            </a:extLst>
          </p:cNvPr>
          <p:cNvSpPr txBox="1"/>
          <p:nvPr/>
        </p:nvSpPr>
        <p:spPr>
          <a:xfrm>
            <a:off x="324465" y="1797050"/>
            <a:ext cx="4731859" cy="738664"/>
          </a:xfrm>
          <a:prstGeom prst="rect">
            <a:avLst/>
          </a:prstGeom>
          <a:solidFill>
            <a:srgbClr val="FFFFE4"/>
          </a:solidFill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400" dirty="0">
                <a:solidFill>
                  <a:srgbClr val="0033B3"/>
                </a:solidFill>
                <a:latin typeface="Consolas" panose="020B0609020204030204" pitchFamily="49" charset="0"/>
                <a:ea typeface="JetBrains Mono"/>
              </a:rPr>
              <a:t>public class 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Student 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{</a:t>
            </a:r>
            <a:b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</a:b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    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String </a:t>
            </a:r>
            <a:r>
              <a:rPr lang="zh-CN" altLang="zh-CN" sz="1400" dirty="0">
                <a:solidFill>
                  <a:srgbClr val="871094"/>
                </a:solidFill>
                <a:latin typeface="Consolas" panose="020B0609020204030204" pitchFamily="49" charset="0"/>
                <a:ea typeface="JetBrains Mono"/>
              </a:rPr>
              <a:t>name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;</a:t>
            </a:r>
            <a:b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</a:b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}</a:t>
            </a:r>
            <a:endParaRPr lang="zh-CN" altLang="zh-CN" sz="2400" dirty="0">
              <a:latin typeface="Consolas" panose="020B0609020204030204" pitchFamily="49" charset="0"/>
            </a:endParaRP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E8297AA1-545D-402E-8E5A-02D11D8FA64A}"/>
              </a:ext>
            </a:extLst>
          </p:cNvPr>
          <p:cNvGrpSpPr>
            <a:grpSpLocks/>
          </p:cNvGrpSpPr>
          <p:nvPr/>
        </p:nvGrpSpPr>
        <p:grpSpPr bwMode="auto">
          <a:xfrm>
            <a:off x="8530352" y="1659402"/>
            <a:ext cx="3491904" cy="4796366"/>
            <a:chOff x="6552698" y="1032717"/>
            <a:chExt cx="2398614" cy="3937635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3F8A2BE8-46FE-4BAC-9E28-5B478CDA5144}"/>
                </a:ext>
              </a:extLst>
            </p:cNvPr>
            <p:cNvSpPr/>
            <p:nvPr/>
          </p:nvSpPr>
          <p:spPr bwMode="auto">
            <a:xfrm>
              <a:off x="6552698" y="1032717"/>
              <a:ext cx="2398614" cy="3937635"/>
            </a:xfrm>
            <a:prstGeom prst="rect">
              <a:avLst/>
            </a:prstGeom>
            <a:solidFill>
              <a:srgbClr val="047FFD">
                <a:alpha val="10000"/>
              </a:srgbClr>
            </a:solidFill>
            <a:ln w="38100">
              <a:solidFill>
                <a:srgbClr val="047FFD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23" name="TextBox 2">
              <a:extLst>
                <a:ext uri="{FF2B5EF4-FFF2-40B4-BE49-F238E27FC236}">
                  <a16:creationId xmlns:a16="http://schemas.microsoft.com/office/drawing/2014/main" id="{D8443C77-E4D5-400A-ABF5-491BC1B45B8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311922" y="4385201"/>
              <a:ext cx="936625" cy="446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zh-CN" altLang="en-US" sz="2400" b="1" dirty="0">
                  <a:solidFill>
                    <a:srgbClr val="047FFD"/>
                  </a:solidFill>
                  <a:latin typeface="Consolas" panose="020B06090202040302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堆内存</a:t>
              </a:r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CA2BD621-D170-4480-8A02-BBA535C65AF0}"/>
              </a:ext>
            </a:extLst>
          </p:cNvPr>
          <p:cNvGrpSpPr>
            <a:grpSpLocks/>
          </p:cNvGrpSpPr>
          <p:nvPr/>
        </p:nvGrpSpPr>
        <p:grpSpPr bwMode="auto">
          <a:xfrm>
            <a:off x="5178490" y="1659403"/>
            <a:ext cx="3123078" cy="4800600"/>
            <a:chOff x="4441895" y="1347668"/>
            <a:chExt cx="1771200" cy="3600344"/>
          </a:xfrm>
        </p:grpSpPr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273F55F8-E76C-4F6D-835E-3B6D78E484B1}"/>
                </a:ext>
              </a:extLst>
            </p:cNvPr>
            <p:cNvSpPr/>
            <p:nvPr/>
          </p:nvSpPr>
          <p:spPr bwMode="auto">
            <a:xfrm>
              <a:off x="4472076" y="1350843"/>
              <a:ext cx="1728310" cy="3597169"/>
            </a:xfrm>
            <a:prstGeom prst="rect">
              <a:avLst/>
            </a:prstGeom>
            <a:solidFill>
              <a:srgbClr val="FD0000">
                <a:alpha val="10000"/>
              </a:srgbClr>
            </a:solidFill>
            <a:ln w="38100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27" name="TextBox 2">
              <a:extLst>
                <a:ext uri="{FF2B5EF4-FFF2-40B4-BE49-F238E27FC236}">
                  <a16:creationId xmlns:a16="http://schemas.microsoft.com/office/drawing/2014/main" id="{5E0FB440-F1AE-451D-BD27-A97F88D94F4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68464" y="4457474"/>
              <a:ext cx="935038" cy="4458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zh-CN" altLang="en-US" sz="2400" b="1" dirty="0">
                  <a:solidFill>
                    <a:schemeClr val="accent2"/>
                  </a:solidFill>
                  <a:latin typeface="Consolas" panose="020B06090202040302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栈内存</a:t>
              </a:r>
              <a:endParaRPr lang="en-US" altLang="zh-CN" sz="2400" b="1" dirty="0">
                <a:solidFill>
                  <a:schemeClr val="accent2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id="{FBBCAB5A-3C7C-4FAA-A76D-3227CC75EFC5}"/>
                </a:ext>
              </a:extLst>
            </p:cNvPr>
            <p:cNvCxnSpPr/>
            <p:nvPr/>
          </p:nvCxnSpPr>
          <p:spPr>
            <a:xfrm>
              <a:off x="4448249" y="1347668"/>
              <a:ext cx="11119" cy="3597169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>
              <a:extLst>
                <a:ext uri="{FF2B5EF4-FFF2-40B4-BE49-F238E27FC236}">
                  <a16:creationId xmlns:a16="http://schemas.microsoft.com/office/drawing/2014/main" id="{B02314CE-C2E5-4AEE-8C3E-C346ED982ACB}"/>
                </a:ext>
              </a:extLst>
            </p:cNvPr>
            <p:cNvCxnSpPr/>
            <p:nvPr/>
          </p:nvCxnSpPr>
          <p:spPr>
            <a:xfrm>
              <a:off x="6184502" y="1350843"/>
              <a:ext cx="11120" cy="3597169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>
              <a:extLst>
                <a:ext uri="{FF2B5EF4-FFF2-40B4-BE49-F238E27FC236}">
                  <a16:creationId xmlns:a16="http://schemas.microsoft.com/office/drawing/2014/main" id="{B09E71BA-7B44-4ED1-855C-49498612E7E7}"/>
                </a:ext>
              </a:extLst>
            </p:cNvPr>
            <p:cNvCxnSpPr/>
            <p:nvPr/>
          </p:nvCxnSpPr>
          <p:spPr>
            <a:xfrm flipH="1">
              <a:off x="4441895" y="4944837"/>
              <a:ext cx="1771200" cy="0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矩形 30">
            <a:extLst>
              <a:ext uri="{FF2B5EF4-FFF2-40B4-BE49-F238E27FC236}">
                <a16:creationId xmlns:a16="http://schemas.microsoft.com/office/drawing/2014/main" id="{1D1E8633-C077-4358-8552-41C9354CA7F9}"/>
              </a:ext>
            </a:extLst>
          </p:cNvPr>
          <p:cNvSpPr/>
          <p:nvPr/>
        </p:nvSpPr>
        <p:spPr>
          <a:xfrm>
            <a:off x="8730160" y="2186547"/>
            <a:ext cx="2419922" cy="1242454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4CB091B2-874C-493F-9D3E-A32DF6FF54FB}"/>
              </a:ext>
            </a:extLst>
          </p:cNvPr>
          <p:cNvSpPr txBox="1"/>
          <p:nvPr/>
        </p:nvSpPr>
        <p:spPr>
          <a:xfrm>
            <a:off x="8689364" y="1899119"/>
            <a:ext cx="21465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 b="1" dirty="0">
                <a:solidFill>
                  <a:srgbClr val="7030A0"/>
                </a:solidFill>
                <a:latin typeface="Consolas" panose="020B0609020204030204" pitchFamily="49" charset="0"/>
              </a:rPr>
              <a:t>7ef20235</a:t>
            </a:r>
            <a:endParaRPr lang="zh-CN" altLang="en-US" sz="1200" b="1" dirty="0">
              <a:solidFill>
                <a:srgbClr val="7030A0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2BE1B4D9-C64B-4B92-A331-7F89BCC9CEBD}"/>
              </a:ext>
            </a:extLst>
          </p:cNvPr>
          <p:cNvSpPr txBox="1"/>
          <p:nvPr/>
        </p:nvSpPr>
        <p:spPr>
          <a:xfrm>
            <a:off x="8730160" y="2245652"/>
            <a:ext cx="259530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String </a:t>
            </a:r>
            <a:r>
              <a:rPr lang="zh-CN" altLang="zh-CN" sz="1400" dirty="0">
                <a:solidFill>
                  <a:srgbClr val="871094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name</a:t>
            </a:r>
            <a:endParaRPr lang="en-US" altLang="zh-CN" sz="1400" dirty="0">
              <a:solidFill>
                <a:srgbClr val="871094"/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altLang="zh-CN" sz="1400" dirty="0">
              <a:solidFill>
                <a:srgbClr val="080808"/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altLang="zh-CN" sz="1400" dirty="0">
              <a:solidFill>
                <a:srgbClr val="871094"/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34" name="TextBox 3">
            <a:extLst>
              <a:ext uri="{FF2B5EF4-FFF2-40B4-BE49-F238E27FC236}">
                <a16:creationId xmlns:a16="http://schemas.microsoft.com/office/drawing/2014/main" id="{5600014A-BF7C-457B-A083-19DE33D73D6D}"/>
              </a:ext>
            </a:extLst>
          </p:cNvPr>
          <p:cNvSpPr txBox="1"/>
          <p:nvPr/>
        </p:nvSpPr>
        <p:spPr>
          <a:xfrm>
            <a:off x="5260182" y="4464488"/>
            <a:ext cx="2983471" cy="1569660"/>
          </a:xfrm>
          <a:prstGeom prst="rect">
            <a:avLst/>
          </a:prstGeom>
          <a:solidFill>
            <a:srgbClr val="FFFFE4"/>
          </a:solidFill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200" dirty="0">
                <a:solidFill>
                  <a:srgbClr val="000000"/>
                </a:solidFill>
                <a:latin typeface="Consolas" panose="020B0609020204030204" pitchFamily="49" charset="0"/>
              </a:rPr>
              <a:t>main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sz="12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56795B-5C4F-D227-1FF3-6FD9F60FCDDC}"/>
              </a:ext>
            </a:extLst>
          </p:cNvPr>
          <p:cNvSpPr txBox="1"/>
          <p:nvPr/>
        </p:nvSpPr>
        <p:spPr>
          <a:xfrm>
            <a:off x="324465" y="2832721"/>
            <a:ext cx="4742057" cy="2677656"/>
          </a:xfrm>
          <a:prstGeom prst="rect">
            <a:avLst/>
          </a:prstGeom>
          <a:solidFill>
            <a:srgbClr val="FFFFE4"/>
          </a:solidFill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400" dirty="0">
                <a:solidFill>
                  <a:srgbClr val="0033B3"/>
                </a:solidFill>
                <a:latin typeface="Consolas" panose="020B0609020204030204" pitchFamily="49" charset="0"/>
                <a:ea typeface="JetBrains Mono"/>
              </a:rPr>
              <a:t>public class 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StudentTest 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{</a:t>
            </a:r>
            <a:b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</a:b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    </a:t>
            </a:r>
            <a:r>
              <a:rPr lang="zh-CN" altLang="zh-CN" sz="1400" dirty="0">
                <a:solidFill>
                  <a:srgbClr val="0033B3"/>
                </a:solidFill>
                <a:latin typeface="Consolas" panose="020B0609020204030204" pitchFamily="49" charset="0"/>
                <a:ea typeface="JetBrains Mono"/>
              </a:rPr>
              <a:t>public static void </a:t>
            </a:r>
            <a:r>
              <a:rPr lang="zh-CN" altLang="zh-CN" sz="1400" dirty="0">
                <a:solidFill>
                  <a:srgbClr val="00627A"/>
                </a:solidFill>
                <a:latin typeface="Consolas" panose="020B0609020204030204" pitchFamily="49" charset="0"/>
                <a:ea typeface="JetBrains Mono"/>
              </a:rPr>
              <a:t>main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(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String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[] args) {</a:t>
            </a:r>
            <a:b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</a:b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        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System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.</a:t>
            </a:r>
            <a:r>
              <a:rPr lang="zh-CN" altLang="zh-CN" sz="1400" i="1" dirty="0">
                <a:solidFill>
                  <a:srgbClr val="871094"/>
                </a:solidFill>
                <a:latin typeface="Consolas" panose="020B0609020204030204" pitchFamily="49" charset="0"/>
                <a:ea typeface="JetBrains Mono"/>
              </a:rPr>
              <a:t>out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.println(</a:t>
            </a:r>
            <a:r>
              <a:rPr lang="zh-CN" altLang="zh-CN" sz="1400" dirty="0">
                <a:solidFill>
                  <a:srgbClr val="067D17"/>
                </a:solidFill>
                <a:latin typeface="Consolas" panose="020B0609020204030204" pitchFamily="49" charset="0"/>
                <a:ea typeface="JetBrains Mono"/>
              </a:rPr>
              <a:t>"</a:t>
            </a:r>
            <a:r>
              <a:rPr lang="zh-CN" altLang="zh-CN" sz="1400" dirty="0">
                <a:solidFill>
                  <a:srgbClr val="067D17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开始</a:t>
            </a:r>
            <a:r>
              <a:rPr lang="zh-CN" altLang="zh-CN" sz="1400" dirty="0">
                <a:solidFill>
                  <a:srgbClr val="067D17"/>
                </a:solidFill>
                <a:latin typeface="Consolas" panose="020B0609020204030204" pitchFamily="49" charset="0"/>
                <a:ea typeface="JetBrains Mono"/>
              </a:rPr>
              <a:t>"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);</a:t>
            </a:r>
            <a:b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</a:b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        </a:t>
            </a:r>
            <a:r>
              <a:rPr lang="zh-CN" altLang="zh-CN" sz="1400" i="1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method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();</a:t>
            </a:r>
            <a:b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</a:b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        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System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.</a:t>
            </a:r>
            <a:r>
              <a:rPr lang="zh-CN" altLang="zh-CN" sz="1400" i="1" dirty="0">
                <a:solidFill>
                  <a:srgbClr val="871094"/>
                </a:solidFill>
                <a:latin typeface="Consolas" panose="020B0609020204030204" pitchFamily="49" charset="0"/>
                <a:ea typeface="JetBrains Mono"/>
              </a:rPr>
              <a:t>out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.println(</a:t>
            </a:r>
            <a:r>
              <a:rPr lang="zh-CN" altLang="zh-CN" sz="1400" dirty="0">
                <a:solidFill>
                  <a:srgbClr val="067D17"/>
                </a:solidFill>
                <a:latin typeface="Consolas" panose="020B0609020204030204" pitchFamily="49" charset="0"/>
                <a:ea typeface="JetBrains Mono"/>
              </a:rPr>
              <a:t>"</a:t>
            </a:r>
            <a:r>
              <a:rPr lang="zh-CN" altLang="zh-CN" sz="1400" dirty="0">
                <a:solidFill>
                  <a:srgbClr val="067D17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结束</a:t>
            </a:r>
            <a:r>
              <a:rPr lang="zh-CN" altLang="zh-CN" sz="1400" dirty="0">
                <a:solidFill>
                  <a:srgbClr val="067D17"/>
                </a:solidFill>
                <a:latin typeface="Consolas" panose="020B0609020204030204" pitchFamily="49" charset="0"/>
                <a:ea typeface="JetBrains Mono"/>
              </a:rPr>
              <a:t>"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);</a:t>
            </a:r>
            <a:b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</a:b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    }</a:t>
            </a:r>
            <a:b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</a:br>
            <a:b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</a:b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    </a:t>
            </a:r>
            <a:r>
              <a:rPr lang="zh-CN" altLang="zh-CN" sz="1400" dirty="0">
                <a:solidFill>
                  <a:srgbClr val="0033B3"/>
                </a:solidFill>
                <a:latin typeface="Consolas" panose="020B0609020204030204" pitchFamily="49" charset="0"/>
                <a:ea typeface="JetBrains Mono"/>
              </a:rPr>
              <a:t>public static void </a:t>
            </a:r>
            <a:r>
              <a:rPr lang="zh-CN" altLang="zh-CN" sz="1400" dirty="0">
                <a:solidFill>
                  <a:srgbClr val="00627A"/>
                </a:solidFill>
                <a:latin typeface="Consolas" panose="020B0609020204030204" pitchFamily="49" charset="0"/>
                <a:ea typeface="JetBrains Mono"/>
              </a:rPr>
              <a:t>method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() {</a:t>
            </a:r>
            <a:b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</a:b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        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Student stu 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= </a:t>
            </a:r>
            <a:r>
              <a:rPr lang="zh-CN" altLang="zh-CN" sz="1400" dirty="0">
                <a:solidFill>
                  <a:srgbClr val="0033B3"/>
                </a:solidFill>
                <a:latin typeface="Consolas" panose="020B0609020204030204" pitchFamily="49" charset="0"/>
                <a:ea typeface="JetBrains Mono"/>
              </a:rPr>
              <a:t>new 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Student();</a:t>
            </a:r>
            <a:b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</a:b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        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stu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.</a:t>
            </a:r>
            <a:r>
              <a:rPr lang="zh-CN" altLang="zh-CN" sz="1400" dirty="0">
                <a:solidFill>
                  <a:srgbClr val="871094"/>
                </a:solidFill>
                <a:latin typeface="Consolas" panose="020B0609020204030204" pitchFamily="49" charset="0"/>
                <a:ea typeface="JetBrains Mono"/>
              </a:rPr>
              <a:t>name 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= </a:t>
            </a:r>
            <a:r>
              <a:rPr lang="zh-CN" altLang="zh-CN" sz="1400" dirty="0">
                <a:solidFill>
                  <a:srgbClr val="067D17"/>
                </a:solidFill>
                <a:latin typeface="Consolas" panose="020B0609020204030204" pitchFamily="49" charset="0"/>
                <a:ea typeface="JetBrains Mono"/>
              </a:rPr>
              <a:t>"</a:t>
            </a:r>
            <a:r>
              <a:rPr lang="zh-CN" altLang="zh-CN" sz="1400" dirty="0">
                <a:solidFill>
                  <a:srgbClr val="067D17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钢门吹雪</a:t>
            </a:r>
            <a:r>
              <a:rPr lang="zh-CN" altLang="zh-CN" sz="1400" dirty="0">
                <a:solidFill>
                  <a:srgbClr val="067D17"/>
                </a:solidFill>
                <a:latin typeface="Consolas" panose="020B0609020204030204" pitchFamily="49" charset="0"/>
                <a:ea typeface="JetBrains Mono"/>
              </a:rPr>
              <a:t>"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;</a:t>
            </a:r>
            <a:b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</a:b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    }</a:t>
            </a:r>
            <a:b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</a:b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}</a:t>
            </a:r>
            <a:endParaRPr lang="zh-CN" altLang="zh-CN" sz="2400" dirty="0">
              <a:latin typeface="Consolas" panose="020B0609020204030204" pitchFamily="49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05E560E-80EF-B7DE-3F01-3EB9E4A8017F}"/>
              </a:ext>
            </a:extLst>
          </p:cNvPr>
          <p:cNvSpPr txBox="1"/>
          <p:nvPr/>
        </p:nvSpPr>
        <p:spPr>
          <a:xfrm>
            <a:off x="5266904" y="4787653"/>
            <a:ext cx="243354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12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System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.</a:t>
            </a:r>
            <a:r>
              <a:rPr lang="zh-CN" altLang="zh-CN" sz="1200" i="1" dirty="0">
                <a:solidFill>
                  <a:srgbClr val="871094"/>
                </a:solidFill>
                <a:latin typeface="Consolas" panose="020B0609020204030204" pitchFamily="49" charset="0"/>
                <a:ea typeface="JetBrains Mono"/>
              </a:rPr>
              <a:t>out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.println(</a:t>
            </a:r>
            <a:r>
              <a:rPr lang="zh-CN" altLang="zh-CN" sz="1200" dirty="0">
                <a:solidFill>
                  <a:srgbClr val="067D17"/>
                </a:solidFill>
                <a:latin typeface="Consolas" panose="020B0609020204030204" pitchFamily="49" charset="0"/>
                <a:ea typeface="JetBrains Mono"/>
              </a:rPr>
              <a:t>"</a:t>
            </a:r>
            <a:r>
              <a:rPr lang="zh-CN" altLang="zh-CN" sz="1200" dirty="0">
                <a:solidFill>
                  <a:srgbClr val="067D17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开始</a:t>
            </a:r>
            <a:r>
              <a:rPr lang="zh-CN" altLang="zh-CN" sz="1200" dirty="0">
                <a:solidFill>
                  <a:srgbClr val="067D17"/>
                </a:solidFill>
                <a:latin typeface="Consolas" panose="020B0609020204030204" pitchFamily="49" charset="0"/>
                <a:ea typeface="JetBrains Mono"/>
              </a:rPr>
              <a:t>"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);</a:t>
            </a:r>
            <a:b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</a:br>
            <a:endParaRPr lang="zh-CN" altLang="en-US" sz="1200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2085D5C-5565-3FE8-1CA5-E2965C62A2AC}"/>
              </a:ext>
            </a:extLst>
          </p:cNvPr>
          <p:cNvSpPr txBox="1"/>
          <p:nvPr/>
        </p:nvSpPr>
        <p:spPr>
          <a:xfrm>
            <a:off x="5266904" y="5180067"/>
            <a:ext cx="243354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method();</a:t>
            </a:r>
            <a:endParaRPr lang="zh-CN" altLang="en-US" sz="1200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46E2786-6804-9430-3B65-0D6988C26FBD}"/>
              </a:ext>
            </a:extLst>
          </p:cNvPr>
          <p:cNvSpPr txBox="1"/>
          <p:nvPr/>
        </p:nvSpPr>
        <p:spPr>
          <a:xfrm>
            <a:off x="5266904" y="5547509"/>
            <a:ext cx="243354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12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System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.</a:t>
            </a:r>
            <a:r>
              <a:rPr lang="zh-CN" altLang="zh-CN" sz="1200" i="1" dirty="0">
                <a:solidFill>
                  <a:srgbClr val="871094"/>
                </a:solidFill>
                <a:latin typeface="Consolas" panose="020B0609020204030204" pitchFamily="49" charset="0"/>
                <a:ea typeface="JetBrains Mono"/>
              </a:rPr>
              <a:t>out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.println(</a:t>
            </a:r>
            <a:r>
              <a:rPr lang="zh-CN" altLang="zh-CN" sz="1200" dirty="0">
                <a:solidFill>
                  <a:srgbClr val="067D17"/>
                </a:solidFill>
                <a:latin typeface="Consolas" panose="020B0609020204030204" pitchFamily="49" charset="0"/>
                <a:ea typeface="JetBrains Mono"/>
              </a:rPr>
              <a:t>"</a:t>
            </a:r>
            <a:r>
              <a:rPr lang="zh-CN" altLang="zh-CN" sz="1200" dirty="0">
                <a:solidFill>
                  <a:srgbClr val="067D17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结束</a:t>
            </a:r>
            <a:r>
              <a:rPr lang="zh-CN" altLang="zh-CN" sz="1200" dirty="0">
                <a:solidFill>
                  <a:srgbClr val="067D17"/>
                </a:solidFill>
                <a:latin typeface="Consolas" panose="020B0609020204030204" pitchFamily="49" charset="0"/>
                <a:ea typeface="JetBrains Mono"/>
              </a:rPr>
              <a:t>"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);</a:t>
            </a:r>
            <a:b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</a:br>
            <a:endParaRPr lang="zh-CN" altLang="en-US" sz="1200" dirty="0"/>
          </a:p>
        </p:txBody>
      </p:sp>
      <p:sp>
        <p:nvSpPr>
          <p:cNvPr id="11" name="TextBox 3">
            <a:extLst>
              <a:ext uri="{FF2B5EF4-FFF2-40B4-BE49-F238E27FC236}">
                <a16:creationId xmlns:a16="http://schemas.microsoft.com/office/drawing/2014/main" id="{28819E31-659D-C557-3FA5-C472174E36EB}"/>
              </a:ext>
            </a:extLst>
          </p:cNvPr>
          <p:cNvSpPr txBox="1"/>
          <p:nvPr/>
        </p:nvSpPr>
        <p:spPr>
          <a:xfrm>
            <a:off x="5209298" y="3296925"/>
            <a:ext cx="2983471" cy="1015663"/>
          </a:xfrm>
          <a:prstGeom prst="rect">
            <a:avLst/>
          </a:prstGeom>
          <a:solidFill>
            <a:srgbClr val="FFFFE4"/>
          </a:solidFill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200" dirty="0">
                <a:solidFill>
                  <a:srgbClr val="000000"/>
                </a:solidFill>
                <a:latin typeface="Consolas" panose="020B0609020204030204" pitchFamily="49" charset="0"/>
              </a:rPr>
              <a:t>method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sz="12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5DFAAD31-EF33-6A69-3157-AA11E1E8C5E0}"/>
              </a:ext>
            </a:extLst>
          </p:cNvPr>
          <p:cNvSpPr/>
          <p:nvPr/>
        </p:nvSpPr>
        <p:spPr>
          <a:xfrm>
            <a:off x="5239201" y="3651710"/>
            <a:ext cx="2919526" cy="389433"/>
          </a:xfrm>
          <a:prstGeom prst="rect">
            <a:avLst/>
          </a:prstGeom>
          <a:solidFill>
            <a:srgbClr val="FFFFFF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019B0AC-A1FC-D4AF-DBEC-F74DA7D4CEF7}"/>
              </a:ext>
            </a:extLst>
          </p:cNvPr>
          <p:cNvSpPr txBox="1"/>
          <p:nvPr/>
        </p:nvSpPr>
        <p:spPr>
          <a:xfrm>
            <a:off x="5228904" y="3693653"/>
            <a:ext cx="243354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12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Student stu</a:t>
            </a:r>
            <a:endParaRPr lang="zh-CN" altLang="en-US" sz="1200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B478C3DD-C88D-5641-F223-972909A7D75E}"/>
              </a:ext>
            </a:extLst>
          </p:cNvPr>
          <p:cNvSpPr txBox="1"/>
          <p:nvPr/>
        </p:nvSpPr>
        <p:spPr>
          <a:xfrm>
            <a:off x="6788994" y="3693119"/>
            <a:ext cx="21465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 b="1" dirty="0">
                <a:solidFill>
                  <a:srgbClr val="7030A0"/>
                </a:solidFill>
                <a:latin typeface="Consolas" panose="020B0609020204030204" pitchFamily="49" charset="0"/>
              </a:rPr>
              <a:t>7ef20235</a:t>
            </a:r>
            <a:endParaRPr lang="zh-CN" altLang="en-US" sz="1200" b="1" dirty="0">
              <a:solidFill>
                <a:srgbClr val="7030A0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837EDED1-FE6E-3D1A-F5A7-67AD55D45EB1}"/>
              </a:ext>
            </a:extLst>
          </p:cNvPr>
          <p:cNvSpPr txBox="1"/>
          <p:nvPr/>
        </p:nvSpPr>
        <p:spPr>
          <a:xfrm>
            <a:off x="8734586" y="2661929"/>
            <a:ext cx="243354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1200" dirty="0">
                <a:solidFill>
                  <a:srgbClr val="067D17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钢门吹雪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151128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5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9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/>
      <p:bldP spid="33" grpId="0"/>
      <p:bldP spid="34" grpId="0" animBg="1"/>
      <p:bldP spid="8" grpId="0"/>
      <p:bldP spid="9" grpId="0"/>
      <p:bldP spid="10" grpId="0"/>
      <p:bldP spid="11" grpId="0" animBg="1"/>
      <p:bldP spid="11" grpId="1" animBg="1"/>
      <p:bldP spid="12" grpId="0" animBg="1"/>
      <p:bldP spid="12" grpId="1" animBg="1"/>
      <p:bldP spid="13" grpId="0"/>
      <p:bldP spid="13" grpId="1"/>
      <p:bldP spid="14" grpId="0"/>
      <p:bldP spid="14" grpId="1"/>
      <p:bldP spid="1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 </a:t>
            </a:r>
          </a:p>
        </p:txBody>
      </p:sp>
      <p:sp>
        <p:nvSpPr>
          <p:cNvPr id="24" name="文本占位符 3">
            <a:extLst>
              <a:ext uri="{FF2B5EF4-FFF2-40B4-BE49-F238E27FC236}">
                <a16:creationId xmlns:a16="http://schemas.microsoft.com/office/drawing/2014/main" id="{C4B8F0B7-B839-4DC0-8545-B40734C46EA9}"/>
              </a:ext>
            </a:extLst>
          </p:cNvPr>
          <p:cNvSpPr txBox="1">
            <a:spLocks/>
          </p:cNvSpPr>
          <p:nvPr/>
        </p:nvSpPr>
        <p:spPr>
          <a:xfrm>
            <a:off x="710881" y="940081"/>
            <a:ext cx="3366598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>
                <a:solidFill>
                  <a:srgbClr val="C00000"/>
                </a:solidFill>
                <a:latin typeface="Consolas" panose="020B0609020204030204" pitchFamily="49" charset="0"/>
              </a:rPr>
              <a:t>成员变量和局部变量的区别</a:t>
            </a:r>
          </a:p>
        </p:txBody>
      </p:sp>
      <p:sp>
        <p:nvSpPr>
          <p:cNvPr id="19" name="AutoShape 4">
            <a:extLst>
              <a:ext uri="{FF2B5EF4-FFF2-40B4-BE49-F238E27FC236}">
                <a16:creationId xmlns:a16="http://schemas.microsoft.com/office/drawing/2014/main" id="{099C9E26-0708-4411-BC23-6A88333B1BC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0092405" y="1076360"/>
            <a:ext cx="102810" cy="102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aphicFrame>
        <p:nvGraphicFramePr>
          <p:cNvPr id="53" name="表格 52">
            <a:extLst>
              <a:ext uri="{FF2B5EF4-FFF2-40B4-BE49-F238E27FC236}">
                <a16:creationId xmlns:a16="http://schemas.microsoft.com/office/drawing/2014/main" id="{BF19ED50-AC9E-4823-ABB7-5166193A5CBB}"/>
              </a:ext>
            </a:extLst>
          </p:cNvPr>
          <p:cNvGraphicFramePr>
            <a:graphicFrameLocks noGrp="1"/>
          </p:cNvGraphicFramePr>
          <p:nvPr/>
        </p:nvGraphicFramePr>
        <p:xfrm>
          <a:off x="710879" y="1728682"/>
          <a:ext cx="10560501" cy="4052957"/>
        </p:xfrm>
        <a:graphic>
          <a:graphicData uri="http://schemas.openxmlformats.org/drawingml/2006/table">
            <a:tbl>
              <a:tblPr/>
              <a:tblGrid>
                <a:gridCol w="2381770">
                  <a:extLst>
                    <a:ext uri="{9D8B030D-6E8A-4147-A177-3AD203B41FA5}">
                      <a16:colId xmlns:a16="http://schemas.microsoft.com/office/drawing/2014/main" val="4001127988"/>
                    </a:ext>
                  </a:extLst>
                </a:gridCol>
                <a:gridCol w="3806727">
                  <a:extLst>
                    <a:ext uri="{9D8B030D-6E8A-4147-A177-3AD203B41FA5}">
                      <a16:colId xmlns:a16="http://schemas.microsoft.com/office/drawing/2014/main" val="1994407513"/>
                    </a:ext>
                  </a:extLst>
                </a:gridCol>
                <a:gridCol w="4372004">
                  <a:extLst>
                    <a:ext uri="{9D8B030D-6E8A-4147-A177-3AD203B41FA5}">
                      <a16:colId xmlns:a16="http://schemas.microsoft.com/office/drawing/2014/main" val="3392711098"/>
                    </a:ext>
                  </a:extLst>
                </a:gridCol>
              </a:tblGrid>
              <a:tr h="762577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区别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成员变量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局部变量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D2B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4384562"/>
                  </a:ext>
                </a:extLst>
              </a:tr>
              <a:tr h="65807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类中位置不同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方法外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方法中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0146473"/>
                  </a:ext>
                </a:extLst>
              </a:tr>
              <a:tr h="65807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初始化值不同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有默认初始化值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没有，使用之前需要完成赋值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943993"/>
                  </a:ext>
                </a:extLst>
              </a:tr>
              <a:tr h="65807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内存位置不同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堆内存</a:t>
                      </a:r>
                      <a:endParaRPr kumimoji="0" lang="en-US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栈内存</a:t>
                      </a:r>
                      <a:endParaRPr kumimoji="0" lang="en-US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9330359"/>
                  </a:ext>
                </a:extLst>
              </a:tr>
              <a:tr h="65807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生命周期不同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  <a:alpha val="79999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随着对象的创建而存在，随着对象的消失而消失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  <a:alpha val="79999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随着方法的调用而存在，随着方法的运行结束而消失</a:t>
                      </a:r>
                      <a:endParaRPr kumimoji="0" lang="en-US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  <a:alpha val="79999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7582842"/>
                  </a:ext>
                </a:extLst>
              </a:tr>
              <a:tr h="65807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作用域</a:t>
                      </a:r>
                      <a:endParaRPr kumimoji="0" lang="en-US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在自己所归属的大括号中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03541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208722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691FACA-E1ED-6A48-A1E4-D925AAC030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47349" y="1207492"/>
            <a:ext cx="5973761" cy="4256405"/>
          </a:xfrm>
        </p:spPr>
        <p:txBody>
          <a:bodyPr/>
          <a:lstStyle/>
          <a:p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Alibaba PuHuiTi R"/>
              </a:rPr>
              <a:t>类和对象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Alibaba PuHuiTi R"/>
            </a:endParaRPr>
          </a:p>
          <a:p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Alibaba PuHuiTi R"/>
              </a:rPr>
              <a:t>对象内存图</a:t>
            </a: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  <a:ea typeface="Alibaba PuHuiTi R"/>
            </a:endParaRPr>
          </a:p>
          <a:p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Alibaba PuHuiTi R"/>
              </a:rPr>
              <a:t>成员变量和局部变量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Alibaba PuHuiTi R"/>
            </a:endParaRPr>
          </a:p>
          <a:p>
            <a:r>
              <a:rPr lang="en-US" altLang="zh-CN" dirty="0">
                <a:solidFill>
                  <a:srgbClr val="C00000"/>
                </a:solidFill>
                <a:latin typeface="Consolas" panose="020B0609020204030204" pitchFamily="49" charset="0"/>
                <a:ea typeface="Alibaba PuHuiTi R"/>
              </a:rPr>
              <a:t>this </a:t>
            </a:r>
            <a:r>
              <a:rPr lang="zh-CN" altLang="en-US" dirty="0">
                <a:solidFill>
                  <a:srgbClr val="C00000"/>
                </a:solidFill>
                <a:latin typeface="Consolas" panose="020B0609020204030204" pitchFamily="49" charset="0"/>
                <a:ea typeface="Alibaba PuHuiTi R"/>
              </a:rPr>
              <a:t>关键字</a:t>
            </a:r>
            <a:endParaRPr lang="en-US" altLang="zh-CN" dirty="0">
              <a:solidFill>
                <a:srgbClr val="C00000"/>
              </a:solidFill>
              <a:latin typeface="Consolas" panose="020B0609020204030204" pitchFamily="49" charset="0"/>
              <a:ea typeface="Alibaba PuHuiTi R"/>
            </a:endParaRPr>
          </a:p>
          <a:p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Alibaba PuHuiTi R"/>
              </a:rPr>
              <a:t>构造方法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Alibaba PuHuiTi R"/>
            </a:endParaRPr>
          </a:p>
          <a:p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Alibaba PuHuiTi R"/>
              </a:rPr>
              <a:t>封装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Alibaba PuHuiTi R"/>
            </a:endParaRPr>
          </a:p>
        </p:txBody>
      </p:sp>
    </p:spTree>
    <p:extLst>
      <p:ext uri="{BB962C8B-B14F-4D97-AF65-F5344CB8AC3E}">
        <p14:creationId xmlns:p14="http://schemas.microsoft.com/office/powerpoint/2010/main" val="16932741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 </a:t>
            </a:r>
            <a:endParaRPr kumimoji="1" lang="zh-CN" altLang="en-US" dirty="0"/>
          </a:p>
        </p:txBody>
      </p:sp>
      <p:sp>
        <p:nvSpPr>
          <p:cNvPr id="24" name="文本占位符 3">
            <a:extLst>
              <a:ext uri="{FF2B5EF4-FFF2-40B4-BE49-F238E27FC236}">
                <a16:creationId xmlns:a16="http://schemas.microsoft.com/office/drawing/2014/main" id="{C4B8F0B7-B839-4DC0-8545-B40734C46EA9}"/>
              </a:ext>
            </a:extLst>
          </p:cNvPr>
          <p:cNvSpPr txBox="1">
            <a:spLocks/>
          </p:cNvSpPr>
          <p:nvPr/>
        </p:nvSpPr>
        <p:spPr>
          <a:xfrm>
            <a:off x="710881" y="940081"/>
            <a:ext cx="3366598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>
                <a:solidFill>
                  <a:srgbClr val="C00000"/>
                </a:solidFill>
                <a:latin typeface="Consolas" panose="020B0609020204030204" pitchFamily="49" charset="0"/>
              </a:rPr>
              <a:t>this </a:t>
            </a:r>
            <a:r>
              <a:rPr kumimoji="1" lang="zh-CN" altLang="en-US" dirty="0">
                <a:solidFill>
                  <a:srgbClr val="C00000"/>
                </a:solidFill>
                <a:latin typeface="Consolas" panose="020B0609020204030204" pitchFamily="49" charset="0"/>
              </a:rPr>
              <a:t>可以解决的问题</a:t>
            </a:r>
          </a:p>
        </p:txBody>
      </p:sp>
      <p:sp>
        <p:nvSpPr>
          <p:cNvPr id="19" name="AutoShape 4">
            <a:extLst>
              <a:ext uri="{FF2B5EF4-FFF2-40B4-BE49-F238E27FC236}">
                <a16:creationId xmlns:a16="http://schemas.microsoft.com/office/drawing/2014/main" id="{099C9E26-0708-4411-BC23-6A88333B1BC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0092405" y="1076360"/>
            <a:ext cx="102810" cy="102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7" name="TextBox 3">
            <a:extLst>
              <a:ext uri="{FF2B5EF4-FFF2-40B4-BE49-F238E27FC236}">
                <a16:creationId xmlns:a16="http://schemas.microsoft.com/office/drawing/2014/main" id="{9B3F50F5-958D-410D-88DE-B7D6008EE44B}"/>
              </a:ext>
            </a:extLst>
          </p:cNvPr>
          <p:cNvSpPr txBox="1"/>
          <p:nvPr/>
        </p:nvSpPr>
        <p:spPr>
          <a:xfrm>
            <a:off x="710880" y="1822587"/>
            <a:ext cx="5120754" cy="1815882"/>
          </a:xfrm>
          <a:prstGeom prst="rect">
            <a:avLst/>
          </a:prstGeom>
          <a:solidFill>
            <a:srgbClr val="FFFFE4"/>
          </a:solidFill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400" dirty="0">
                <a:solidFill>
                  <a:srgbClr val="0033B3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public </a:t>
            </a:r>
            <a:r>
              <a:rPr lang="zh-CN" altLang="zh-CN" sz="1400" dirty="0">
                <a:solidFill>
                  <a:srgbClr val="0033B3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class 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Student 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{</a:t>
            </a:r>
            <a:b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  <a:ea typeface="宋体" panose="02010600030101010101" pitchFamily="2" charset="-122"/>
              </a:rPr>
            </a:b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    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String </a:t>
            </a:r>
            <a:r>
              <a:rPr lang="zh-CN" altLang="zh-CN" sz="1400" dirty="0">
                <a:solidFill>
                  <a:srgbClr val="871094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name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;</a:t>
            </a:r>
            <a:b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  <a:ea typeface="宋体" panose="02010600030101010101" pitchFamily="2" charset="-122"/>
              </a:rPr>
            </a:b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    </a:t>
            </a:r>
            <a:r>
              <a:rPr lang="zh-CN" altLang="zh-CN" sz="1400" dirty="0">
                <a:solidFill>
                  <a:srgbClr val="0033B3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int </a:t>
            </a:r>
            <a:r>
              <a:rPr lang="zh-CN" altLang="zh-CN" sz="1400" dirty="0">
                <a:solidFill>
                  <a:srgbClr val="871094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age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;</a:t>
            </a:r>
            <a:b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  <a:ea typeface="宋体" panose="02010600030101010101" pitchFamily="2" charset="-122"/>
              </a:rPr>
            </a:br>
            <a:b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  <a:ea typeface="宋体" panose="02010600030101010101" pitchFamily="2" charset="-122"/>
              </a:rPr>
            </a:b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    </a:t>
            </a:r>
            <a:r>
              <a:rPr lang="zh-CN" altLang="zh-CN" sz="1400" dirty="0">
                <a:solidFill>
                  <a:srgbClr val="0033B3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public void </a:t>
            </a:r>
            <a:r>
              <a:rPr lang="zh-CN" altLang="zh-CN" sz="1400" dirty="0">
                <a:solidFill>
                  <a:srgbClr val="00627A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sayHello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(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String 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name) {</a:t>
            </a:r>
            <a:b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  <a:ea typeface="宋体" panose="02010600030101010101" pitchFamily="2" charset="-122"/>
              </a:rPr>
            </a:b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        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System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.</a:t>
            </a:r>
            <a:r>
              <a:rPr lang="zh-CN" altLang="zh-CN" sz="1400" i="1" dirty="0">
                <a:solidFill>
                  <a:srgbClr val="871094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out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.println(name);</a:t>
            </a:r>
            <a:b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  <a:ea typeface="宋体" panose="02010600030101010101" pitchFamily="2" charset="-122"/>
              </a:rPr>
            </a:b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    }</a:t>
            </a:r>
            <a:b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  <a:ea typeface="宋体" panose="02010600030101010101" pitchFamily="2" charset="-122"/>
              </a:rPr>
            </a:b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}</a:t>
            </a:r>
            <a:endParaRPr lang="zh-CN" altLang="zh-CN" sz="2400" dirty="0">
              <a:latin typeface="Consolas" panose="020B0609020204030204" pitchFamily="49" charset="0"/>
              <a:ea typeface="宋体" panose="02010600030101010101" pitchFamily="2" charset="-122"/>
            </a:endParaRPr>
          </a:p>
        </p:txBody>
      </p:sp>
      <p:sp>
        <p:nvSpPr>
          <p:cNvPr id="20" name="TextBox 3">
            <a:extLst>
              <a:ext uri="{FF2B5EF4-FFF2-40B4-BE49-F238E27FC236}">
                <a16:creationId xmlns:a16="http://schemas.microsoft.com/office/drawing/2014/main" id="{0AC404DE-869E-4F03-8F8A-24A552F16B0A}"/>
              </a:ext>
            </a:extLst>
          </p:cNvPr>
          <p:cNvSpPr txBox="1"/>
          <p:nvPr/>
        </p:nvSpPr>
        <p:spPr>
          <a:xfrm>
            <a:off x="710880" y="3926560"/>
            <a:ext cx="3816350" cy="1349665"/>
          </a:xfrm>
          <a:prstGeom prst="rect">
            <a:avLst/>
          </a:prstGeom>
          <a:solidFill>
            <a:srgbClr val="FFFFE4"/>
          </a:solidFill>
          <a:ln w="12700">
            <a:solidFill>
              <a:schemeClr val="tx1"/>
            </a:solidFill>
          </a:ln>
        </p:spPr>
        <p:txBody>
          <a:bodyPr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Student stu = </a:t>
            </a:r>
            <a:r>
              <a:rPr lang="zh-CN" altLang="zh-CN" sz="1400" b="1" dirty="0">
                <a:solidFill>
                  <a:srgbClr val="00008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new 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Student();</a:t>
            </a:r>
            <a:b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stu.</a:t>
            </a:r>
            <a:r>
              <a:rPr lang="zh-CN" altLang="zh-CN" sz="1400" dirty="0">
                <a:solidFill>
                  <a:srgbClr val="871094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name</a:t>
            </a:r>
            <a:r>
              <a:rPr lang="zh-CN" altLang="zh-CN" sz="1400" b="1" dirty="0">
                <a:solidFill>
                  <a:srgbClr val="660E7A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= </a:t>
            </a:r>
            <a:r>
              <a:rPr lang="zh-CN" altLang="zh-CN" sz="1400" dirty="0">
                <a:solidFill>
                  <a:srgbClr val="008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"钢门吹雪"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;</a:t>
            </a:r>
            <a:b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stu.</a:t>
            </a:r>
            <a:r>
              <a:rPr lang="zh-CN" altLang="zh-CN" sz="1400" dirty="0">
                <a:solidFill>
                  <a:srgbClr val="871094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age</a:t>
            </a:r>
            <a:r>
              <a:rPr lang="zh-CN" altLang="zh-CN" sz="1400" b="1" dirty="0">
                <a:solidFill>
                  <a:srgbClr val="660E7A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= </a:t>
            </a:r>
            <a:r>
              <a:rPr lang="zh-CN" altLang="zh-CN" sz="1400" dirty="0">
                <a:solidFill>
                  <a:srgbClr val="0000FF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23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;</a:t>
            </a:r>
            <a:b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stu.sayHello(</a:t>
            </a:r>
            <a:r>
              <a:rPr lang="zh-CN" altLang="zh-CN" sz="1400" dirty="0">
                <a:solidFill>
                  <a:srgbClr val="008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"西域狂鸭"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);</a:t>
            </a:r>
            <a:endParaRPr lang="zh-CN" altLang="en-US" sz="1400" dirty="0"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21" name="Picture 3">
            <a:extLst>
              <a:ext uri="{FF2B5EF4-FFF2-40B4-BE49-F238E27FC236}">
                <a16:creationId xmlns:a16="http://schemas.microsoft.com/office/drawing/2014/main" id="{C114A14E-5EAB-4978-99DA-451F7F5EEB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9208" y="2945131"/>
            <a:ext cx="2486549" cy="25456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思想气泡: 云 3">
            <a:extLst>
              <a:ext uri="{FF2B5EF4-FFF2-40B4-BE49-F238E27FC236}">
                <a16:creationId xmlns:a16="http://schemas.microsoft.com/office/drawing/2014/main" id="{AB8215BF-D6AA-4164-8064-58F948533228}"/>
              </a:ext>
            </a:extLst>
          </p:cNvPr>
          <p:cNvSpPr/>
          <p:nvPr/>
        </p:nvSpPr>
        <p:spPr>
          <a:xfrm>
            <a:off x="6096000" y="2018261"/>
            <a:ext cx="2181196" cy="1968289"/>
          </a:xfrm>
          <a:prstGeom prst="cloudCallout">
            <a:avLst>
              <a:gd name="adj1" fmla="val 46989"/>
              <a:gd name="adj2" fmla="val 37850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用哪个</a:t>
            </a:r>
            <a:r>
              <a:rPr lang="en-US" altLang="zh-CN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?</a:t>
            </a:r>
            <a:endParaRPr lang="zh-CN" altLang="en-US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34213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0" grpId="0" animBg="1"/>
      <p:bldP spid="4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 </a:t>
            </a:r>
            <a:endParaRPr kumimoji="1" lang="zh-CN" altLang="en-US" dirty="0"/>
          </a:p>
        </p:txBody>
      </p:sp>
      <p:sp>
        <p:nvSpPr>
          <p:cNvPr id="24" name="文本占位符 3">
            <a:extLst>
              <a:ext uri="{FF2B5EF4-FFF2-40B4-BE49-F238E27FC236}">
                <a16:creationId xmlns:a16="http://schemas.microsoft.com/office/drawing/2014/main" id="{C4B8F0B7-B839-4DC0-8545-B40734C46EA9}"/>
              </a:ext>
            </a:extLst>
          </p:cNvPr>
          <p:cNvSpPr txBox="1">
            <a:spLocks/>
          </p:cNvSpPr>
          <p:nvPr/>
        </p:nvSpPr>
        <p:spPr>
          <a:xfrm>
            <a:off x="710881" y="940081"/>
            <a:ext cx="3366598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>
                <a:solidFill>
                  <a:srgbClr val="C00000"/>
                </a:solidFill>
                <a:latin typeface="Consolas" panose="020B0609020204030204" pitchFamily="49" charset="0"/>
              </a:rPr>
              <a:t>this </a:t>
            </a:r>
            <a:r>
              <a:rPr kumimoji="1" lang="zh-CN" altLang="en-US" dirty="0">
                <a:solidFill>
                  <a:srgbClr val="C00000"/>
                </a:solidFill>
                <a:latin typeface="Consolas" panose="020B0609020204030204" pitchFamily="49" charset="0"/>
              </a:rPr>
              <a:t>可以解决的问题</a:t>
            </a:r>
          </a:p>
        </p:txBody>
      </p:sp>
      <p:sp>
        <p:nvSpPr>
          <p:cNvPr id="19" name="AutoShape 4">
            <a:extLst>
              <a:ext uri="{FF2B5EF4-FFF2-40B4-BE49-F238E27FC236}">
                <a16:creationId xmlns:a16="http://schemas.microsoft.com/office/drawing/2014/main" id="{099C9E26-0708-4411-BC23-6A88333B1BC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0092405" y="1076360"/>
            <a:ext cx="102810" cy="102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7" name="TextBox 3">
            <a:extLst>
              <a:ext uri="{FF2B5EF4-FFF2-40B4-BE49-F238E27FC236}">
                <a16:creationId xmlns:a16="http://schemas.microsoft.com/office/drawing/2014/main" id="{9B3F50F5-958D-410D-88DE-B7D6008EE44B}"/>
              </a:ext>
            </a:extLst>
          </p:cNvPr>
          <p:cNvSpPr txBox="1"/>
          <p:nvPr/>
        </p:nvSpPr>
        <p:spPr>
          <a:xfrm>
            <a:off x="710880" y="1822587"/>
            <a:ext cx="5120754" cy="1815882"/>
          </a:xfrm>
          <a:prstGeom prst="rect">
            <a:avLst/>
          </a:prstGeom>
          <a:solidFill>
            <a:srgbClr val="FFFFE4"/>
          </a:solidFill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400" dirty="0">
                <a:solidFill>
                  <a:srgbClr val="0033B3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public </a:t>
            </a:r>
            <a:r>
              <a:rPr lang="zh-CN" altLang="zh-CN" sz="1400" dirty="0">
                <a:solidFill>
                  <a:srgbClr val="0033B3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class 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Student 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{</a:t>
            </a:r>
            <a:b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  <a:ea typeface="宋体" panose="02010600030101010101" pitchFamily="2" charset="-122"/>
              </a:rPr>
            </a:b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    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String </a:t>
            </a:r>
            <a:r>
              <a:rPr lang="zh-CN" altLang="zh-CN" sz="1400" dirty="0">
                <a:solidFill>
                  <a:srgbClr val="871094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name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;</a:t>
            </a:r>
            <a:b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  <a:ea typeface="宋体" panose="02010600030101010101" pitchFamily="2" charset="-122"/>
              </a:rPr>
            </a:b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    </a:t>
            </a:r>
            <a:r>
              <a:rPr lang="zh-CN" altLang="zh-CN" sz="1400" dirty="0">
                <a:solidFill>
                  <a:srgbClr val="0033B3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int </a:t>
            </a:r>
            <a:r>
              <a:rPr lang="zh-CN" altLang="zh-CN" sz="1400" dirty="0">
                <a:solidFill>
                  <a:srgbClr val="871094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age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;</a:t>
            </a:r>
            <a:b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  <a:ea typeface="宋体" panose="02010600030101010101" pitchFamily="2" charset="-122"/>
              </a:rPr>
            </a:br>
            <a:b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  <a:ea typeface="宋体" panose="02010600030101010101" pitchFamily="2" charset="-122"/>
              </a:rPr>
            </a:b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    </a:t>
            </a:r>
            <a:r>
              <a:rPr lang="zh-CN" altLang="zh-CN" sz="1400" dirty="0">
                <a:solidFill>
                  <a:srgbClr val="0033B3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public void </a:t>
            </a:r>
            <a:r>
              <a:rPr lang="zh-CN" altLang="zh-CN" sz="1400" dirty="0">
                <a:solidFill>
                  <a:srgbClr val="00627A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sayHello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(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String 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name) {</a:t>
            </a:r>
            <a:b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  <a:ea typeface="宋体" panose="02010600030101010101" pitchFamily="2" charset="-122"/>
              </a:rPr>
            </a:b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        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System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.</a:t>
            </a:r>
            <a:r>
              <a:rPr lang="zh-CN" altLang="zh-CN" sz="1400" i="1" dirty="0">
                <a:solidFill>
                  <a:srgbClr val="871094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out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.println(name);</a:t>
            </a:r>
            <a:b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  <a:ea typeface="宋体" panose="02010600030101010101" pitchFamily="2" charset="-122"/>
              </a:rPr>
            </a:b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    }</a:t>
            </a:r>
            <a:b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  <a:ea typeface="宋体" panose="02010600030101010101" pitchFamily="2" charset="-122"/>
              </a:rPr>
            </a:b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}</a:t>
            </a:r>
            <a:endParaRPr lang="zh-CN" altLang="zh-CN" sz="2400" dirty="0">
              <a:latin typeface="Consolas" panose="020B0609020204030204" pitchFamily="49" charset="0"/>
              <a:ea typeface="宋体" panose="02010600030101010101" pitchFamily="2" charset="-122"/>
            </a:endParaRPr>
          </a:p>
        </p:txBody>
      </p:sp>
      <p:sp>
        <p:nvSpPr>
          <p:cNvPr id="20" name="TextBox 3">
            <a:extLst>
              <a:ext uri="{FF2B5EF4-FFF2-40B4-BE49-F238E27FC236}">
                <a16:creationId xmlns:a16="http://schemas.microsoft.com/office/drawing/2014/main" id="{0AC404DE-869E-4F03-8F8A-24A552F16B0A}"/>
              </a:ext>
            </a:extLst>
          </p:cNvPr>
          <p:cNvSpPr txBox="1"/>
          <p:nvPr/>
        </p:nvSpPr>
        <p:spPr>
          <a:xfrm>
            <a:off x="710880" y="3926560"/>
            <a:ext cx="3816350" cy="1349665"/>
          </a:xfrm>
          <a:prstGeom prst="rect">
            <a:avLst/>
          </a:prstGeom>
          <a:solidFill>
            <a:srgbClr val="FFFFE4"/>
          </a:solidFill>
          <a:ln w="12700">
            <a:solidFill>
              <a:schemeClr val="tx1"/>
            </a:solidFill>
          </a:ln>
        </p:spPr>
        <p:txBody>
          <a:bodyPr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Student stu = </a:t>
            </a:r>
            <a:r>
              <a:rPr lang="zh-CN" altLang="zh-CN" sz="1400" b="1" dirty="0">
                <a:solidFill>
                  <a:srgbClr val="00008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new 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Student();</a:t>
            </a:r>
            <a:b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stu.</a:t>
            </a:r>
            <a:r>
              <a:rPr lang="zh-CN" altLang="zh-CN" sz="1400" dirty="0">
                <a:solidFill>
                  <a:srgbClr val="871094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name</a:t>
            </a:r>
            <a:r>
              <a:rPr lang="zh-CN" altLang="zh-CN" sz="1400" b="1" dirty="0">
                <a:solidFill>
                  <a:srgbClr val="660E7A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= </a:t>
            </a:r>
            <a:r>
              <a:rPr lang="zh-CN" altLang="zh-CN" sz="1400" dirty="0">
                <a:solidFill>
                  <a:srgbClr val="008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"钢门吹雪"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;</a:t>
            </a:r>
            <a:b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stu.</a:t>
            </a:r>
            <a:r>
              <a:rPr lang="zh-CN" altLang="zh-CN" sz="1400" dirty="0">
                <a:solidFill>
                  <a:srgbClr val="871094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age</a:t>
            </a:r>
            <a:r>
              <a:rPr lang="zh-CN" altLang="zh-CN" sz="1400" b="1" dirty="0">
                <a:solidFill>
                  <a:srgbClr val="660E7A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= </a:t>
            </a:r>
            <a:r>
              <a:rPr lang="zh-CN" altLang="zh-CN" sz="1400" dirty="0">
                <a:solidFill>
                  <a:srgbClr val="0000FF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23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;</a:t>
            </a:r>
            <a:b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stu.sayHello(</a:t>
            </a:r>
            <a:r>
              <a:rPr lang="zh-CN" altLang="zh-CN" sz="1400" dirty="0">
                <a:solidFill>
                  <a:srgbClr val="008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"西域狂鸭"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);</a:t>
            </a:r>
            <a:endParaRPr lang="zh-CN" altLang="en-US" sz="1400" dirty="0"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A6929EF0-C7B3-495E-928C-66A1EDF33D0C}"/>
              </a:ext>
            </a:extLst>
          </p:cNvPr>
          <p:cNvSpPr txBox="1"/>
          <p:nvPr/>
        </p:nvSpPr>
        <p:spPr>
          <a:xfrm>
            <a:off x="6220409" y="1773265"/>
            <a:ext cx="4681537" cy="9572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当局部变量和成员变量出现了重名的情况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 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使用的是 </a:t>
            </a:r>
            <a:r>
              <a:rPr lang="zh-CN" altLang="en-US" sz="2400" dirty="0">
                <a:solidFill>
                  <a:srgbClr val="C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就近原则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3BFE4BC-AB28-4E91-A70A-7AC35B3B2D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6434" y="3715822"/>
            <a:ext cx="2838450" cy="24384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F14DA11-6FA0-4752-A28D-9C6272D52F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8620" y="3638469"/>
            <a:ext cx="3463496" cy="1373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127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 </a:t>
            </a:r>
            <a:endParaRPr kumimoji="1" lang="zh-CN" altLang="en-US" dirty="0"/>
          </a:p>
        </p:txBody>
      </p:sp>
      <p:sp>
        <p:nvSpPr>
          <p:cNvPr id="24" name="文本占位符 3">
            <a:extLst>
              <a:ext uri="{FF2B5EF4-FFF2-40B4-BE49-F238E27FC236}">
                <a16:creationId xmlns:a16="http://schemas.microsoft.com/office/drawing/2014/main" id="{C4B8F0B7-B839-4DC0-8545-B40734C46EA9}"/>
              </a:ext>
            </a:extLst>
          </p:cNvPr>
          <p:cNvSpPr txBox="1">
            <a:spLocks/>
          </p:cNvSpPr>
          <p:nvPr/>
        </p:nvSpPr>
        <p:spPr>
          <a:xfrm>
            <a:off x="710881" y="940081"/>
            <a:ext cx="3366598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>
                <a:solidFill>
                  <a:srgbClr val="C00000"/>
                </a:solidFill>
                <a:latin typeface="Consolas" panose="020B0609020204030204" pitchFamily="49" charset="0"/>
              </a:rPr>
              <a:t>this </a:t>
            </a:r>
            <a:r>
              <a:rPr kumimoji="1" lang="zh-CN" altLang="en-US" dirty="0">
                <a:solidFill>
                  <a:srgbClr val="C00000"/>
                </a:solidFill>
                <a:latin typeface="Consolas" panose="020B0609020204030204" pitchFamily="49" charset="0"/>
              </a:rPr>
              <a:t>可以解决的问题</a:t>
            </a:r>
          </a:p>
        </p:txBody>
      </p:sp>
      <p:sp>
        <p:nvSpPr>
          <p:cNvPr id="19" name="AutoShape 4">
            <a:extLst>
              <a:ext uri="{FF2B5EF4-FFF2-40B4-BE49-F238E27FC236}">
                <a16:creationId xmlns:a16="http://schemas.microsoft.com/office/drawing/2014/main" id="{099C9E26-0708-4411-BC23-6A88333B1BC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0092405" y="1076360"/>
            <a:ext cx="102810" cy="102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7" name="TextBox 3">
            <a:extLst>
              <a:ext uri="{FF2B5EF4-FFF2-40B4-BE49-F238E27FC236}">
                <a16:creationId xmlns:a16="http://schemas.microsoft.com/office/drawing/2014/main" id="{9B3F50F5-958D-410D-88DE-B7D6008EE44B}"/>
              </a:ext>
            </a:extLst>
          </p:cNvPr>
          <p:cNvSpPr txBox="1"/>
          <p:nvPr/>
        </p:nvSpPr>
        <p:spPr>
          <a:xfrm>
            <a:off x="710880" y="1822587"/>
            <a:ext cx="5120754" cy="1815882"/>
          </a:xfrm>
          <a:prstGeom prst="rect">
            <a:avLst/>
          </a:prstGeom>
          <a:solidFill>
            <a:srgbClr val="FFFFE4"/>
          </a:solidFill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400" dirty="0">
                <a:solidFill>
                  <a:srgbClr val="0033B3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public </a:t>
            </a:r>
            <a:r>
              <a:rPr lang="zh-CN" altLang="zh-CN" sz="1400" dirty="0">
                <a:solidFill>
                  <a:srgbClr val="0033B3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class 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Student 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{</a:t>
            </a:r>
            <a:b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  <a:ea typeface="宋体" panose="02010600030101010101" pitchFamily="2" charset="-122"/>
              </a:rPr>
            </a:b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    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String </a:t>
            </a:r>
            <a:r>
              <a:rPr lang="zh-CN" altLang="zh-CN" sz="1400" dirty="0">
                <a:solidFill>
                  <a:srgbClr val="871094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name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;</a:t>
            </a:r>
            <a:b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  <a:ea typeface="宋体" panose="02010600030101010101" pitchFamily="2" charset="-122"/>
              </a:rPr>
            </a:b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    </a:t>
            </a:r>
            <a:r>
              <a:rPr lang="zh-CN" altLang="zh-CN" sz="1400" dirty="0">
                <a:solidFill>
                  <a:srgbClr val="0033B3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int </a:t>
            </a:r>
            <a:r>
              <a:rPr lang="zh-CN" altLang="zh-CN" sz="1400" dirty="0">
                <a:solidFill>
                  <a:srgbClr val="871094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age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;</a:t>
            </a:r>
            <a:b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  <a:ea typeface="宋体" panose="02010600030101010101" pitchFamily="2" charset="-122"/>
              </a:rPr>
            </a:br>
            <a:b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  <a:ea typeface="宋体" panose="02010600030101010101" pitchFamily="2" charset="-122"/>
              </a:rPr>
            </a:b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    </a:t>
            </a:r>
            <a:r>
              <a:rPr lang="zh-CN" altLang="zh-CN" sz="1400" dirty="0">
                <a:solidFill>
                  <a:srgbClr val="0033B3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public void </a:t>
            </a:r>
            <a:r>
              <a:rPr lang="zh-CN" altLang="zh-CN" sz="1400" dirty="0">
                <a:solidFill>
                  <a:srgbClr val="00627A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sayHello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(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String 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name) {</a:t>
            </a:r>
            <a:b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  <a:ea typeface="宋体" panose="02010600030101010101" pitchFamily="2" charset="-122"/>
              </a:rPr>
            </a:b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        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System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.</a:t>
            </a:r>
            <a:r>
              <a:rPr lang="zh-CN" altLang="zh-CN" sz="1400" i="1" dirty="0">
                <a:solidFill>
                  <a:srgbClr val="871094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out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.println(</a:t>
            </a:r>
            <a:r>
              <a:rPr lang="zh-CN" altLang="zh-CN" sz="1400" dirty="0">
                <a:solidFill>
                  <a:srgbClr val="0033B3"/>
                </a:solidFill>
                <a:latin typeface="Consolas" panose="020B0609020204030204" pitchFamily="49" charset="0"/>
                <a:ea typeface="JetBrains Mono"/>
              </a:rPr>
              <a:t>this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.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name);</a:t>
            </a:r>
            <a:b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  <a:ea typeface="宋体" panose="02010600030101010101" pitchFamily="2" charset="-122"/>
              </a:rPr>
            </a:b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    }</a:t>
            </a:r>
            <a:b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  <a:ea typeface="宋体" panose="02010600030101010101" pitchFamily="2" charset="-122"/>
              </a:rPr>
            </a:b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}</a:t>
            </a:r>
            <a:endParaRPr lang="zh-CN" altLang="zh-CN" sz="2400" dirty="0">
              <a:latin typeface="Consolas" panose="020B0609020204030204" pitchFamily="49" charset="0"/>
              <a:ea typeface="宋体" panose="02010600030101010101" pitchFamily="2" charset="-122"/>
            </a:endParaRPr>
          </a:p>
        </p:txBody>
      </p:sp>
      <p:sp>
        <p:nvSpPr>
          <p:cNvPr id="20" name="TextBox 3">
            <a:extLst>
              <a:ext uri="{FF2B5EF4-FFF2-40B4-BE49-F238E27FC236}">
                <a16:creationId xmlns:a16="http://schemas.microsoft.com/office/drawing/2014/main" id="{0AC404DE-869E-4F03-8F8A-24A552F16B0A}"/>
              </a:ext>
            </a:extLst>
          </p:cNvPr>
          <p:cNvSpPr txBox="1"/>
          <p:nvPr/>
        </p:nvSpPr>
        <p:spPr>
          <a:xfrm>
            <a:off x="710880" y="3926560"/>
            <a:ext cx="3816350" cy="1349665"/>
          </a:xfrm>
          <a:prstGeom prst="rect">
            <a:avLst/>
          </a:prstGeom>
          <a:solidFill>
            <a:srgbClr val="FFFFE4"/>
          </a:solidFill>
          <a:ln w="12700">
            <a:solidFill>
              <a:schemeClr val="tx1"/>
            </a:solidFill>
          </a:ln>
        </p:spPr>
        <p:txBody>
          <a:bodyPr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Student stu = </a:t>
            </a:r>
            <a:r>
              <a:rPr lang="zh-CN" altLang="zh-CN" sz="1400" b="1" dirty="0">
                <a:solidFill>
                  <a:srgbClr val="00008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new 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Student();</a:t>
            </a:r>
            <a:b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stu.</a:t>
            </a:r>
            <a:r>
              <a:rPr lang="zh-CN" altLang="zh-CN" sz="1400" dirty="0">
                <a:solidFill>
                  <a:srgbClr val="871094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name</a:t>
            </a:r>
            <a:r>
              <a:rPr lang="zh-CN" altLang="zh-CN" sz="1400" b="1" dirty="0">
                <a:solidFill>
                  <a:srgbClr val="660E7A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= </a:t>
            </a:r>
            <a:r>
              <a:rPr lang="zh-CN" altLang="zh-CN" sz="1400" dirty="0">
                <a:solidFill>
                  <a:srgbClr val="008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"钢门吹雪"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;</a:t>
            </a:r>
            <a:b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stu.</a:t>
            </a:r>
            <a:r>
              <a:rPr lang="zh-CN" altLang="zh-CN" sz="1400" dirty="0">
                <a:solidFill>
                  <a:srgbClr val="871094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age</a:t>
            </a:r>
            <a:r>
              <a:rPr lang="zh-CN" altLang="zh-CN" sz="1400" b="1" dirty="0">
                <a:solidFill>
                  <a:srgbClr val="660E7A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= </a:t>
            </a:r>
            <a:r>
              <a:rPr lang="zh-CN" altLang="zh-CN" sz="1400" dirty="0">
                <a:solidFill>
                  <a:srgbClr val="0000FF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23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;</a:t>
            </a:r>
            <a:b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stu.sayHello(</a:t>
            </a:r>
            <a:r>
              <a:rPr lang="zh-CN" altLang="zh-CN" sz="1400" dirty="0">
                <a:solidFill>
                  <a:srgbClr val="008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"西域狂鸭"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);</a:t>
            </a:r>
            <a:endParaRPr lang="zh-CN" altLang="en-US" sz="1400" dirty="0"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710983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solidFill>
                  <a:srgbClr val="C00000"/>
                </a:solidFill>
              </a:rPr>
              <a:t> </a:t>
            </a:r>
            <a:endParaRPr kumimoji="1" lang="zh-CN" altLang="en-US" dirty="0">
              <a:solidFill>
                <a:srgbClr val="C00000"/>
              </a:solidFill>
            </a:endParaRPr>
          </a:p>
        </p:txBody>
      </p:sp>
      <p:sp>
        <p:nvSpPr>
          <p:cNvPr id="24" name="文本占位符 3">
            <a:extLst>
              <a:ext uri="{FF2B5EF4-FFF2-40B4-BE49-F238E27FC236}">
                <a16:creationId xmlns:a16="http://schemas.microsoft.com/office/drawing/2014/main" id="{C4B8F0B7-B839-4DC0-8545-B40734C46EA9}"/>
              </a:ext>
            </a:extLst>
          </p:cNvPr>
          <p:cNvSpPr txBox="1">
            <a:spLocks/>
          </p:cNvSpPr>
          <p:nvPr/>
        </p:nvSpPr>
        <p:spPr>
          <a:xfrm>
            <a:off x="710881" y="940081"/>
            <a:ext cx="3366598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>
                <a:solidFill>
                  <a:srgbClr val="C00000"/>
                </a:solidFill>
                <a:latin typeface="Consolas" panose="020B0609020204030204" pitchFamily="49" charset="0"/>
              </a:rPr>
              <a:t>this </a:t>
            </a:r>
            <a:r>
              <a:rPr kumimoji="1" lang="zh-CN" altLang="en-US" dirty="0">
                <a:solidFill>
                  <a:srgbClr val="C00000"/>
                </a:solidFill>
                <a:latin typeface="Consolas" panose="020B0609020204030204" pitchFamily="49" charset="0"/>
              </a:rPr>
              <a:t>介绍</a:t>
            </a:r>
          </a:p>
        </p:txBody>
      </p:sp>
      <p:sp>
        <p:nvSpPr>
          <p:cNvPr id="19" name="AutoShape 4">
            <a:extLst>
              <a:ext uri="{FF2B5EF4-FFF2-40B4-BE49-F238E27FC236}">
                <a16:creationId xmlns:a16="http://schemas.microsoft.com/office/drawing/2014/main" id="{099C9E26-0708-4411-BC23-6A88333B1BC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0092405" y="1076360"/>
            <a:ext cx="102810" cy="102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A59F2C1C-E39C-4763-8825-8A879D1FDBD8}"/>
              </a:ext>
            </a:extLst>
          </p:cNvPr>
          <p:cNvSpPr txBox="1"/>
          <p:nvPr/>
        </p:nvSpPr>
        <p:spPr>
          <a:xfrm>
            <a:off x="710880" y="1629758"/>
            <a:ext cx="3861955" cy="4259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285750" indent="-28575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  <a:defRPr/>
            </a:pPr>
            <a:r>
              <a:rPr lang="en-US" altLang="zh-CN" sz="160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this </a:t>
            </a:r>
            <a:r>
              <a:rPr lang="zh-CN" altLang="en-US" sz="160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代表当前类对象的引用（地址）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76472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 </a:t>
            </a:r>
            <a:endParaRPr kumimoji="1" lang="zh-CN" altLang="en-US" dirty="0"/>
          </a:p>
        </p:txBody>
      </p:sp>
      <p:sp>
        <p:nvSpPr>
          <p:cNvPr id="24" name="文本占位符 3">
            <a:extLst>
              <a:ext uri="{FF2B5EF4-FFF2-40B4-BE49-F238E27FC236}">
                <a16:creationId xmlns:a16="http://schemas.microsoft.com/office/drawing/2014/main" id="{C4B8F0B7-B839-4DC0-8545-B40734C46EA9}"/>
              </a:ext>
            </a:extLst>
          </p:cNvPr>
          <p:cNvSpPr txBox="1">
            <a:spLocks/>
          </p:cNvSpPr>
          <p:nvPr/>
        </p:nvSpPr>
        <p:spPr>
          <a:xfrm>
            <a:off x="710881" y="940081"/>
            <a:ext cx="3366598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>
                <a:solidFill>
                  <a:srgbClr val="C00000"/>
                </a:solidFill>
                <a:latin typeface="Consolas" panose="020B0609020204030204" pitchFamily="49" charset="0"/>
              </a:rPr>
              <a:t>this </a:t>
            </a:r>
            <a:r>
              <a:rPr kumimoji="1" lang="zh-CN" altLang="en-US" dirty="0">
                <a:solidFill>
                  <a:srgbClr val="C00000"/>
                </a:solidFill>
                <a:latin typeface="Consolas" panose="020B0609020204030204" pitchFamily="49" charset="0"/>
              </a:rPr>
              <a:t>内存图</a:t>
            </a:r>
          </a:p>
        </p:txBody>
      </p:sp>
      <p:sp>
        <p:nvSpPr>
          <p:cNvPr id="19" name="AutoShape 4">
            <a:extLst>
              <a:ext uri="{FF2B5EF4-FFF2-40B4-BE49-F238E27FC236}">
                <a16:creationId xmlns:a16="http://schemas.microsoft.com/office/drawing/2014/main" id="{099C9E26-0708-4411-BC23-6A88333B1BC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0092405" y="1076360"/>
            <a:ext cx="102810" cy="102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4BB7FC3F-CBD8-41F0-A487-AEEDFA2C04B9}"/>
              </a:ext>
            </a:extLst>
          </p:cNvPr>
          <p:cNvGrpSpPr>
            <a:grpSpLocks/>
          </p:cNvGrpSpPr>
          <p:nvPr/>
        </p:nvGrpSpPr>
        <p:grpSpPr bwMode="auto">
          <a:xfrm>
            <a:off x="8754534" y="1807633"/>
            <a:ext cx="3198284" cy="4790018"/>
            <a:chOff x="6565874" y="1354975"/>
            <a:chExt cx="2398614" cy="3593587"/>
          </a:xfrm>
        </p:grpSpPr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ABDF5277-E4A6-4C35-A395-CA226DFAD4AA}"/>
                </a:ext>
              </a:extLst>
            </p:cNvPr>
            <p:cNvSpPr/>
            <p:nvPr/>
          </p:nvSpPr>
          <p:spPr bwMode="auto">
            <a:xfrm>
              <a:off x="6565874" y="1354975"/>
              <a:ext cx="2398614" cy="3593587"/>
            </a:xfrm>
            <a:prstGeom prst="rect">
              <a:avLst/>
            </a:prstGeom>
            <a:solidFill>
              <a:srgbClr val="047FFD">
                <a:alpha val="10000"/>
              </a:srgbClr>
            </a:solidFill>
            <a:ln w="38100">
              <a:solidFill>
                <a:srgbClr val="047FFD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25" name="TextBox 2">
              <a:extLst>
                <a:ext uri="{FF2B5EF4-FFF2-40B4-BE49-F238E27FC236}">
                  <a16:creationId xmlns:a16="http://schemas.microsoft.com/office/drawing/2014/main" id="{088246B0-5E91-478C-A5E6-FF13C607D29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296868" y="4489224"/>
              <a:ext cx="936625" cy="446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zh-CN" altLang="en-US" sz="2400" b="1">
                  <a:solidFill>
                    <a:srgbClr val="047FFD"/>
                  </a:solidFill>
                  <a:latin typeface="Consolas" panose="020B06090202040302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堆内存</a:t>
              </a:r>
            </a:p>
          </p:txBody>
        </p: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316A970E-6670-4D56-85FB-C69D84A7804A}"/>
              </a:ext>
            </a:extLst>
          </p:cNvPr>
          <p:cNvGrpSpPr>
            <a:grpSpLocks/>
          </p:cNvGrpSpPr>
          <p:nvPr/>
        </p:nvGrpSpPr>
        <p:grpSpPr bwMode="auto">
          <a:xfrm>
            <a:off x="5941484" y="1797051"/>
            <a:ext cx="2360083" cy="4800600"/>
            <a:chOff x="4441895" y="1347668"/>
            <a:chExt cx="1771200" cy="3600344"/>
          </a:xfrm>
        </p:grpSpPr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B5A7E6BE-2F22-44ED-9B9F-06E8029090AA}"/>
                </a:ext>
              </a:extLst>
            </p:cNvPr>
            <p:cNvSpPr/>
            <p:nvPr/>
          </p:nvSpPr>
          <p:spPr bwMode="auto">
            <a:xfrm>
              <a:off x="4472076" y="1350843"/>
              <a:ext cx="1728310" cy="3597169"/>
            </a:xfrm>
            <a:prstGeom prst="rect">
              <a:avLst/>
            </a:prstGeom>
            <a:solidFill>
              <a:srgbClr val="FD0000">
                <a:alpha val="10000"/>
              </a:srgbClr>
            </a:solidFill>
            <a:ln w="38100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28" name="TextBox 2">
              <a:extLst>
                <a:ext uri="{FF2B5EF4-FFF2-40B4-BE49-F238E27FC236}">
                  <a16:creationId xmlns:a16="http://schemas.microsoft.com/office/drawing/2014/main" id="{25805F13-86A3-4C1A-99CD-C9A23CAE0A2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68464" y="4457474"/>
              <a:ext cx="935038" cy="4458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zh-CN" altLang="en-US" sz="2400" b="1" dirty="0">
                  <a:solidFill>
                    <a:srgbClr val="C00000"/>
                  </a:solidFill>
                  <a:latin typeface="Consolas" panose="020B06090202040302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栈内存</a:t>
              </a:r>
              <a:endParaRPr lang="en-US" altLang="zh-CN" sz="2400" b="1" dirty="0">
                <a:solidFill>
                  <a:srgbClr val="C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cxnSp>
          <p:nvCxnSpPr>
            <p:cNvPr id="29" name="直接连接符 28">
              <a:extLst>
                <a:ext uri="{FF2B5EF4-FFF2-40B4-BE49-F238E27FC236}">
                  <a16:creationId xmlns:a16="http://schemas.microsoft.com/office/drawing/2014/main" id="{57B5392B-8A93-4036-9790-CE59694EB7C5}"/>
                </a:ext>
              </a:extLst>
            </p:cNvPr>
            <p:cNvCxnSpPr/>
            <p:nvPr/>
          </p:nvCxnSpPr>
          <p:spPr>
            <a:xfrm>
              <a:off x="4448249" y="1347668"/>
              <a:ext cx="11119" cy="3597169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>
              <a:extLst>
                <a:ext uri="{FF2B5EF4-FFF2-40B4-BE49-F238E27FC236}">
                  <a16:creationId xmlns:a16="http://schemas.microsoft.com/office/drawing/2014/main" id="{2A3BB920-2996-4146-9331-2AFF190AA457}"/>
                </a:ext>
              </a:extLst>
            </p:cNvPr>
            <p:cNvCxnSpPr/>
            <p:nvPr/>
          </p:nvCxnSpPr>
          <p:spPr>
            <a:xfrm>
              <a:off x="6184502" y="1350843"/>
              <a:ext cx="11120" cy="3597169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id="{D23C269C-2A67-47FD-A043-997579A427FB}"/>
                </a:ext>
              </a:extLst>
            </p:cNvPr>
            <p:cNvCxnSpPr/>
            <p:nvPr/>
          </p:nvCxnSpPr>
          <p:spPr>
            <a:xfrm flipH="1">
              <a:off x="4441895" y="4944837"/>
              <a:ext cx="1771200" cy="0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TextBox 3">
            <a:extLst>
              <a:ext uri="{FF2B5EF4-FFF2-40B4-BE49-F238E27FC236}">
                <a16:creationId xmlns:a16="http://schemas.microsoft.com/office/drawing/2014/main" id="{6EBD5471-77AA-4510-86E7-DDC2F9ADFF61}"/>
              </a:ext>
            </a:extLst>
          </p:cNvPr>
          <p:cNvSpPr txBox="1"/>
          <p:nvPr/>
        </p:nvSpPr>
        <p:spPr>
          <a:xfrm>
            <a:off x="425451" y="2341034"/>
            <a:ext cx="4620683" cy="1384995"/>
          </a:xfrm>
          <a:prstGeom prst="rect">
            <a:avLst/>
          </a:prstGeom>
          <a:solidFill>
            <a:srgbClr val="FFFFE4"/>
          </a:solidFill>
          <a:ln w="12700">
            <a:solidFill>
              <a:schemeClr val="tx1"/>
            </a:solidFill>
          </a:ln>
        </p:spPr>
        <p:txBody>
          <a:bodyPr>
            <a:spAutoFit/>
          </a:bodyPr>
          <a:lstStyle/>
          <a:p>
            <a:pPr>
              <a:defRPr/>
            </a:pPr>
            <a:r>
              <a:rPr lang="zh-CN" altLang="zh-CN" sz="1400" b="1" dirty="0">
                <a:solidFill>
                  <a:srgbClr val="00008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public static void 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main(String[] args) {</a:t>
            </a:r>
            <a:b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Student stu = </a:t>
            </a:r>
            <a:r>
              <a:rPr lang="zh-CN" altLang="zh-CN" sz="1400" b="1" dirty="0">
                <a:solidFill>
                  <a:srgbClr val="00008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new 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Student();</a:t>
            </a:r>
            <a:b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stu.</a:t>
            </a:r>
            <a:r>
              <a:rPr lang="zh-CN" altLang="zh-CN" sz="1400" b="1" dirty="0">
                <a:solidFill>
                  <a:srgbClr val="660E7A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name 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= </a:t>
            </a:r>
            <a:r>
              <a:rPr lang="zh-CN" altLang="zh-CN" sz="1400" b="1" dirty="0">
                <a:solidFill>
                  <a:srgbClr val="008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"钢门吹雪"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;</a:t>
            </a:r>
            <a:b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stu.</a:t>
            </a:r>
            <a:r>
              <a:rPr lang="zh-CN" altLang="zh-CN" sz="1400" b="1" dirty="0">
                <a:solidFill>
                  <a:srgbClr val="660E7A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age 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= </a:t>
            </a:r>
            <a:r>
              <a:rPr lang="zh-CN" altLang="zh-CN" sz="1400" dirty="0">
                <a:solidFill>
                  <a:srgbClr val="0000FF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23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;</a:t>
            </a:r>
            <a:b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stu.sayHello(</a:t>
            </a:r>
            <a:r>
              <a:rPr lang="zh-CN" altLang="zh-CN" sz="1400" b="1" dirty="0">
                <a:solidFill>
                  <a:srgbClr val="008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"西域狂鸭"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);</a:t>
            </a:r>
            <a:b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}</a:t>
            </a:r>
            <a:endParaRPr lang="zh-CN" altLang="zh-CN" sz="1400" dirty="0"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33" name="TextBox 3">
            <a:extLst>
              <a:ext uri="{FF2B5EF4-FFF2-40B4-BE49-F238E27FC236}">
                <a16:creationId xmlns:a16="http://schemas.microsoft.com/office/drawing/2014/main" id="{C26E3C4A-6DF6-4E8F-ACE6-A64C21C4AA52}"/>
              </a:ext>
            </a:extLst>
          </p:cNvPr>
          <p:cNvSpPr txBox="1"/>
          <p:nvPr/>
        </p:nvSpPr>
        <p:spPr>
          <a:xfrm>
            <a:off x="6017684" y="5683252"/>
            <a:ext cx="2209800" cy="307777"/>
          </a:xfrm>
          <a:prstGeom prst="rect">
            <a:avLst/>
          </a:prstGeom>
          <a:solidFill>
            <a:srgbClr val="FFFFE4"/>
          </a:solidFill>
          <a:ln w="12700">
            <a:solidFill>
              <a:schemeClr val="tx1"/>
            </a:solidFill>
          </a:ln>
        </p:spPr>
        <p:txBody>
          <a:bodyPr>
            <a:spAutoFit/>
          </a:bodyPr>
          <a:lstStyle/>
          <a:p>
            <a:pPr>
              <a:tabLst>
                <a:tab pos="775527" algn="l"/>
                <a:tab pos="1551055" algn="l"/>
                <a:tab pos="2326582" algn="l"/>
                <a:tab pos="3102109" algn="l"/>
                <a:tab pos="3877636" algn="l"/>
                <a:tab pos="4653164" algn="l"/>
                <a:tab pos="5428691" algn="l"/>
                <a:tab pos="6204218" algn="l"/>
                <a:tab pos="6979746" algn="l"/>
                <a:tab pos="7755273" algn="l"/>
                <a:tab pos="8530800" algn="l"/>
                <a:tab pos="9306327" algn="l"/>
                <a:tab pos="10081855" algn="l"/>
                <a:tab pos="10857382" algn="l"/>
                <a:tab pos="11632909" algn="l"/>
                <a:tab pos="12408436" algn="l"/>
              </a:tabLst>
              <a:defRPr/>
            </a:pPr>
            <a:r>
              <a:rPr lang="zh-CN" altLang="en-US" sz="1400" kern="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方法：</a:t>
            </a:r>
            <a:r>
              <a:rPr lang="en-US" altLang="zh-CN" sz="1400" kern="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main()</a:t>
            </a:r>
            <a:endParaRPr lang="en-US" altLang="zh-CN" sz="1400" b="1" kern="0" dirty="0">
              <a:solidFill>
                <a:srgbClr val="000080"/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34" name="TextBox 3">
            <a:extLst>
              <a:ext uri="{FF2B5EF4-FFF2-40B4-BE49-F238E27FC236}">
                <a16:creationId xmlns:a16="http://schemas.microsoft.com/office/drawing/2014/main" id="{CA095AB6-17BB-47B0-8496-1A2CC983C6C5}"/>
              </a:ext>
            </a:extLst>
          </p:cNvPr>
          <p:cNvSpPr txBox="1"/>
          <p:nvPr/>
        </p:nvSpPr>
        <p:spPr>
          <a:xfrm>
            <a:off x="6017684" y="1411818"/>
            <a:ext cx="2209800" cy="307777"/>
          </a:xfrm>
          <a:prstGeom prst="rect">
            <a:avLst/>
          </a:prstGeom>
          <a:solidFill>
            <a:srgbClr val="FFFFE4"/>
          </a:solidFill>
          <a:ln w="12700">
            <a:solidFill>
              <a:schemeClr val="tx1"/>
            </a:solidFill>
          </a:ln>
        </p:spPr>
        <p:txBody>
          <a:bodyPr>
            <a:spAutoFit/>
          </a:bodyPr>
          <a:lstStyle/>
          <a:p>
            <a:pPr>
              <a:tabLst>
                <a:tab pos="775527" algn="l"/>
                <a:tab pos="1551055" algn="l"/>
                <a:tab pos="2326582" algn="l"/>
                <a:tab pos="3102109" algn="l"/>
                <a:tab pos="3877636" algn="l"/>
                <a:tab pos="4653164" algn="l"/>
                <a:tab pos="5428691" algn="l"/>
                <a:tab pos="6204218" algn="l"/>
                <a:tab pos="6979746" algn="l"/>
                <a:tab pos="7755273" algn="l"/>
                <a:tab pos="8530800" algn="l"/>
                <a:tab pos="9306327" algn="l"/>
                <a:tab pos="10081855" algn="l"/>
                <a:tab pos="10857382" algn="l"/>
                <a:tab pos="11632909" algn="l"/>
                <a:tab pos="12408436" algn="l"/>
              </a:tabLst>
              <a:defRPr/>
            </a:pPr>
            <a:r>
              <a:rPr lang="zh-CN" altLang="en-US" sz="1400" kern="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方法：</a:t>
            </a:r>
            <a:r>
              <a:rPr lang="en-US" altLang="zh-CN" sz="1400" kern="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main()</a:t>
            </a:r>
            <a:endParaRPr lang="en-US" altLang="zh-CN" sz="1400" b="1" kern="0" dirty="0">
              <a:solidFill>
                <a:srgbClr val="000080"/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AACE9A50-D6C3-4C2F-9059-660E4FB31CDB}"/>
              </a:ext>
            </a:extLst>
          </p:cNvPr>
          <p:cNvSpPr/>
          <p:nvPr/>
        </p:nvSpPr>
        <p:spPr>
          <a:xfrm>
            <a:off x="431801" y="2402418"/>
            <a:ext cx="4620684" cy="213783"/>
          </a:xfrm>
          <a:prstGeom prst="rect">
            <a:avLst/>
          </a:prstGeom>
          <a:solidFill>
            <a:srgbClr val="FD0000">
              <a:alpha val="20000"/>
            </a:srgbClr>
          </a:solidFill>
          <a:ln w="38100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E5A5EF66-A21C-427C-A681-45CD00DBAFFA}"/>
              </a:ext>
            </a:extLst>
          </p:cNvPr>
          <p:cNvSpPr/>
          <p:nvPr/>
        </p:nvSpPr>
        <p:spPr>
          <a:xfrm>
            <a:off x="431801" y="2620433"/>
            <a:ext cx="4620684" cy="213784"/>
          </a:xfrm>
          <a:prstGeom prst="rect">
            <a:avLst/>
          </a:prstGeom>
          <a:solidFill>
            <a:srgbClr val="FD0000">
              <a:alpha val="20000"/>
            </a:srgbClr>
          </a:solidFill>
          <a:ln w="38100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D2C00A21-1561-4947-BDAC-D9B4F9584725}"/>
              </a:ext>
            </a:extLst>
          </p:cNvPr>
          <p:cNvSpPr/>
          <p:nvPr/>
        </p:nvSpPr>
        <p:spPr>
          <a:xfrm>
            <a:off x="9647768" y="2093385"/>
            <a:ext cx="1919817" cy="34924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rgbClr val="C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Student</a:t>
            </a:r>
          </a:p>
        </p:txBody>
      </p: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7A96B0FD-B427-45D4-AD73-652AFFB7D1EC}"/>
              </a:ext>
            </a:extLst>
          </p:cNvPr>
          <p:cNvGrpSpPr>
            <a:grpSpLocks/>
          </p:cNvGrpSpPr>
          <p:nvPr/>
        </p:nvGrpSpPr>
        <p:grpSpPr bwMode="auto">
          <a:xfrm>
            <a:off x="9647768" y="2442634"/>
            <a:ext cx="1919817" cy="698500"/>
            <a:chOff x="7236296" y="1832618"/>
            <a:chExt cx="1440160" cy="523108"/>
          </a:xfrm>
        </p:grpSpPr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7B6800E7-80CC-43B3-A486-5E7100083C23}"/>
                </a:ext>
              </a:extLst>
            </p:cNvPr>
            <p:cNvSpPr/>
            <p:nvPr/>
          </p:nvSpPr>
          <p:spPr>
            <a:xfrm>
              <a:off x="7236296" y="1832618"/>
              <a:ext cx="576382" cy="26155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1400" dirty="0">
                  <a:latin typeface="Consolas" panose="020B06090202040302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name</a:t>
              </a:r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7F77796F-C78D-43AD-B257-18FBA22E1416}"/>
                </a:ext>
              </a:extLst>
            </p:cNvPr>
            <p:cNvSpPr/>
            <p:nvPr/>
          </p:nvSpPr>
          <p:spPr>
            <a:xfrm>
              <a:off x="7236296" y="2094172"/>
              <a:ext cx="576382" cy="26155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1400" dirty="0">
                  <a:latin typeface="Consolas" panose="020B06090202040302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age</a:t>
              </a:r>
            </a:p>
          </p:txBody>
        </p: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EC9ACB8D-5DB8-4732-A2B4-E511F53906CD}"/>
                </a:ext>
              </a:extLst>
            </p:cNvPr>
            <p:cNvSpPr/>
            <p:nvPr/>
          </p:nvSpPr>
          <p:spPr>
            <a:xfrm>
              <a:off x="7812678" y="1832618"/>
              <a:ext cx="863778" cy="26155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1400" dirty="0">
                  <a:latin typeface="Consolas" panose="020B06090202040302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null</a:t>
              </a:r>
            </a:p>
          </p:txBody>
        </p: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72B1E56F-8E38-46E3-9288-6B30061B7E21}"/>
                </a:ext>
              </a:extLst>
            </p:cNvPr>
            <p:cNvSpPr/>
            <p:nvPr/>
          </p:nvSpPr>
          <p:spPr>
            <a:xfrm>
              <a:off x="7812678" y="2094172"/>
              <a:ext cx="863778" cy="26155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1400" dirty="0">
                  <a:latin typeface="Consolas" panose="020B06090202040302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0</a:t>
              </a:r>
            </a:p>
          </p:txBody>
        </p:sp>
      </p:grpSp>
      <p:sp>
        <p:nvSpPr>
          <p:cNvPr id="43" name="TextBox 4">
            <a:extLst>
              <a:ext uri="{FF2B5EF4-FFF2-40B4-BE49-F238E27FC236}">
                <a16:creationId xmlns:a16="http://schemas.microsoft.com/office/drawing/2014/main" id="{D10592F9-C225-4940-BB6A-C23FC52CF5F9}"/>
              </a:ext>
            </a:extLst>
          </p:cNvPr>
          <p:cNvSpPr txBox="1"/>
          <p:nvPr/>
        </p:nvSpPr>
        <p:spPr>
          <a:xfrm>
            <a:off x="8858251" y="2042584"/>
            <a:ext cx="967316" cy="38529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zh-CN" sz="1400" b="1" dirty="0">
                <a:solidFill>
                  <a:srgbClr val="7030A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0x0011</a:t>
            </a:r>
            <a:endParaRPr lang="zh-CN" altLang="en-US" sz="1400" b="1" dirty="0">
              <a:solidFill>
                <a:srgbClr val="7030A0"/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88AE9DF5-C0B6-4E0F-AC0B-CD871CFCF94F}"/>
              </a:ext>
            </a:extLst>
          </p:cNvPr>
          <p:cNvGrpSpPr>
            <a:grpSpLocks/>
          </p:cNvGrpSpPr>
          <p:nvPr/>
        </p:nvGrpSpPr>
        <p:grpSpPr bwMode="auto">
          <a:xfrm>
            <a:off x="6017685" y="5467349"/>
            <a:ext cx="2285999" cy="539819"/>
            <a:chOff x="4512649" y="4100468"/>
            <a:chExt cx="1715033" cy="404953"/>
          </a:xfrm>
          <a:solidFill>
            <a:srgbClr val="FFFFE4"/>
          </a:solidFill>
        </p:grpSpPr>
        <p:sp>
          <p:nvSpPr>
            <p:cNvPr id="45" name="TextBox 3">
              <a:extLst>
                <a:ext uri="{FF2B5EF4-FFF2-40B4-BE49-F238E27FC236}">
                  <a16:creationId xmlns:a16="http://schemas.microsoft.com/office/drawing/2014/main" id="{FD240339-1FF6-4DD3-BB8F-05C401B6C09A}"/>
                </a:ext>
              </a:extLst>
            </p:cNvPr>
            <p:cNvSpPr txBox="1"/>
            <p:nvPr/>
          </p:nvSpPr>
          <p:spPr>
            <a:xfrm>
              <a:off x="4512649" y="4100468"/>
              <a:ext cx="1657866" cy="392501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txBody>
            <a:bodyPr>
              <a:spAutoFit/>
            </a:bodyPr>
            <a:lstStyle/>
            <a:p>
              <a:pPr>
                <a:tabLst>
                  <a:tab pos="775527" algn="l"/>
                  <a:tab pos="1551055" algn="l"/>
                  <a:tab pos="2326582" algn="l"/>
                  <a:tab pos="3102109" algn="l"/>
                  <a:tab pos="3877636" algn="l"/>
                  <a:tab pos="4653164" algn="l"/>
                  <a:tab pos="5428691" algn="l"/>
                  <a:tab pos="6204218" algn="l"/>
                  <a:tab pos="6979746" algn="l"/>
                  <a:tab pos="7755273" algn="l"/>
                  <a:tab pos="8530800" algn="l"/>
                  <a:tab pos="9306327" algn="l"/>
                  <a:tab pos="10081855" algn="l"/>
                  <a:tab pos="10857382" algn="l"/>
                  <a:tab pos="11632909" algn="l"/>
                  <a:tab pos="12408436" algn="l"/>
                </a:tabLst>
                <a:defRPr/>
              </a:pPr>
              <a:r>
                <a:rPr lang="zh-CN" altLang="en-US" sz="1400" kern="0" dirty="0">
                  <a:solidFill>
                    <a:srgbClr val="000000"/>
                  </a:solidFill>
                  <a:latin typeface="Consolas" panose="020B06090202040302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方法：</a:t>
              </a:r>
              <a:r>
                <a:rPr lang="en-US" altLang="zh-CN" sz="1400" kern="0" dirty="0">
                  <a:solidFill>
                    <a:srgbClr val="000000"/>
                  </a:solidFill>
                  <a:latin typeface="Consolas" panose="020B06090202040302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main()</a:t>
              </a:r>
            </a:p>
            <a:p>
              <a:pPr>
                <a:tabLst>
                  <a:tab pos="775527" algn="l"/>
                  <a:tab pos="1551055" algn="l"/>
                  <a:tab pos="2326582" algn="l"/>
                  <a:tab pos="3102109" algn="l"/>
                  <a:tab pos="3877636" algn="l"/>
                  <a:tab pos="4653164" algn="l"/>
                  <a:tab pos="5428691" algn="l"/>
                  <a:tab pos="6204218" algn="l"/>
                  <a:tab pos="6979746" algn="l"/>
                  <a:tab pos="7755273" algn="l"/>
                  <a:tab pos="8530800" algn="l"/>
                  <a:tab pos="9306327" algn="l"/>
                  <a:tab pos="10081855" algn="l"/>
                  <a:tab pos="10857382" algn="l"/>
                  <a:tab pos="11632909" algn="l"/>
                  <a:tab pos="12408436" algn="l"/>
                </a:tabLst>
                <a:defRPr/>
              </a:pPr>
              <a:r>
                <a:rPr lang="en-US" altLang="zh-CN" sz="1400" kern="0" dirty="0">
                  <a:solidFill>
                    <a:srgbClr val="000000"/>
                  </a:solidFill>
                  <a:latin typeface="Consolas" panose="020B06090202040302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Student </a:t>
              </a:r>
              <a:r>
                <a:rPr lang="en-US" altLang="zh-CN" sz="1400" kern="0" dirty="0" err="1">
                  <a:solidFill>
                    <a:srgbClr val="000000"/>
                  </a:solidFill>
                  <a:latin typeface="Consolas" panose="020B06090202040302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stu</a:t>
              </a:r>
              <a:endParaRPr lang="en-US" altLang="zh-CN" sz="1400" kern="0" dirty="0">
                <a:solidFill>
                  <a:srgbClr val="00008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46" name="TextBox 4">
              <a:extLst>
                <a:ext uri="{FF2B5EF4-FFF2-40B4-BE49-F238E27FC236}">
                  <a16:creationId xmlns:a16="http://schemas.microsoft.com/office/drawing/2014/main" id="{DBADEB52-B3DE-42BA-8B17-C89A45B2AD11}"/>
                </a:ext>
              </a:extLst>
            </p:cNvPr>
            <p:cNvSpPr txBox="1"/>
            <p:nvPr/>
          </p:nvSpPr>
          <p:spPr>
            <a:xfrm>
              <a:off x="5501968" y="4216383"/>
              <a:ext cx="725714" cy="28903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en-US" altLang="zh-CN" sz="1400" b="1" dirty="0">
                  <a:solidFill>
                    <a:srgbClr val="7030A0"/>
                  </a:solidFill>
                  <a:latin typeface="Consolas" panose="020B06090202040302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0x0011</a:t>
              </a:r>
              <a:endParaRPr lang="zh-CN" altLang="en-US" sz="1400" b="1" dirty="0">
                <a:solidFill>
                  <a:srgbClr val="7030A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sp>
        <p:nvSpPr>
          <p:cNvPr id="47" name="TextBox 3">
            <a:extLst>
              <a:ext uri="{FF2B5EF4-FFF2-40B4-BE49-F238E27FC236}">
                <a16:creationId xmlns:a16="http://schemas.microsoft.com/office/drawing/2014/main" id="{40E0F72C-E4B1-481B-940F-AB7EE8B52779}"/>
              </a:ext>
            </a:extLst>
          </p:cNvPr>
          <p:cNvSpPr txBox="1"/>
          <p:nvPr/>
        </p:nvSpPr>
        <p:spPr>
          <a:xfrm>
            <a:off x="1049867" y="3598334"/>
            <a:ext cx="4620684" cy="1815882"/>
          </a:xfrm>
          <a:prstGeom prst="rect">
            <a:avLst/>
          </a:prstGeom>
          <a:solidFill>
            <a:srgbClr val="FFFFE4"/>
          </a:solidFill>
          <a:ln w="12700">
            <a:solidFill>
              <a:schemeClr val="tx1"/>
            </a:solidFill>
          </a:ln>
        </p:spPr>
        <p:txBody>
          <a:bodyPr>
            <a:spAutoFit/>
          </a:bodyPr>
          <a:lstStyle/>
          <a:p>
            <a:pPr>
              <a:defRPr/>
            </a:pPr>
            <a:r>
              <a:rPr lang="zh-CN" altLang="zh-CN" sz="1400" b="1" dirty="0">
                <a:solidFill>
                  <a:srgbClr val="00008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class 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Student {</a:t>
            </a:r>
            <a:b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String </a:t>
            </a:r>
            <a:r>
              <a:rPr lang="zh-CN" altLang="zh-CN" sz="1400" b="1" dirty="0">
                <a:solidFill>
                  <a:srgbClr val="660E7A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name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;</a:t>
            </a:r>
            <a:b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</a:t>
            </a:r>
            <a:r>
              <a:rPr lang="zh-CN" altLang="zh-CN" sz="1400" b="1" dirty="0">
                <a:solidFill>
                  <a:srgbClr val="00008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int </a:t>
            </a:r>
            <a:r>
              <a:rPr lang="zh-CN" altLang="zh-CN" sz="1400" b="1" dirty="0">
                <a:solidFill>
                  <a:srgbClr val="660E7A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age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;</a:t>
            </a:r>
            <a:b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</a:t>
            </a:r>
            <a:r>
              <a:rPr lang="zh-CN" altLang="zh-CN" sz="1400" b="1" dirty="0">
                <a:solidFill>
                  <a:srgbClr val="00008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public void 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sayHello(String name){</a:t>
            </a:r>
            <a:b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    </a:t>
            </a:r>
            <a:r>
              <a:rPr lang="en-US" altLang="zh-CN" sz="1400" dirty="0" err="1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sout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</a:t>
            </a:r>
            <a:r>
              <a:rPr lang="zh-CN" altLang="zh-CN" sz="1400" b="1" dirty="0">
                <a:solidFill>
                  <a:srgbClr val="008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"局部变量:" 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+ name);</a:t>
            </a:r>
            <a:b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    </a:t>
            </a:r>
            <a:r>
              <a:rPr lang="en-US" altLang="zh-CN" sz="1400" dirty="0" err="1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sout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</a:t>
            </a:r>
            <a:r>
              <a:rPr lang="zh-CN" altLang="zh-CN" sz="1400" b="1" dirty="0">
                <a:solidFill>
                  <a:srgbClr val="008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"成员变量:" 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+ </a:t>
            </a:r>
            <a:r>
              <a:rPr lang="zh-CN" altLang="zh-CN" sz="1400" b="1" dirty="0">
                <a:solidFill>
                  <a:srgbClr val="00008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this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.</a:t>
            </a:r>
            <a:r>
              <a:rPr lang="zh-CN" altLang="zh-CN" sz="1400" b="1" dirty="0">
                <a:solidFill>
                  <a:srgbClr val="660E7A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name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);</a:t>
            </a:r>
            <a:b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}</a:t>
            </a:r>
            <a:b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}</a:t>
            </a:r>
            <a:endParaRPr lang="zh-CN" altLang="zh-CN" sz="1400" dirty="0"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D3A5C636-C9C1-4BD2-8C62-4B0D7E6348F9}"/>
              </a:ext>
            </a:extLst>
          </p:cNvPr>
          <p:cNvSpPr/>
          <p:nvPr/>
        </p:nvSpPr>
        <p:spPr>
          <a:xfrm>
            <a:off x="9647767" y="2442633"/>
            <a:ext cx="768351" cy="349251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zh-CN" sz="1400" b="1" dirty="0">
                <a:solidFill>
                  <a:srgbClr val="00008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this</a:t>
            </a:r>
            <a:endParaRPr lang="en-US" altLang="zh-CN" sz="1400" dirty="0"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E59A6B64-A633-4D4A-887C-422218F16478}"/>
              </a:ext>
            </a:extLst>
          </p:cNvPr>
          <p:cNvSpPr/>
          <p:nvPr/>
        </p:nvSpPr>
        <p:spPr>
          <a:xfrm>
            <a:off x="10416117" y="2442633"/>
            <a:ext cx="1151467" cy="349251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b="1" dirty="0">
                <a:solidFill>
                  <a:srgbClr val="7030A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0x0011</a:t>
            </a:r>
            <a:endParaRPr lang="zh-CN" altLang="en-US" sz="1400" b="1" dirty="0">
              <a:solidFill>
                <a:srgbClr val="7030A0"/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cxnSp>
        <p:nvCxnSpPr>
          <p:cNvPr id="50" name="肘形连接符 5">
            <a:extLst>
              <a:ext uri="{FF2B5EF4-FFF2-40B4-BE49-F238E27FC236}">
                <a16:creationId xmlns:a16="http://schemas.microsoft.com/office/drawing/2014/main" id="{601C9650-903D-447E-82A5-B02255ECDE23}"/>
              </a:ext>
            </a:extLst>
          </p:cNvPr>
          <p:cNvCxnSpPr>
            <a:stCxn id="43" idx="2"/>
            <a:endCxn id="49" idx="1"/>
          </p:cNvCxnSpPr>
          <p:nvPr/>
        </p:nvCxnSpPr>
        <p:spPr>
          <a:xfrm rot="16200000" flipH="1">
            <a:off x="9784325" y="1985466"/>
            <a:ext cx="189377" cy="1074208"/>
          </a:xfrm>
          <a:prstGeom prst="bentConnector2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8503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4.44444E-6 L -1.38889E-6 0.62284 " pathEditMode="relative" rAng="0" ptsTypes="AA">
                                      <p:cBhvr>
                                        <p:cTn id="25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114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22" presetClass="exit" presetSubtype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5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000"/>
                            </p:stCondLst>
                            <p:childTnLst>
                              <p:par>
                                <p:cTn id="5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42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1.23457E-6 L 4.72222E-6 0.05092 " pathEditMode="relative" rAng="0" ptsTypes="AA">
                                      <p:cBhvr>
                                        <p:cTn id="65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5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250"/>
                            </p:stCondLst>
                            <p:childTnLst>
                              <p:par>
                                <p:cTn id="6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00"/>
                            </p:stCondLst>
                            <p:childTnLst>
                              <p:par>
                                <p:cTn id="7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000"/>
                            </p:stCondLst>
                            <p:childTnLst>
                              <p:par>
                                <p:cTn id="80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8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33" grpId="1" animBg="1"/>
      <p:bldP spid="34" grpId="0" animBg="1"/>
      <p:bldP spid="34" grpId="1" animBg="1"/>
      <p:bldP spid="34" grpId="2" animBg="1"/>
      <p:bldP spid="35" grpId="0" animBg="1"/>
      <p:bldP spid="35" grpId="1" animBg="1"/>
      <p:bldP spid="36" grpId="0" animBg="1"/>
      <p:bldP spid="37" grpId="0" animBg="1"/>
      <p:bldP spid="43" grpId="0"/>
      <p:bldP spid="47" grpId="0" animBg="1"/>
      <p:bldP spid="47" grpId="1" animBg="1"/>
      <p:bldP spid="48" grpId="0" animBg="1"/>
      <p:bldP spid="49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 </a:t>
            </a:r>
            <a:endParaRPr kumimoji="1" lang="zh-CN" altLang="en-US" dirty="0"/>
          </a:p>
        </p:txBody>
      </p:sp>
      <p:sp>
        <p:nvSpPr>
          <p:cNvPr id="24" name="文本占位符 3">
            <a:extLst>
              <a:ext uri="{FF2B5EF4-FFF2-40B4-BE49-F238E27FC236}">
                <a16:creationId xmlns:a16="http://schemas.microsoft.com/office/drawing/2014/main" id="{C4B8F0B7-B839-4DC0-8545-B40734C46EA9}"/>
              </a:ext>
            </a:extLst>
          </p:cNvPr>
          <p:cNvSpPr txBox="1">
            <a:spLocks/>
          </p:cNvSpPr>
          <p:nvPr/>
        </p:nvSpPr>
        <p:spPr>
          <a:xfrm>
            <a:off x="710881" y="940081"/>
            <a:ext cx="3366598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>
                <a:solidFill>
                  <a:srgbClr val="C00000"/>
                </a:solidFill>
                <a:latin typeface="Consolas" panose="020B0609020204030204" pitchFamily="49" charset="0"/>
              </a:rPr>
              <a:t>this </a:t>
            </a:r>
            <a:r>
              <a:rPr kumimoji="1" lang="zh-CN" altLang="en-US" dirty="0">
                <a:solidFill>
                  <a:srgbClr val="C00000"/>
                </a:solidFill>
                <a:latin typeface="Consolas" panose="020B0609020204030204" pitchFamily="49" charset="0"/>
              </a:rPr>
              <a:t>内存图</a:t>
            </a:r>
          </a:p>
        </p:txBody>
      </p:sp>
      <p:grpSp>
        <p:nvGrpSpPr>
          <p:cNvPr id="51" name="组合 8">
            <a:extLst>
              <a:ext uri="{FF2B5EF4-FFF2-40B4-BE49-F238E27FC236}">
                <a16:creationId xmlns:a16="http://schemas.microsoft.com/office/drawing/2014/main" id="{E4BA4772-BF04-42DA-9138-9CDCDFFB3D81}"/>
              </a:ext>
            </a:extLst>
          </p:cNvPr>
          <p:cNvGrpSpPr>
            <a:grpSpLocks/>
          </p:cNvGrpSpPr>
          <p:nvPr/>
        </p:nvGrpSpPr>
        <p:grpSpPr bwMode="auto">
          <a:xfrm>
            <a:off x="8754534" y="1807633"/>
            <a:ext cx="3198284" cy="4790018"/>
            <a:chOff x="6565874" y="1354975"/>
            <a:chExt cx="2398614" cy="3593587"/>
          </a:xfrm>
        </p:grpSpPr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5B4CB37D-ACAB-44FE-BD89-5C22B380C9A3}"/>
                </a:ext>
              </a:extLst>
            </p:cNvPr>
            <p:cNvSpPr/>
            <p:nvPr/>
          </p:nvSpPr>
          <p:spPr bwMode="auto">
            <a:xfrm>
              <a:off x="6565874" y="1354975"/>
              <a:ext cx="2398614" cy="3593587"/>
            </a:xfrm>
            <a:prstGeom prst="rect">
              <a:avLst/>
            </a:prstGeom>
            <a:solidFill>
              <a:srgbClr val="047FFD">
                <a:alpha val="10000"/>
              </a:srgbClr>
            </a:solidFill>
            <a:ln w="38100">
              <a:solidFill>
                <a:srgbClr val="047FFD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53" name="TextBox 2">
              <a:extLst>
                <a:ext uri="{FF2B5EF4-FFF2-40B4-BE49-F238E27FC236}">
                  <a16:creationId xmlns:a16="http://schemas.microsoft.com/office/drawing/2014/main" id="{311A481F-5C70-4F72-B75F-9CC0114187E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296868" y="4489224"/>
              <a:ext cx="936625" cy="446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zh-CN" altLang="en-US" sz="2400" b="1">
                  <a:solidFill>
                    <a:srgbClr val="047FFD"/>
                  </a:solidFill>
                  <a:latin typeface="Consolas" panose="020B06090202040302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堆内存</a:t>
              </a:r>
            </a:p>
          </p:txBody>
        </p:sp>
      </p:grpSp>
      <p:grpSp>
        <p:nvGrpSpPr>
          <p:cNvPr id="54" name="组合 11">
            <a:extLst>
              <a:ext uri="{FF2B5EF4-FFF2-40B4-BE49-F238E27FC236}">
                <a16:creationId xmlns:a16="http://schemas.microsoft.com/office/drawing/2014/main" id="{452B50F4-AF40-4CBF-84D6-95051081D669}"/>
              </a:ext>
            </a:extLst>
          </p:cNvPr>
          <p:cNvGrpSpPr>
            <a:grpSpLocks/>
          </p:cNvGrpSpPr>
          <p:nvPr/>
        </p:nvGrpSpPr>
        <p:grpSpPr bwMode="auto">
          <a:xfrm>
            <a:off x="5941484" y="1797051"/>
            <a:ext cx="2360083" cy="4800600"/>
            <a:chOff x="4441895" y="1347668"/>
            <a:chExt cx="1771200" cy="3600344"/>
          </a:xfrm>
        </p:grpSpPr>
        <p:sp>
          <p:nvSpPr>
            <p:cNvPr id="55" name="矩形 54">
              <a:extLst>
                <a:ext uri="{FF2B5EF4-FFF2-40B4-BE49-F238E27FC236}">
                  <a16:creationId xmlns:a16="http://schemas.microsoft.com/office/drawing/2014/main" id="{511001A7-A0BE-405E-8BAE-96B7D42D28C1}"/>
                </a:ext>
              </a:extLst>
            </p:cNvPr>
            <p:cNvSpPr/>
            <p:nvPr/>
          </p:nvSpPr>
          <p:spPr bwMode="auto">
            <a:xfrm>
              <a:off x="4472076" y="1350843"/>
              <a:ext cx="1728310" cy="3597169"/>
            </a:xfrm>
            <a:prstGeom prst="rect">
              <a:avLst/>
            </a:prstGeom>
            <a:solidFill>
              <a:srgbClr val="FD0000">
                <a:alpha val="10000"/>
              </a:srgbClr>
            </a:solidFill>
            <a:ln w="38100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56" name="TextBox 2">
              <a:extLst>
                <a:ext uri="{FF2B5EF4-FFF2-40B4-BE49-F238E27FC236}">
                  <a16:creationId xmlns:a16="http://schemas.microsoft.com/office/drawing/2014/main" id="{25FE632A-0449-40DE-B102-A08ED6AADC9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68464" y="4457474"/>
              <a:ext cx="935038" cy="4458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zh-CN" altLang="en-US" sz="2400" b="1" dirty="0">
                  <a:solidFill>
                    <a:srgbClr val="C00000"/>
                  </a:solidFill>
                  <a:latin typeface="Consolas" panose="020B06090202040302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栈内存</a:t>
              </a:r>
              <a:endParaRPr lang="en-US" altLang="zh-CN" sz="2400" b="1" dirty="0">
                <a:solidFill>
                  <a:srgbClr val="C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cxnSp>
          <p:nvCxnSpPr>
            <p:cNvPr id="57" name="直接连接符 56">
              <a:extLst>
                <a:ext uri="{FF2B5EF4-FFF2-40B4-BE49-F238E27FC236}">
                  <a16:creationId xmlns:a16="http://schemas.microsoft.com/office/drawing/2014/main" id="{08CDA056-E956-4C5A-99CC-BAEBC6ABC01D}"/>
                </a:ext>
              </a:extLst>
            </p:cNvPr>
            <p:cNvCxnSpPr/>
            <p:nvPr/>
          </p:nvCxnSpPr>
          <p:spPr>
            <a:xfrm>
              <a:off x="4448249" y="1347668"/>
              <a:ext cx="11119" cy="3597169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连接符 57">
              <a:extLst>
                <a:ext uri="{FF2B5EF4-FFF2-40B4-BE49-F238E27FC236}">
                  <a16:creationId xmlns:a16="http://schemas.microsoft.com/office/drawing/2014/main" id="{3420AAC7-41A7-4BA3-9FD4-C1688B275515}"/>
                </a:ext>
              </a:extLst>
            </p:cNvPr>
            <p:cNvCxnSpPr/>
            <p:nvPr/>
          </p:nvCxnSpPr>
          <p:spPr>
            <a:xfrm>
              <a:off x="6184502" y="1350843"/>
              <a:ext cx="11120" cy="3597169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连接符 58">
              <a:extLst>
                <a:ext uri="{FF2B5EF4-FFF2-40B4-BE49-F238E27FC236}">
                  <a16:creationId xmlns:a16="http://schemas.microsoft.com/office/drawing/2014/main" id="{B0AF82AD-15F0-4CF1-95C2-846E861FBC9A}"/>
                </a:ext>
              </a:extLst>
            </p:cNvPr>
            <p:cNvCxnSpPr/>
            <p:nvPr/>
          </p:nvCxnSpPr>
          <p:spPr>
            <a:xfrm flipH="1">
              <a:off x="4441895" y="4944837"/>
              <a:ext cx="1771200" cy="0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TextBox 3">
            <a:extLst>
              <a:ext uri="{FF2B5EF4-FFF2-40B4-BE49-F238E27FC236}">
                <a16:creationId xmlns:a16="http://schemas.microsoft.com/office/drawing/2014/main" id="{819FE4ED-D5ED-4CE0-B4D0-FFB066249CAA}"/>
              </a:ext>
            </a:extLst>
          </p:cNvPr>
          <p:cNvSpPr txBox="1"/>
          <p:nvPr/>
        </p:nvSpPr>
        <p:spPr>
          <a:xfrm>
            <a:off x="425451" y="2341034"/>
            <a:ext cx="4620683" cy="1384995"/>
          </a:xfrm>
          <a:prstGeom prst="rect">
            <a:avLst/>
          </a:prstGeom>
          <a:solidFill>
            <a:srgbClr val="FFFFE4"/>
          </a:solidFill>
          <a:ln w="12700">
            <a:solidFill>
              <a:schemeClr val="tx1"/>
            </a:solidFill>
          </a:ln>
        </p:spPr>
        <p:txBody>
          <a:bodyPr>
            <a:spAutoFit/>
          </a:bodyPr>
          <a:lstStyle/>
          <a:p>
            <a:pPr>
              <a:defRPr/>
            </a:pPr>
            <a:r>
              <a:rPr lang="zh-CN" altLang="zh-CN" sz="1400" b="1" dirty="0">
                <a:solidFill>
                  <a:srgbClr val="00008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public static void 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main(String[] args) {</a:t>
            </a:r>
            <a:b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Student stu = </a:t>
            </a:r>
            <a:r>
              <a:rPr lang="zh-CN" altLang="zh-CN" sz="1400" b="1" dirty="0">
                <a:solidFill>
                  <a:srgbClr val="00008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new 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Student();</a:t>
            </a:r>
            <a:b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stu.</a:t>
            </a:r>
            <a:r>
              <a:rPr lang="zh-CN" altLang="zh-CN" sz="1400" b="1" dirty="0">
                <a:solidFill>
                  <a:srgbClr val="660E7A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name 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= </a:t>
            </a:r>
            <a:r>
              <a:rPr lang="zh-CN" altLang="zh-CN" sz="1400" b="1" dirty="0">
                <a:solidFill>
                  <a:srgbClr val="008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"钢门吹雪"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;</a:t>
            </a:r>
            <a:b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stu.</a:t>
            </a:r>
            <a:r>
              <a:rPr lang="zh-CN" altLang="zh-CN" sz="1400" b="1" dirty="0">
                <a:solidFill>
                  <a:srgbClr val="660E7A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age 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= </a:t>
            </a:r>
            <a:r>
              <a:rPr lang="zh-CN" altLang="zh-CN" sz="1400" dirty="0">
                <a:solidFill>
                  <a:srgbClr val="0000FF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23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;</a:t>
            </a:r>
            <a:b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stu.sayHello(</a:t>
            </a:r>
            <a:r>
              <a:rPr lang="zh-CN" altLang="zh-CN" sz="1400" b="1" dirty="0">
                <a:solidFill>
                  <a:srgbClr val="008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"西域狂鸭"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);</a:t>
            </a:r>
            <a:b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}</a:t>
            </a:r>
            <a:endParaRPr lang="zh-CN" altLang="zh-CN" sz="1400" dirty="0"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4EF0847C-508F-4250-A171-88469BF8A0C9}"/>
              </a:ext>
            </a:extLst>
          </p:cNvPr>
          <p:cNvSpPr/>
          <p:nvPr/>
        </p:nvSpPr>
        <p:spPr>
          <a:xfrm>
            <a:off x="9647768" y="2093385"/>
            <a:ext cx="1919817" cy="34924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rgbClr val="C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Student</a:t>
            </a:r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7FFB46D3-4B2C-4AEF-8285-C23C69BFD4CF}"/>
              </a:ext>
            </a:extLst>
          </p:cNvPr>
          <p:cNvSpPr/>
          <p:nvPr/>
        </p:nvSpPr>
        <p:spPr>
          <a:xfrm>
            <a:off x="9647767" y="2791885"/>
            <a:ext cx="768351" cy="34924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name</a:t>
            </a:r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66BC4195-D5D3-4A35-94B9-8AECF9DB747A}"/>
              </a:ext>
            </a:extLst>
          </p:cNvPr>
          <p:cNvSpPr/>
          <p:nvPr/>
        </p:nvSpPr>
        <p:spPr>
          <a:xfrm>
            <a:off x="9647767" y="3141134"/>
            <a:ext cx="768351" cy="347133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age</a:t>
            </a:r>
          </a:p>
        </p:txBody>
      </p:sp>
      <p:sp>
        <p:nvSpPr>
          <p:cNvPr id="64" name="TextBox 4">
            <a:extLst>
              <a:ext uri="{FF2B5EF4-FFF2-40B4-BE49-F238E27FC236}">
                <a16:creationId xmlns:a16="http://schemas.microsoft.com/office/drawing/2014/main" id="{2AED19FC-3823-493C-9040-A0C53F0C3B18}"/>
              </a:ext>
            </a:extLst>
          </p:cNvPr>
          <p:cNvSpPr txBox="1"/>
          <p:nvPr/>
        </p:nvSpPr>
        <p:spPr>
          <a:xfrm>
            <a:off x="8858251" y="2042584"/>
            <a:ext cx="967316" cy="38529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zh-CN" sz="1400" b="1" dirty="0">
                <a:solidFill>
                  <a:srgbClr val="7030A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0x0011</a:t>
            </a:r>
            <a:endParaRPr lang="zh-CN" altLang="en-US" sz="1400" b="1" dirty="0">
              <a:solidFill>
                <a:srgbClr val="7030A0"/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80C51748-4B83-4164-8F48-14455E1FBE40}"/>
              </a:ext>
            </a:extLst>
          </p:cNvPr>
          <p:cNvSpPr/>
          <p:nvPr/>
        </p:nvSpPr>
        <p:spPr>
          <a:xfrm>
            <a:off x="406401" y="2815168"/>
            <a:ext cx="4620684" cy="436033"/>
          </a:xfrm>
          <a:prstGeom prst="rect">
            <a:avLst/>
          </a:prstGeom>
          <a:solidFill>
            <a:srgbClr val="FD0000">
              <a:alpha val="20000"/>
            </a:srgbClr>
          </a:solidFill>
          <a:ln w="38100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D4DD9EA1-2703-4EC1-BF9A-E3F1F61618B4}"/>
              </a:ext>
            </a:extLst>
          </p:cNvPr>
          <p:cNvSpPr/>
          <p:nvPr/>
        </p:nvSpPr>
        <p:spPr>
          <a:xfrm>
            <a:off x="10416117" y="2791885"/>
            <a:ext cx="1151467" cy="34924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zh-CN" sz="1400" b="1" dirty="0">
                <a:solidFill>
                  <a:srgbClr val="008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"钢门吹雪"</a:t>
            </a:r>
            <a:endParaRPr lang="en-US" altLang="zh-CN" sz="1400" dirty="0"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67" name="矩形 66">
            <a:extLst>
              <a:ext uri="{FF2B5EF4-FFF2-40B4-BE49-F238E27FC236}">
                <a16:creationId xmlns:a16="http://schemas.microsoft.com/office/drawing/2014/main" id="{1894EDC5-5A92-4256-B17F-3DE112810240}"/>
              </a:ext>
            </a:extLst>
          </p:cNvPr>
          <p:cNvSpPr/>
          <p:nvPr/>
        </p:nvSpPr>
        <p:spPr>
          <a:xfrm>
            <a:off x="10416117" y="3141134"/>
            <a:ext cx="1151467" cy="347133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zh-CN" sz="1400" dirty="0">
                <a:solidFill>
                  <a:srgbClr val="0000FF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23</a:t>
            </a:r>
            <a:endParaRPr lang="en-US" altLang="zh-CN" sz="1400" dirty="0"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68" name="矩形 67">
            <a:extLst>
              <a:ext uri="{FF2B5EF4-FFF2-40B4-BE49-F238E27FC236}">
                <a16:creationId xmlns:a16="http://schemas.microsoft.com/office/drawing/2014/main" id="{359AC54A-62A7-4383-9124-366E39119AFE}"/>
              </a:ext>
            </a:extLst>
          </p:cNvPr>
          <p:cNvSpPr/>
          <p:nvPr/>
        </p:nvSpPr>
        <p:spPr>
          <a:xfrm>
            <a:off x="9647767" y="2442633"/>
            <a:ext cx="768351" cy="349251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zh-CN" sz="1400" b="1" dirty="0">
                <a:solidFill>
                  <a:srgbClr val="00008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this</a:t>
            </a:r>
            <a:endParaRPr lang="en-US" altLang="zh-CN" sz="1400" dirty="0"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69" name="矩形 68">
            <a:extLst>
              <a:ext uri="{FF2B5EF4-FFF2-40B4-BE49-F238E27FC236}">
                <a16:creationId xmlns:a16="http://schemas.microsoft.com/office/drawing/2014/main" id="{29CE5336-BAB6-4FAF-8D98-56878E9209B9}"/>
              </a:ext>
            </a:extLst>
          </p:cNvPr>
          <p:cNvSpPr/>
          <p:nvPr/>
        </p:nvSpPr>
        <p:spPr>
          <a:xfrm>
            <a:off x="10416117" y="2442633"/>
            <a:ext cx="1151467" cy="349251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b="1" dirty="0">
                <a:solidFill>
                  <a:srgbClr val="7030A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0x0011</a:t>
            </a:r>
            <a:endParaRPr lang="zh-CN" altLang="en-US" sz="1400" b="1" dirty="0">
              <a:solidFill>
                <a:srgbClr val="7030A0"/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grpSp>
        <p:nvGrpSpPr>
          <p:cNvPr id="70" name="组合 43">
            <a:extLst>
              <a:ext uri="{FF2B5EF4-FFF2-40B4-BE49-F238E27FC236}">
                <a16:creationId xmlns:a16="http://schemas.microsoft.com/office/drawing/2014/main" id="{0C8DED6D-4867-4B44-914C-83D0CBAAE324}"/>
              </a:ext>
            </a:extLst>
          </p:cNvPr>
          <p:cNvGrpSpPr>
            <a:grpSpLocks/>
          </p:cNvGrpSpPr>
          <p:nvPr/>
        </p:nvGrpSpPr>
        <p:grpSpPr bwMode="auto">
          <a:xfrm>
            <a:off x="6017684" y="5467353"/>
            <a:ext cx="2286000" cy="539814"/>
            <a:chOff x="4512649" y="4100468"/>
            <a:chExt cx="1715034" cy="404949"/>
          </a:xfrm>
          <a:solidFill>
            <a:srgbClr val="FFFFE4"/>
          </a:solidFill>
        </p:grpSpPr>
        <p:sp>
          <p:nvSpPr>
            <p:cNvPr id="71" name="TextBox 3">
              <a:extLst>
                <a:ext uri="{FF2B5EF4-FFF2-40B4-BE49-F238E27FC236}">
                  <a16:creationId xmlns:a16="http://schemas.microsoft.com/office/drawing/2014/main" id="{4C630468-0EAA-4DF1-8BD1-3CB5C68D0706}"/>
                </a:ext>
              </a:extLst>
            </p:cNvPr>
            <p:cNvSpPr txBox="1"/>
            <p:nvPr/>
          </p:nvSpPr>
          <p:spPr>
            <a:xfrm>
              <a:off x="4512649" y="4100468"/>
              <a:ext cx="1657866" cy="392501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txBody>
            <a:bodyPr>
              <a:spAutoFit/>
            </a:bodyPr>
            <a:lstStyle/>
            <a:p>
              <a:pPr>
                <a:tabLst>
                  <a:tab pos="775527" algn="l"/>
                  <a:tab pos="1551055" algn="l"/>
                  <a:tab pos="2326582" algn="l"/>
                  <a:tab pos="3102109" algn="l"/>
                  <a:tab pos="3877636" algn="l"/>
                  <a:tab pos="4653164" algn="l"/>
                  <a:tab pos="5428691" algn="l"/>
                  <a:tab pos="6204218" algn="l"/>
                  <a:tab pos="6979746" algn="l"/>
                  <a:tab pos="7755273" algn="l"/>
                  <a:tab pos="8530800" algn="l"/>
                  <a:tab pos="9306327" algn="l"/>
                  <a:tab pos="10081855" algn="l"/>
                  <a:tab pos="10857382" algn="l"/>
                  <a:tab pos="11632909" algn="l"/>
                  <a:tab pos="12408436" algn="l"/>
                </a:tabLst>
                <a:defRPr/>
              </a:pPr>
              <a:r>
                <a:rPr lang="zh-CN" altLang="en-US" sz="1400" kern="0" dirty="0">
                  <a:solidFill>
                    <a:srgbClr val="000000"/>
                  </a:solidFill>
                  <a:latin typeface="Consolas" panose="020B06090202040302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方法：</a:t>
              </a:r>
              <a:r>
                <a:rPr lang="en-US" altLang="zh-CN" sz="1400" kern="0" dirty="0">
                  <a:solidFill>
                    <a:srgbClr val="000000"/>
                  </a:solidFill>
                  <a:latin typeface="Consolas" panose="020B06090202040302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main()</a:t>
              </a:r>
            </a:p>
            <a:p>
              <a:pPr>
                <a:tabLst>
                  <a:tab pos="775527" algn="l"/>
                  <a:tab pos="1551055" algn="l"/>
                  <a:tab pos="2326582" algn="l"/>
                  <a:tab pos="3102109" algn="l"/>
                  <a:tab pos="3877636" algn="l"/>
                  <a:tab pos="4653164" algn="l"/>
                  <a:tab pos="5428691" algn="l"/>
                  <a:tab pos="6204218" algn="l"/>
                  <a:tab pos="6979746" algn="l"/>
                  <a:tab pos="7755273" algn="l"/>
                  <a:tab pos="8530800" algn="l"/>
                  <a:tab pos="9306327" algn="l"/>
                  <a:tab pos="10081855" algn="l"/>
                  <a:tab pos="10857382" algn="l"/>
                  <a:tab pos="11632909" algn="l"/>
                  <a:tab pos="12408436" algn="l"/>
                </a:tabLst>
                <a:defRPr/>
              </a:pPr>
              <a:r>
                <a:rPr lang="en-US" altLang="zh-CN" sz="1400" kern="0" dirty="0">
                  <a:solidFill>
                    <a:srgbClr val="000000"/>
                  </a:solidFill>
                  <a:latin typeface="Consolas" panose="020B06090202040302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Student </a:t>
              </a:r>
              <a:r>
                <a:rPr lang="en-US" altLang="zh-CN" sz="1400" kern="0" dirty="0" err="1">
                  <a:solidFill>
                    <a:srgbClr val="000000"/>
                  </a:solidFill>
                  <a:latin typeface="Consolas" panose="020B06090202040302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stu</a:t>
              </a:r>
              <a:endParaRPr lang="en-US" altLang="zh-CN" sz="1400" kern="0" dirty="0">
                <a:solidFill>
                  <a:srgbClr val="00008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72" name="TextBox 4">
              <a:extLst>
                <a:ext uri="{FF2B5EF4-FFF2-40B4-BE49-F238E27FC236}">
                  <a16:creationId xmlns:a16="http://schemas.microsoft.com/office/drawing/2014/main" id="{36803388-8843-4565-A356-13028FDFAEDD}"/>
                </a:ext>
              </a:extLst>
            </p:cNvPr>
            <p:cNvSpPr txBox="1"/>
            <p:nvPr/>
          </p:nvSpPr>
          <p:spPr>
            <a:xfrm>
              <a:off x="5501969" y="4216380"/>
              <a:ext cx="725714" cy="289037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en-US" altLang="zh-CN" sz="1400" b="1" dirty="0">
                  <a:solidFill>
                    <a:srgbClr val="7030A0"/>
                  </a:solidFill>
                  <a:latin typeface="Consolas" panose="020B06090202040302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0x0011</a:t>
              </a:r>
              <a:endParaRPr lang="zh-CN" altLang="en-US" sz="1400" b="1" dirty="0">
                <a:solidFill>
                  <a:srgbClr val="7030A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85945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E4795841-5BAC-4C2F-865B-9D2D02924C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3023" y="1493427"/>
            <a:ext cx="972142" cy="429083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644CA51D-21C7-450E-90A8-77D852308B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3240" y="3801585"/>
            <a:ext cx="972142" cy="429083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D55A31D3-155F-48D7-A264-B8E6B43AC0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7788" y="3384791"/>
            <a:ext cx="972142" cy="429083"/>
          </a:xfrm>
          <a:prstGeom prst="rect">
            <a:avLst/>
          </a:prstGeo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 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E35D8DD-4F84-4FEA-AEFF-BBCEDFD28B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341" y="2654559"/>
            <a:ext cx="1853166" cy="2885137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52D03C39-897E-4D77-B2D6-9568F5BD45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5661884" y="4322729"/>
            <a:ext cx="2329188" cy="2291082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4F1ED6C0-1ABF-4255-8962-C463768039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0838" y="2963192"/>
            <a:ext cx="2081849" cy="2105871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EB4B9FCE-895A-4766-ADC1-F525B7DDB3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9474569" y="3923522"/>
            <a:ext cx="2329188" cy="2291082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9584306C-2AB1-4C38-92EF-460EA26A59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6981174" y="1308251"/>
            <a:ext cx="2329188" cy="2291082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E0F022C7-EAE0-4F67-99B4-0AF8EEE8E5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07076" y="4097127"/>
            <a:ext cx="2081849" cy="2105871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2D490C40-5FFC-48C6-98BF-1E76AF3AA8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43069" y="1669985"/>
            <a:ext cx="2081849" cy="2105871"/>
          </a:xfrm>
          <a:prstGeom prst="rect">
            <a:avLst/>
          </a:prstGeom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EB5E9EFB-645A-4219-8A9F-4F802275D3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4478" y="4509474"/>
            <a:ext cx="2081849" cy="210587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42DCDC0B-5848-4A42-AD02-ACFAF13C63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691" y="5768774"/>
            <a:ext cx="972142" cy="429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063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0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3 -0.03866 L 0.13528 -0.19861 " pathEditMode="relative" rAng="0" ptsTypes="AA">
                                      <p:cBhvr>
                                        <p:cTn id="9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49" y="-800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-7.40741E-7 L -0.26432 0.07546 " pathEditMode="relative" rAng="0" ptsTypes="AA">
                                      <p:cBhvr>
                                        <p:cTn id="50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216" y="3773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-1.11111E-6 L -0.16198 -0.34583 " pathEditMode="relative" rAng="0" ptsTypes="AA">
                                      <p:cBhvr>
                                        <p:cTn id="52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099" y="-17292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4.07407E-6 L -0.47071 -0.27199 " pathEditMode="relative" rAng="0" ptsTypes="AA">
                                      <p:cBhvr>
                                        <p:cTn id="54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542" y="-136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 </a:t>
            </a:r>
            <a:endParaRPr kumimoji="1" lang="zh-CN" altLang="en-US" dirty="0"/>
          </a:p>
        </p:txBody>
      </p:sp>
      <p:sp>
        <p:nvSpPr>
          <p:cNvPr id="24" name="文本占位符 3">
            <a:extLst>
              <a:ext uri="{FF2B5EF4-FFF2-40B4-BE49-F238E27FC236}">
                <a16:creationId xmlns:a16="http://schemas.microsoft.com/office/drawing/2014/main" id="{C4B8F0B7-B839-4DC0-8545-B40734C46EA9}"/>
              </a:ext>
            </a:extLst>
          </p:cNvPr>
          <p:cNvSpPr txBox="1">
            <a:spLocks/>
          </p:cNvSpPr>
          <p:nvPr/>
        </p:nvSpPr>
        <p:spPr>
          <a:xfrm>
            <a:off x="710881" y="940081"/>
            <a:ext cx="3366598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>
                <a:solidFill>
                  <a:srgbClr val="C00000"/>
                </a:solidFill>
                <a:latin typeface="Consolas" panose="020B0609020204030204" pitchFamily="49" charset="0"/>
              </a:rPr>
              <a:t>this </a:t>
            </a:r>
            <a:r>
              <a:rPr kumimoji="1" lang="zh-CN" altLang="en-US" dirty="0">
                <a:solidFill>
                  <a:srgbClr val="C00000"/>
                </a:solidFill>
                <a:latin typeface="Consolas" panose="020B0609020204030204" pitchFamily="49" charset="0"/>
              </a:rPr>
              <a:t>内存图</a:t>
            </a:r>
          </a:p>
        </p:txBody>
      </p:sp>
      <p:grpSp>
        <p:nvGrpSpPr>
          <p:cNvPr id="26" name="组合 8">
            <a:extLst>
              <a:ext uri="{FF2B5EF4-FFF2-40B4-BE49-F238E27FC236}">
                <a16:creationId xmlns:a16="http://schemas.microsoft.com/office/drawing/2014/main" id="{D460E492-2FA7-4A72-893C-E82FED8D3BD8}"/>
              </a:ext>
            </a:extLst>
          </p:cNvPr>
          <p:cNvGrpSpPr>
            <a:grpSpLocks/>
          </p:cNvGrpSpPr>
          <p:nvPr/>
        </p:nvGrpSpPr>
        <p:grpSpPr bwMode="auto">
          <a:xfrm>
            <a:off x="8754534" y="1807633"/>
            <a:ext cx="3198284" cy="4790018"/>
            <a:chOff x="6565874" y="1354975"/>
            <a:chExt cx="2398614" cy="3593587"/>
          </a:xfrm>
        </p:grpSpPr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A53C4FCF-1133-4201-BBE3-BC55BA65C4B5}"/>
                </a:ext>
              </a:extLst>
            </p:cNvPr>
            <p:cNvSpPr/>
            <p:nvPr/>
          </p:nvSpPr>
          <p:spPr bwMode="auto">
            <a:xfrm>
              <a:off x="6565874" y="1354975"/>
              <a:ext cx="2398614" cy="3593587"/>
            </a:xfrm>
            <a:prstGeom prst="rect">
              <a:avLst/>
            </a:prstGeom>
            <a:solidFill>
              <a:srgbClr val="047FFD">
                <a:alpha val="10000"/>
              </a:srgbClr>
            </a:solidFill>
            <a:ln w="38100">
              <a:solidFill>
                <a:srgbClr val="047FFD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28" name="TextBox 2">
              <a:extLst>
                <a:ext uri="{FF2B5EF4-FFF2-40B4-BE49-F238E27FC236}">
                  <a16:creationId xmlns:a16="http://schemas.microsoft.com/office/drawing/2014/main" id="{2D82D91C-27C0-4D08-B607-4CDE34E7589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296868" y="4489224"/>
              <a:ext cx="936625" cy="446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zh-CN" altLang="en-US" sz="2400" b="1">
                  <a:solidFill>
                    <a:srgbClr val="047FFD"/>
                  </a:solidFill>
                  <a:latin typeface="Consolas" panose="020B06090202040302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堆内存</a:t>
              </a:r>
            </a:p>
          </p:txBody>
        </p:sp>
      </p:grpSp>
      <p:grpSp>
        <p:nvGrpSpPr>
          <p:cNvPr id="29" name="组合 11">
            <a:extLst>
              <a:ext uri="{FF2B5EF4-FFF2-40B4-BE49-F238E27FC236}">
                <a16:creationId xmlns:a16="http://schemas.microsoft.com/office/drawing/2014/main" id="{063FFF0F-2505-4723-9695-753BE833223C}"/>
              </a:ext>
            </a:extLst>
          </p:cNvPr>
          <p:cNvGrpSpPr>
            <a:grpSpLocks/>
          </p:cNvGrpSpPr>
          <p:nvPr/>
        </p:nvGrpSpPr>
        <p:grpSpPr bwMode="auto">
          <a:xfrm>
            <a:off x="5941484" y="1797051"/>
            <a:ext cx="2360083" cy="4800600"/>
            <a:chOff x="4441895" y="1347668"/>
            <a:chExt cx="1771200" cy="3600344"/>
          </a:xfrm>
        </p:grpSpPr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7A0E6AFB-0DEC-4E60-B30D-631A9CAAD68D}"/>
                </a:ext>
              </a:extLst>
            </p:cNvPr>
            <p:cNvSpPr/>
            <p:nvPr/>
          </p:nvSpPr>
          <p:spPr bwMode="auto">
            <a:xfrm>
              <a:off x="4472076" y="1350843"/>
              <a:ext cx="1728310" cy="3597169"/>
            </a:xfrm>
            <a:prstGeom prst="rect">
              <a:avLst/>
            </a:prstGeom>
            <a:solidFill>
              <a:srgbClr val="FD0000">
                <a:alpha val="10000"/>
              </a:srgbClr>
            </a:solidFill>
            <a:ln w="38100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31" name="TextBox 2">
              <a:extLst>
                <a:ext uri="{FF2B5EF4-FFF2-40B4-BE49-F238E27FC236}">
                  <a16:creationId xmlns:a16="http://schemas.microsoft.com/office/drawing/2014/main" id="{7F4998CC-903F-47D3-9A7C-3D09A9A63BC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68464" y="4457474"/>
              <a:ext cx="935038" cy="4458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zh-CN" altLang="en-US" sz="2400" b="1" dirty="0">
                  <a:solidFill>
                    <a:srgbClr val="C00000"/>
                  </a:solidFill>
                  <a:latin typeface="Consolas" panose="020B06090202040302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栈内存</a:t>
              </a:r>
              <a:endParaRPr lang="en-US" altLang="zh-CN" sz="2400" b="1" dirty="0">
                <a:solidFill>
                  <a:srgbClr val="C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id="{6B32C5D2-6915-4E42-9760-3AEF0C495EAC}"/>
                </a:ext>
              </a:extLst>
            </p:cNvPr>
            <p:cNvCxnSpPr/>
            <p:nvPr/>
          </p:nvCxnSpPr>
          <p:spPr>
            <a:xfrm>
              <a:off x="4448249" y="1347668"/>
              <a:ext cx="11119" cy="3597169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>
              <a:extLst>
                <a:ext uri="{FF2B5EF4-FFF2-40B4-BE49-F238E27FC236}">
                  <a16:creationId xmlns:a16="http://schemas.microsoft.com/office/drawing/2014/main" id="{4021B769-4721-4661-89BD-8FE57802823B}"/>
                </a:ext>
              </a:extLst>
            </p:cNvPr>
            <p:cNvCxnSpPr/>
            <p:nvPr/>
          </p:nvCxnSpPr>
          <p:spPr>
            <a:xfrm>
              <a:off x="6184502" y="1350843"/>
              <a:ext cx="11120" cy="3597169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>
              <a:extLst>
                <a:ext uri="{FF2B5EF4-FFF2-40B4-BE49-F238E27FC236}">
                  <a16:creationId xmlns:a16="http://schemas.microsoft.com/office/drawing/2014/main" id="{5E73D4CF-1151-4F61-9A93-0E36F968917E}"/>
                </a:ext>
              </a:extLst>
            </p:cNvPr>
            <p:cNvCxnSpPr/>
            <p:nvPr/>
          </p:nvCxnSpPr>
          <p:spPr>
            <a:xfrm flipH="1">
              <a:off x="4441895" y="4944837"/>
              <a:ext cx="1771200" cy="0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TextBox 3">
            <a:extLst>
              <a:ext uri="{FF2B5EF4-FFF2-40B4-BE49-F238E27FC236}">
                <a16:creationId xmlns:a16="http://schemas.microsoft.com/office/drawing/2014/main" id="{35C30D49-DD76-48E7-9E8E-A122440C7655}"/>
              </a:ext>
            </a:extLst>
          </p:cNvPr>
          <p:cNvSpPr txBox="1"/>
          <p:nvPr/>
        </p:nvSpPr>
        <p:spPr>
          <a:xfrm>
            <a:off x="425451" y="2341034"/>
            <a:ext cx="4620683" cy="1384995"/>
          </a:xfrm>
          <a:prstGeom prst="rect">
            <a:avLst/>
          </a:prstGeom>
          <a:solidFill>
            <a:srgbClr val="FFFFE4"/>
          </a:solidFill>
          <a:ln w="12700">
            <a:solidFill>
              <a:schemeClr val="tx1"/>
            </a:solidFill>
          </a:ln>
        </p:spPr>
        <p:txBody>
          <a:bodyPr>
            <a:spAutoFit/>
          </a:bodyPr>
          <a:lstStyle/>
          <a:p>
            <a:pPr>
              <a:defRPr/>
            </a:pPr>
            <a:r>
              <a:rPr lang="zh-CN" altLang="zh-CN" sz="1400" b="1" dirty="0">
                <a:solidFill>
                  <a:srgbClr val="00008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public static void 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main(String[] args) {</a:t>
            </a:r>
            <a:b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Student stu = </a:t>
            </a:r>
            <a:r>
              <a:rPr lang="zh-CN" altLang="zh-CN" sz="1400" b="1" dirty="0">
                <a:solidFill>
                  <a:srgbClr val="00008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new 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Student();</a:t>
            </a:r>
            <a:b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stu.</a:t>
            </a:r>
            <a:r>
              <a:rPr lang="zh-CN" altLang="zh-CN" sz="1400" b="1" dirty="0">
                <a:solidFill>
                  <a:srgbClr val="660E7A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name 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= </a:t>
            </a:r>
            <a:r>
              <a:rPr lang="zh-CN" altLang="zh-CN" sz="1400" b="1" dirty="0">
                <a:solidFill>
                  <a:srgbClr val="008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"钢门吹雪"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;</a:t>
            </a:r>
            <a:b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stu.</a:t>
            </a:r>
            <a:r>
              <a:rPr lang="zh-CN" altLang="zh-CN" sz="1400" b="1" dirty="0">
                <a:solidFill>
                  <a:srgbClr val="660E7A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age 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= </a:t>
            </a:r>
            <a:r>
              <a:rPr lang="zh-CN" altLang="zh-CN" sz="1400" dirty="0">
                <a:solidFill>
                  <a:srgbClr val="0000FF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23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;</a:t>
            </a:r>
            <a:b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stu.sayHello(</a:t>
            </a:r>
            <a:r>
              <a:rPr lang="zh-CN" altLang="zh-CN" sz="1400" b="1" dirty="0">
                <a:solidFill>
                  <a:srgbClr val="008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"西域狂鸭"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);</a:t>
            </a:r>
            <a:b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}</a:t>
            </a:r>
            <a:endParaRPr lang="zh-CN" altLang="zh-CN" sz="1400" dirty="0"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1357D870-2081-4A0F-9F9F-C1DF4F22E189}"/>
              </a:ext>
            </a:extLst>
          </p:cNvPr>
          <p:cNvSpPr/>
          <p:nvPr/>
        </p:nvSpPr>
        <p:spPr>
          <a:xfrm>
            <a:off x="431801" y="3253318"/>
            <a:ext cx="4620684" cy="213783"/>
          </a:xfrm>
          <a:prstGeom prst="rect">
            <a:avLst/>
          </a:prstGeom>
          <a:solidFill>
            <a:srgbClr val="FD0000">
              <a:alpha val="20000"/>
            </a:srgbClr>
          </a:solidFill>
          <a:ln w="38100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grpSp>
        <p:nvGrpSpPr>
          <p:cNvPr id="37" name="组合 29">
            <a:extLst>
              <a:ext uri="{FF2B5EF4-FFF2-40B4-BE49-F238E27FC236}">
                <a16:creationId xmlns:a16="http://schemas.microsoft.com/office/drawing/2014/main" id="{175ED17A-5667-4A3D-BCCB-CDAFE519E59E}"/>
              </a:ext>
            </a:extLst>
          </p:cNvPr>
          <p:cNvGrpSpPr>
            <a:grpSpLocks/>
          </p:cNvGrpSpPr>
          <p:nvPr/>
        </p:nvGrpSpPr>
        <p:grpSpPr bwMode="auto">
          <a:xfrm>
            <a:off x="6017684" y="5467353"/>
            <a:ext cx="2286000" cy="539814"/>
            <a:chOff x="4512649" y="4100468"/>
            <a:chExt cx="1715034" cy="404949"/>
          </a:xfrm>
          <a:solidFill>
            <a:srgbClr val="FFFFE4"/>
          </a:solidFill>
        </p:grpSpPr>
        <p:sp>
          <p:nvSpPr>
            <p:cNvPr id="38" name="TextBox 3">
              <a:extLst>
                <a:ext uri="{FF2B5EF4-FFF2-40B4-BE49-F238E27FC236}">
                  <a16:creationId xmlns:a16="http://schemas.microsoft.com/office/drawing/2014/main" id="{1CEBC916-7504-4414-904F-38995DD9CAA4}"/>
                </a:ext>
              </a:extLst>
            </p:cNvPr>
            <p:cNvSpPr txBox="1"/>
            <p:nvPr/>
          </p:nvSpPr>
          <p:spPr>
            <a:xfrm>
              <a:off x="4512649" y="4100468"/>
              <a:ext cx="1657866" cy="392501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txBody>
            <a:bodyPr>
              <a:spAutoFit/>
            </a:bodyPr>
            <a:lstStyle/>
            <a:p>
              <a:pPr>
                <a:tabLst>
                  <a:tab pos="775527" algn="l"/>
                  <a:tab pos="1551055" algn="l"/>
                  <a:tab pos="2326582" algn="l"/>
                  <a:tab pos="3102109" algn="l"/>
                  <a:tab pos="3877636" algn="l"/>
                  <a:tab pos="4653164" algn="l"/>
                  <a:tab pos="5428691" algn="l"/>
                  <a:tab pos="6204218" algn="l"/>
                  <a:tab pos="6979746" algn="l"/>
                  <a:tab pos="7755273" algn="l"/>
                  <a:tab pos="8530800" algn="l"/>
                  <a:tab pos="9306327" algn="l"/>
                  <a:tab pos="10081855" algn="l"/>
                  <a:tab pos="10857382" algn="l"/>
                  <a:tab pos="11632909" algn="l"/>
                  <a:tab pos="12408436" algn="l"/>
                </a:tabLst>
                <a:defRPr/>
              </a:pPr>
              <a:r>
                <a:rPr lang="zh-CN" altLang="en-US" sz="1400" kern="0" dirty="0">
                  <a:solidFill>
                    <a:srgbClr val="000000"/>
                  </a:solidFill>
                  <a:latin typeface="Consolas" panose="020B06090202040302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方法：</a:t>
              </a:r>
              <a:r>
                <a:rPr lang="en-US" altLang="zh-CN" sz="1400" kern="0" dirty="0">
                  <a:solidFill>
                    <a:srgbClr val="000000"/>
                  </a:solidFill>
                  <a:latin typeface="Consolas" panose="020B06090202040302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main()</a:t>
              </a:r>
            </a:p>
            <a:p>
              <a:pPr>
                <a:tabLst>
                  <a:tab pos="775527" algn="l"/>
                  <a:tab pos="1551055" algn="l"/>
                  <a:tab pos="2326582" algn="l"/>
                  <a:tab pos="3102109" algn="l"/>
                  <a:tab pos="3877636" algn="l"/>
                  <a:tab pos="4653164" algn="l"/>
                  <a:tab pos="5428691" algn="l"/>
                  <a:tab pos="6204218" algn="l"/>
                  <a:tab pos="6979746" algn="l"/>
                  <a:tab pos="7755273" algn="l"/>
                  <a:tab pos="8530800" algn="l"/>
                  <a:tab pos="9306327" algn="l"/>
                  <a:tab pos="10081855" algn="l"/>
                  <a:tab pos="10857382" algn="l"/>
                  <a:tab pos="11632909" algn="l"/>
                  <a:tab pos="12408436" algn="l"/>
                </a:tabLst>
                <a:defRPr/>
              </a:pPr>
              <a:r>
                <a:rPr lang="en-US" altLang="zh-CN" sz="1400" kern="0" dirty="0">
                  <a:solidFill>
                    <a:srgbClr val="000000"/>
                  </a:solidFill>
                  <a:latin typeface="Consolas" panose="020B06090202040302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Student </a:t>
              </a:r>
              <a:r>
                <a:rPr lang="en-US" altLang="zh-CN" sz="1400" kern="0" dirty="0" err="1">
                  <a:solidFill>
                    <a:srgbClr val="000000"/>
                  </a:solidFill>
                  <a:latin typeface="Consolas" panose="020B06090202040302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stu</a:t>
              </a:r>
              <a:endParaRPr lang="en-US" altLang="zh-CN" sz="1400" kern="0" dirty="0">
                <a:solidFill>
                  <a:srgbClr val="00008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39" name="TextBox 4">
              <a:extLst>
                <a:ext uri="{FF2B5EF4-FFF2-40B4-BE49-F238E27FC236}">
                  <a16:creationId xmlns:a16="http://schemas.microsoft.com/office/drawing/2014/main" id="{A4445ABF-019D-4EB2-AB1B-70EB721E5F18}"/>
                </a:ext>
              </a:extLst>
            </p:cNvPr>
            <p:cNvSpPr txBox="1"/>
            <p:nvPr/>
          </p:nvSpPr>
          <p:spPr>
            <a:xfrm>
              <a:off x="5501969" y="4216380"/>
              <a:ext cx="725714" cy="289037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en-US" altLang="zh-CN" sz="1400" b="1" dirty="0">
                  <a:solidFill>
                    <a:srgbClr val="7030A0"/>
                  </a:solidFill>
                  <a:latin typeface="Consolas" panose="020B06090202040302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0x0011</a:t>
              </a:r>
              <a:endParaRPr lang="zh-CN" altLang="en-US" sz="1400" b="1" dirty="0">
                <a:solidFill>
                  <a:srgbClr val="7030A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sp>
        <p:nvSpPr>
          <p:cNvPr id="40" name="TextBox 3">
            <a:extLst>
              <a:ext uri="{FF2B5EF4-FFF2-40B4-BE49-F238E27FC236}">
                <a16:creationId xmlns:a16="http://schemas.microsoft.com/office/drawing/2014/main" id="{D9C37213-40B3-4165-8C25-233968C85A95}"/>
              </a:ext>
            </a:extLst>
          </p:cNvPr>
          <p:cNvSpPr txBox="1"/>
          <p:nvPr/>
        </p:nvSpPr>
        <p:spPr>
          <a:xfrm>
            <a:off x="1049867" y="3598334"/>
            <a:ext cx="4620684" cy="1815882"/>
          </a:xfrm>
          <a:prstGeom prst="rect">
            <a:avLst/>
          </a:prstGeom>
          <a:solidFill>
            <a:srgbClr val="FFFFE4"/>
          </a:solidFill>
          <a:ln w="12700">
            <a:solidFill>
              <a:schemeClr val="tx1"/>
            </a:solidFill>
          </a:ln>
        </p:spPr>
        <p:txBody>
          <a:bodyPr>
            <a:spAutoFit/>
          </a:bodyPr>
          <a:lstStyle/>
          <a:p>
            <a:pPr>
              <a:defRPr/>
            </a:pPr>
            <a:r>
              <a:rPr lang="zh-CN" altLang="zh-CN" sz="1400" b="1" dirty="0">
                <a:solidFill>
                  <a:srgbClr val="00008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class 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Student {</a:t>
            </a:r>
            <a:b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String </a:t>
            </a:r>
            <a:r>
              <a:rPr lang="zh-CN" altLang="zh-CN" sz="1400" b="1" dirty="0">
                <a:solidFill>
                  <a:srgbClr val="660E7A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name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;</a:t>
            </a:r>
            <a:b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</a:t>
            </a:r>
            <a:r>
              <a:rPr lang="zh-CN" altLang="zh-CN" sz="1400" b="1" dirty="0">
                <a:solidFill>
                  <a:srgbClr val="00008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int </a:t>
            </a:r>
            <a:r>
              <a:rPr lang="zh-CN" altLang="zh-CN" sz="1400" b="1" dirty="0">
                <a:solidFill>
                  <a:srgbClr val="660E7A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age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;</a:t>
            </a:r>
            <a:b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</a:t>
            </a:r>
            <a:r>
              <a:rPr lang="zh-CN" altLang="zh-CN" sz="1400" b="1" dirty="0">
                <a:solidFill>
                  <a:srgbClr val="00008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public void 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sayHello(String name){</a:t>
            </a:r>
            <a:b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    </a:t>
            </a:r>
            <a:r>
              <a:rPr lang="en-US" altLang="zh-CN" sz="1400" dirty="0" err="1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sout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</a:t>
            </a:r>
            <a:r>
              <a:rPr lang="zh-CN" altLang="zh-CN" sz="1400" b="1" dirty="0">
                <a:solidFill>
                  <a:srgbClr val="008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"局部变量:" 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+ name);</a:t>
            </a:r>
            <a:b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    </a:t>
            </a:r>
            <a:r>
              <a:rPr lang="en-US" altLang="zh-CN" sz="1400" dirty="0" err="1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sout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</a:t>
            </a:r>
            <a:r>
              <a:rPr lang="zh-CN" altLang="zh-CN" sz="1400" b="1" dirty="0">
                <a:solidFill>
                  <a:srgbClr val="008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"成员变量:" 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+ </a:t>
            </a:r>
            <a:r>
              <a:rPr lang="zh-CN" altLang="zh-CN" sz="1400" b="1" dirty="0">
                <a:solidFill>
                  <a:srgbClr val="00008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this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.</a:t>
            </a:r>
            <a:r>
              <a:rPr lang="zh-CN" altLang="zh-CN" sz="1400" b="1" dirty="0">
                <a:solidFill>
                  <a:srgbClr val="660E7A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name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);</a:t>
            </a:r>
            <a:b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}</a:t>
            </a:r>
            <a:b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}</a:t>
            </a:r>
            <a:endParaRPr lang="zh-CN" altLang="zh-CN" sz="1400" dirty="0"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C382DBF2-73F9-4D86-8760-7CF0A8186E8B}"/>
              </a:ext>
            </a:extLst>
          </p:cNvPr>
          <p:cNvSpPr/>
          <p:nvPr/>
        </p:nvSpPr>
        <p:spPr>
          <a:xfrm>
            <a:off x="1032934" y="4307418"/>
            <a:ext cx="4620684" cy="213783"/>
          </a:xfrm>
          <a:prstGeom prst="rect">
            <a:avLst/>
          </a:prstGeom>
          <a:solidFill>
            <a:srgbClr val="FD0000">
              <a:alpha val="20000"/>
            </a:srgbClr>
          </a:solidFill>
          <a:ln w="38100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42" name="TextBox 3">
            <a:extLst>
              <a:ext uri="{FF2B5EF4-FFF2-40B4-BE49-F238E27FC236}">
                <a16:creationId xmlns:a16="http://schemas.microsoft.com/office/drawing/2014/main" id="{905B2D0C-1022-4DEA-9002-D04A860073E9}"/>
              </a:ext>
            </a:extLst>
          </p:cNvPr>
          <p:cNvSpPr txBox="1"/>
          <p:nvPr/>
        </p:nvSpPr>
        <p:spPr>
          <a:xfrm>
            <a:off x="6017684" y="1130300"/>
            <a:ext cx="2209800" cy="523220"/>
          </a:xfrm>
          <a:prstGeom prst="rect">
            <a:avLst/>
          </a:prstGeom>
          <a:solidFill>
            <a:srgbClr val="FFFFE4"/>
          </a:solidFill>
          <a:ln w="12700">
            <a:solidFill>
              <a:schemeClr val="tx1"/>
            </a:solidFill>
          </a:ln>
        </p:spPr>
        <p:txBody>
          <a:bodyPr>
            <a:spAutoFit/>
          </a:bodyPr>
          <a:lstStyle/>
          <a:p>
            <a:pPr>
              <a:tabLst>
                <a:tab pos="775527" algn="l"/>
                <a:tab pos="1551055" algn="l"/>
                <a:tab pos="2326582" algn="l"/>
                <a:tab pos="3102109" algn="l"/>
                <a:tab pos="3877636" algn="l"/>
                <a:tab pos="4653164" algn="l"/>
                <a:tab pos="5428691" algn="l"/>
                <a:tab pos="6204218" algn="l"/>
                <a:tab pos="6979746" algn="l"/>
                <a:tab pos="7755273" algn="l"/>
                <a:tab pos="8530800" algn="l"/>
                <a:tab pos="9306327" algn="l"/>
                <a:tab pos="10081855" algn="l"/>
                <a:tab pos="10857382" algn="l"/>
                <a:tab pos="11632909" algn="l"/>
                <a:tab pos="12408436" algn="l"/>
              </a:tabLst>
              <a:defRPr/>
            </a:pPr>
            <a:r>
              <a:rPr lang="zh-CN" altLang="en-US" sz="1400" kern="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方法：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sayHello</a:t>
            </a:r>
            <a:r>
              <a:rPr lang="en-US" altLang="zh-CN" sz="1400" kern="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()</a:t>
            </a:r>
          </a:p>
          <a:p>
            <a:pPr>
              <a:tabLst>
                <a:tab pos="775527" algn="l"/>
                <a:tab pos="1551055" algn="l"/>
                <a:tab pos="2326582" algn="l"/>
                <a:tab pos="3102109" algn="l"/>
                <a:tab pos="3877636" algn="l"/>
                <a:tab pos="4653164" algn="l"/>
                <a:tab pos="5428691" algn="l"/>
                <a:tab pos="6204218" algn="l"/>
                <a:tab pos="6979746" algn="l"/>
                <a:tab pos="7755273" algn="l"/>
                <a:tab pos="8530800" algn="l"/>
                <a:tab pos="9306327" algn="l"/>
                <a:tab pos="10081855" algn="l"/>
                <a:tab pos="10857382" algn="l"/>
                <a:tab pos="11632909" algn="l"/>
                <a:tab pos="12408436" algn="l"/>
              </a:tabLst>
              <a:defRPr/>
            </a:pPr>
            <a:r>
              <a:rPr lang="en-US" altLang="zh-CN" sz="1400" kern="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String name</a:t>
            </a:r>
            <a:endParaRPr lang="en-US" altLang="zh-CN" sz="1400" kern="0" dirty="0">
              <a:solidFill>
                <a:srgbClr val="000080"/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43" name="TextBox 3">
            <a:extLst>
              <a:ext uri="{FF2B5EF4-FFF2-40B4-BE49-F238E27FC236}">
                <a16:creationId xmlns:a16="http://schemas.microsoft.com/office/drawing/2014/main" id="{4C1EEAC9-AF88-45E6-9D79-F30D27C38931}"/>
              </a:ext>
            </a:extLst>
          </p:cNvPr>
          <p:cNvSpPr txBox="1"/>
          <p:nvPr/>
        </p:nvSpPr>
        <p:spPr>
          <a:xfrm>
            <a:off x="6017684" y="4836584"/>
            <a:ext cx="2209800" cy="523220"/>
          </a:xfrm>
          <a:prstGeom prst="rect">
            <a:avLst/>
          </a:prstGeom>
          <a:solidFill>
            <a:srgbClr val="FFFFE4"/>
          </a:solidFill>
          <a:ln w="12700">
            <a:solidFill>
              <a:schemeClr val="tx1"/>
            </a:solidFill>
          </a:ln>
        </p:spPr>
        <p:txBody>
          <a:bodyPr>
            <a:spAutoFit/>
          </a:bodyPr>
          <a:lstStyle/>
          <a:p>
            <a:pPr>
              <a:tabLst>
                <a:tab pos="775527" algn="l"/>
                <a:tab pos="1551055" algn="l"/>
                <a:tab pos="2326582" algn="l"/>
                <a:tab pos="3102109" algn="l"/>
                <a:tab pos="3877636" algn="l"/>
                <a:tab pos="4653164" algn="l"/>
                <a:tab pos="5428691" algn="l"/>
                <a:tab pos="6204218" algn="l"/>
                <a:tab pos="6979746" algn="l"/>
                <a:tab pos="7755273" algn="l"/>
                <a:tab pos="8530800" algn="l"/>
                <a:tab pos="9306327" algn="l"/>
                <a:tab pos="10081855" algn="l"/>
                <a:tab pos="10857382" algn="l"/>
                <a:tab pos="11632909" algn="l"/>
                <a:tab pos="12408436" algn="l"/>
              </a:tabLst>
              <a:defRPr/>
            </a:pPr>
            <a:r>
              <a:rPr lang="zh-CN" altLang="en-US" sz="1400" kern="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方法：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sayHello</a:t>
            </a:r>
            <a:r>
              <a:rPr lang="en-US" altLang="zh-CN" sz="1400" kern="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()</a:t>
            </a:r>
          </a:p>
          <a:p>
            <a:pPr>
              <a:tabLst>
                <a:tab pos="775527" algn="l"/>
                <a:tab pos="1551055" algn="l"/>
                <a:tab pos="2326582" algn="l"/>
                <a:tab pos="3102109" algn="l"/>
                <a:tab pos="3877636" algn="l"/>
                <a:tab pos="4653164" algn="l"/>
                <a:tab pos="5428691" algn="l"/>
                <a:tab pos="6204218" algn="l"/>
                <a:tab pos="6979746" algn="l"/>
                <a:tab pos="7755273" algn="l"/>
                <a:tab pos="8530800" algn="l"/>
                <a:tab pos="9306327" algn="l"/>
                <a:tab pos="10081855" algn="l"/>
                <a:tab pos="10857382" algn="l"/>
                <a:tab pos="11632909" algn="l"/>
                <a:tab pos="12408436" algn="l"/>
              </a:tabLst>
              <a:defRPr/>
            </a:pPr>
            <a:r>
              <a:rPr lang="en-US" altLang="zh-CN" sz="1400" kern="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String name</a:t>
            </a:r>
            <a:endParaRPr lang="en-US" altLang="zh-CN" sz="1400" kern="0" dirty="0">
              <a:solidFill>
                <a:srgbClr val="000080"/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cxnSp>
        <p:nvCxnSpPr>
          <p:cNvPr id="44" name="肘形连接符 5">
            <a:extLst>
              <a:ext uri="{FF2B5EF4-FFF2-40B4-BE49-F238E27FC236}">
                <a16:creationId xmlns:a16="http://schemas.microsoft.com/office/drawing/2014/main" id="{7BADCF69-5255-4C7B-832B-CA11F87BA6C7}"/>
              </a:ext>
            </a:extLst>
          </p:cNvPr>
          <p:cNvCxnSpPr/>
          <p:nvPr/>
        </p:nvCxnSpPr>
        <p:spPr>
          <a:xfrm>
            <a:off x="3119967" y="3361267"/>
            <a:ext cx="4614333" cy="1754717"/>
          </a:xfrm>
          <a:prstGeom prst="bentConnector2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矩形 44">
            <a:extLst>
              <a:ext uri="{FF2B5EF4-FFF2-40B4-BE49-F238E27FC236}">
                <a16:creationId xmlns:a16="http://schemas.microsoft.com/office/drawing/2014/main" id="{3BEC4CBA-84DC-4C5D-B93F-FEF9AEBF6093}"/>
              </a:ext>
            </a:extLst>
          </p:cNvPr>
          <p:cNvSpPr/>
          <p:nvPr/>
        </p:nvSpPr>
        <p:spPr>
          <a:xfrm>
            <a:off x="7154333" y="5054601"/>
            <a:ext cx="10887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zh-CN" sz="1400" b="1" dirty="0">
                <a:solidFill>
                  <a:srgbClr val="008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"西域狂鸭"</a:t>
            </a:r>
            <a:endParaRPr lang="zh-CN" altLang="en-US" sz="1400" dirty="0"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57A76230-0774-48BC-A287-86CD84B88CDA}"/>
              </a:ext>
            </a:extLst>
          </p:cNvPr>
          <p:cNvSpPr/>
          <p:nvPr/>
        </p:nvSpPr>
        <p:spPr>
          <a:xfrm>
            <a:off x="9647768" y="2093385"/>
            <a:ext cx="1919817" cy="34924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rgbClr val="C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Student</a:t>
            </a: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6E6F35ED-1D94-415D-9B28-92B02A7F1DAB}"/>
              </a:ext>
            </a:extLst>
          </p:cNvPr>
          <p:cNvSpPr/>
          <p:nvPr/>
        </p:nvSpPr>
        <p:spPr>
          <a:xfrm>
            <a:off x="9647767" y="2791885"/>
            <a:ext cx="768351" cy="34924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name</a:t>
            </a: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0C49DA3B-F34B-461A-9270-FEF10F08C49B}"/>
              </a:ext>
            </a:extLst>
          </p:cNvPr>
          <p:cNvSpPr/>
          <p:nvPr/>
        </p:nvSpPr>
        <p:spPr>
          <a:xfrm>
            <a:off x="9647767" y="3141134"/>
            <a:ext cx="768351" cy="347133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age</a:t>
            </a:r>
          </a:p>
        </p:txBody>
      </p:sp>
      <p:sp>
        <p:nvSpPr>
          <p:cNvPr id="49" name="TextBox 4">
            <a:extLst>
              <a:ext uri="{FF2B5EF4-FFF2-40B4-BE49-F238E27FC236}">
                <a16:creationId xmlns:a16="http://schemas.microsoft.com/office/drawing/2014/main" id="{D912E5EB-E7E5-493B-8352-F0B2E15CA134}"/>
              </a:ext>
            </a:extLst>
          </p:cNvPr>
          <p:cNvSpPr txBox="1"/>
          <p:nvPr/>
        </p:nvSpPr>
        <p:spPr>
          <a:xfrm>
            <a:off x="8858251" y="2042584"/>
            <a:ext cx="967316" cy="38529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zh-CN" sz="1400" b="1" dirty="0">
                <a:solidFill>
                  <a:srgbClr val="7030A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0x0011</a:t>
            </a:r>
            <a:endParaRPr lang="zh-CN" altLang="en-US" sz="1400" b="1" dirty="0">
              <a:solidFill>
                <a:srgbClr val="7030A0"/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D7B04069-31C5-40F0-9D5C-3971DCFD9AD0}"/>
              </a:ext>
            </a:extLst>
          </p:cNvPr>
          <p:cNvSpPr/>
          <p:nvPr/>
        </p:nvSpPr>
        <p:spPr>
          <a:xfrm>
            <a:off x="10416117" y="2791885"/>
            <a:ext cx="1151467" cy="34924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zh-CN" sz="1400" b="1" dirty="0">
                <a:solidFill>
                  <a:srgbClr val="008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"钢门吹雪"</a:t>
            </a:r>
            <a:endParaRPr lang="en-US" altLang="zh-CN" sz="1400" dirty="0"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9EE4C30E-839E-4E99-8FC6-89BB8FEA5903}"/>
              </a:ext>
            </a:extLst>
          </p:cNvPr>
          <p:cNvSpPr/>
          <p:nvPr/>
        </p:nvSpPr>
        <p:spPr>
          <a:xfrm>
            <a:off x="10416117" y="3141134"/>
            <a:ext cx="1151467" cy="347133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zh-CN" sz="1400" dirty="0">
                <a:solidFill>
                  <a:srgbClr val="0000FF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23</a:t>
            </a:r>
            <a:endParaRPr lang="en-US" altLang="zh-CN" sz="1400" dirty="0"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74" name="矩形 73">
            <a:extLst>
              <a:ext uri="{FF2B5EF4-FFF2-40B4-BE49-F238E27FC236}">
                <a16:creationId xmlns:a16="http://schemas.microsoft.com/office/drawing/2014/main" id="{3796CB8E-D63B-43BB-8BE6-6CF125D82B0B}"/>
              </a:ext>
            </a:extLst>
          </p:cNvPr>
          <p:cNvSpPr/>
          <p:nvPr/>
        </p:nvSpPr>
        <p:spPr>
          <a:xfrm>
            <a:off x="9647767" y="2442633"/>
            <a:ext cx="768351" cy="349251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zh-CN" sz="1400" b="1" dirty="0">
                <a:solidFill>
                  <a:srgbClr val="00008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this</a:t>
            </a:r>
            <a:endParaRPr lang="en-US" altLang="zh-CN" sz="1400" dirty="0"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75" name="矩形 74">
            <a:extLst>
              <a:ext uri="{FF2B5EF4-FFF2-40B4-BE49-F238E27FC236}">
                <a16:creationId xmlns:a16="http://schemas.microsoft.com/office/drawing/2014/main" id="{450C08B8-48EB-4FF2-A25D-F28541F5AFCF}"/>
              </a:ext>
            </a:extLst>
          </p:cNvPr>
          <p:cNvSpPr/>
          <p:nvPr/>
        </p:nvSpPr>
        <p:spPr>
          <a:xfrm>
            <a:off x="10416117" y="2442633"/>
            <a:ext cx="1151467" cy="349251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b="1" dirty="0">
                <a:solidFill>
                  <a:srgbClr val="7030A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0x0011</a:t>
            </a:r>
            <a:endParaRPr lang="zh-CN" altLang="en-US" sz="1400" b="1" dirty="0">
              <a:solidFill>
                <a:srgbClr val="7030A0"/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12195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42" presetClass="pat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3.08642E-6 L -1.38889E-6 0.53919 " pathEditMode="relative" rAng="0" ptsTypes="AA">
                                      <p:cBhvr>
                                        <p:cTn id="18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69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1" grpId="0" animBg="1"/>
      <p:bldP spid="42" grpId="0" animBg="1"/>
      <p:bldP spid="42" grpId="1" animBg="1"/>
      <p:bldP spid="42" grpId="2" animBg="1"/>
      <p:bldP spid="43" grpId="0" animBg="1"/>
      <p:bldP spid="45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 </a:t>
            </a:r>
            <a:endParaRPr kumimoji="1" lang="zh-CN" altLang="en-US" dirty="0"/>
          </a:p>
        </p:txBody>
      </p:sp>
      <p:sp>
        <p:nvSpPr>
          <p:cNvPr id="24" name="文本占位符 3">
            <a:extLst>
              <a:ext uri="{FF2B5EF4-FFF2-40B4-BE49-F238E27FC236}">
                <a16:creationId xmlns:a16="http://schemas.microsoft.com/office/drawing/2014/main" id="{C4B8F0B7-B839-4DC0-8545-B40734C46EA9}"/>
              </a:ext>
            </a:extLst>
          </p:cNvPr>
          <p:cNvSpPr txBox="1">
            <a:spLocks/>
          </p:cNvSpPr>
          <p:nvPr/>
        </p:nvSpPr>
        <p:spPr>
          <a:xfrm>
            <a:off x="710881" y="940081"/>
            <a:ext cx="3366598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>
                <a:solidFill>
                  <a:srgbClr val="C00000"/>
                </a:solidFill>
                <a:latin typeface="Consolas" panose="020B0609020204030204" pitchFamily="49" charset="0"/>
              </a:rPr>
              <a:t>this </a:t>
            </a:r>
            <a:r>
              <a:rPr kumimoji="1" lang="zh-CN" altLang="en-US" dirty="0">
                <a:solidFill>
                  <a:srgbClr val="C00000"/>
                </a:solidFill>
                <a:latin typeface="Consolas" panose="020B0609020204030204" pitchFamily="49" charset="0"/>
              </a:rPr>
              <a:t>内存图</a:t>
            </a:r>
          </a:p>
        </p:txBody>
      </p:sp>
      <p:grpSp>
        <p:nvGrpSpPr>
          <p:cNvPr id="51" name="组合 8">
            <a:extLst>
              <a:ext uri="{FF2B5EF4-FFF2-40B4-BE49-F238E27FC236}">
                <a16:creationId xmlns:a16="http://schemas.microsoft.com/office/drawing/2014/main" id="{9CC2F71B-DACB-4BC4-A7E2-81CCA9A59482}"/>
              </a:ext>
            </a:extLst>
          </p:cNvPr>
          <p:cNvGrpSpPr>
            <a:grpSpLocks/>
          </p:cNvGrpSpPr>
          <p:nvPr/>
        </p:nvGrpSpPr>
        <p:grpSpPr bwMode="auto">
          <a:xfrm>
            <a:off x="8754534" y="1807633"/>
            <a:ext cx="3198284" cy="4790018"/>
            <a:chOff x="6565874" y="1354975"/>
            <a:chExt cx="2398614" cy="3593587"/>
          </a:xfrm>
        </p:grpSpPr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0A7576D5-D7E8-4E76-ACA9-195290A15AB9}"/>
                </a:ext>
              </a:extLst>
            </p:cNvPr>
            <p:cNvSpPr/>
            <p:nvPr/>
          </p:nvSpPr>
          <p:spPr bwMode="auto">
            <a:xfrm>
              <a:off x="6565874" y="1354975"/>
              <a:ext cx="2398614" cy="3593587"/>
            </a:xfrm>
            <a:prstGeom prst="rect">
              <a:avLst/>
            </a:prstGeom>
            <a:solidFill>
              <a:srgbClr val="047FFD">
                <a:alpha val="10000"/>
              </a:srgbClr>
            </a:solidFill>
            <a:ln w="38100">
              <a:solidFill>
                <a:srgbClr val="047FFD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53" name="TextBox 2">
              <a:extLst>
                <a:ext uri="{FF2B5EF4-FFF2-40B4-BE49-F238E27FC236}">
                  <a16:creationId xmlns:a16="http://schemas.microsoft.com/office/drawing/2014/main" id="{D791FDEF-C1B1-4978-BB0F-E7FDB421C22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296868" y="4489224"/>
              <a:ext cx="936625" cy="446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zh-CN" altLang="en-US" sz="2400" b="1">
                  <a:solidFill>
                    <a:srgbClr val="047FFD"/>
                  </a:solidFill>
                  <a:latin typeface="Consolas" panose="020B06090202040302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堆内存</a:t>
              </a:r>
            </a:p>
          </p:txBody>
        </p:sp>
      </p:grpSp>
      <p:grpSp>
        <p:nvGrpSpPr>
          <p:cNvPr id="54" name="组合 11">
            <a:extLst>
              <a:ext uri="{FF2B5EF4-FFF2-40B4-BE49-F238E27FC236}">
                <a16:creationId xmlns:a16="http://schemas.microsoft.com/office/drawing/2014/main" id="{80707B83-F861-490E-8552-434740BEABFB}"/>
              </a:ext>
            </a:extLst>
          </p:cNvPr>
          <p:cNvGrpSpPr>
            <a:grpSpLocks/>
          </p:cNvGrpSpPr>
          <p:nvPr/>
        </p:nvGrpSpPr>
        <p:grpSpPr bwMode="auto">
          <a:xfrm>
            <a:off x="5941484" y="1797051"/>
            <a:ext cx="2360083" cy="4808584"/>
            <a:chOff x="4441895" y="1347668"/>
            <a:chExt cx="1771200" cy="3606332"/>
          </a:xfrm>
        </p:grpSpPr>
        <p:sp>
          <p:nvSpPr>
            <p:cNvPr id="55" name="矩形 54">
              <a:extLst>
                <a:ext uri="{FF2B5EF4-FFF2-40B4-BE49-F238E27FC236}">
                  <a16:creationId xmlns:a16="http://schemas.microsoft.com/office/drawing/2014/main" id="{C2597F8D-5A8E-44FE-A2DF-256F50ABEB4B}"/>
                </a:ext>
              </a:extLst>
            </p:cNvPr>
            <p:cNvSpPr/>
            <p:nvPr/>
          </p:nvSpPr>
          <p:spPr bwMode="auto">
            <a:xfrm>
              <a:off x="4448249" y="1356831"/>
              <a:ext cx="1728310" cy="3597169"/>
            </a:xfrm>
            <a:prstGeom prst="rect">
              <a:avLst/>
            </a:prstGeom>
            <a:solidFill>
              <a:srgbClr val="FD0000">
                <a:alpha val="10000"/>
              </a:srgbClr>
            </a:solidFill>
            <a:ln w="38100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56" name="TextBox 2">
              <a:extLst>
                <a:ext uri="{FF2B5EF4-FFF2-40B4-BE49-F238E27FC236}">
                  <a16:creationId xmlns:a16="http://schemas.microsoft.com/office/drawing/2014/main" id="{F9F3501C-EFE9-4797-992F-B7ACE2D02A2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68464" y="4457474"/>
              <a:ext cx="935038" cy="4458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zh-CN" altLang="en-US" sz="2400" b="1" dirty="0">
                  <a:solidFill>
                    <a:srgbClr val="C00000"/>
                  </a:solidFill>
                  <a:latin typeface="Consolas" panose="020B06090202040302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栈内存</a:t>
              </a:r>
              <a:endParaRPr lang="en-US" altLang="zh-CN" sz="2400" b="1" dirty="0">
                <a:solidFill>
                  <a:srgbClr val="C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cxnSp>
          <p:nvCxnSpPr>
            <p:cNvPr id="57" name="直接连接符 56">
              <a:extLst>
                <a:ext uri="{FF2B5EF4-FFF2-40B4-BE49-F238E27FC236}">
                  <a16:creationId xmlns:a16="http://schemas.microsoft.com/office/drawing/2014/main" id="{8DA1662A-2700-406A-9F2B-A862FF2D55D2}"/>
                </a:ext>
              </a:extLst>
            </p:cNvPr>
            <p:cNvCxnSpPr/>
            <p:nvPr/>
          </p:nvCxnSpPr>
          <p:spPr>
            <a:xfrm>
              <a:off x="4448249" y="1347668"/>
              <a:ext cx="11119" cy="3597169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连接符 57">
              <a:extLst>
                <a:ext uri="{FF2B5EF4-FFF2-40B4-BE49-F238E27FC236}">
                  <a16:creationId xmlns:a16="http://schemas.microsoft.com/office/drawing/2014/main" id="{61FAE7F6-C428-4610-A33C-B7AB8F5F1305}"/>
                </a:ext>
              </a:extLst>
            </p:cNvPr>
            <p:cNvCxnSpPr/>
            <p:nvPr/>
          </p:nvCxnSpPr>
          <p:spPr>
            <a:xfrm>
              <a:off x="6184502" y="1350843"/>
              <a:ext cx="11120" cy="3597169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连接符 58">
              <a:extLst>
                <a:ext uri="{FF2B5EF4-FFF2-40B4-BE49-F238E27FC236}">
                  <a16:creationId xmlns:a16="http://schemas.microsoft.com/office/drawing/2014/main" id="{9FF919E3-E7BA-4941-BB6C-AA96739BAFA3}"/>
                </a:ext>
              </a:extLst>
            </p:cNvPr>
            <p:cNvCxnSpPr/>
            <p:nvPr/>
          </p:nvCxnSpPr>
          <p:spPr>
            <a:xfrm flipH="1">
              <a:off x="4441895" y="4944837"/>
              <a:ext cx="1771200" cy="0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TextBox 3">
            <a:extLst>
              <a:ext uri="{FF2B5EF4-FFF2-40B4-BE49-F238E27FC236}">
                <a16:creationId xmlns:a16="http://schemas.microsoft.com/office/drawing/2014/main" id="{1F4B3824-4961-44C4-93E8-828D93A0964C}"/>
              </a:ext>
            </a:extLst>
          </p:cNvPr>
          <p:cNvSpPr txBox="1"/>
          <p:nvPr/>
        </p:nvSpPr>
        <p:spPr>
          <a:xfrm>
            <a:off x="425451" y="2341034"/>
            <a:ext cx="4620683" cy="1384995"/>
          </a:xfrm>
          <a:prstGeom prst="rect">
            <a:avLst/>
          </a:prstGeom>
          <a:solidFill>
            <a:srgbClr val="FFFFE4"/>
          </a:solidFill>
          <a:ln w="12700">
            <a:solidFill>
              <a:schemeClr val="tx1"/>
            </a:solidFill>
          </a:ln>
        </p:spPr>
        <p:txBody>
          <a:bodyPr>
            <a:spAutoFit/>
          </a:bodyPr>
          <a:lstStyle/>
          <a:p>
            <a:pPr>
              <a:defRPr/>
            </a:pPr>
            <a:r>
              <a:rPr lang="zh-CN" altLang="zh-CN" sz="1400" b="1" dirty="0">
                <a:solidFill>
                  <a:srgbClr val="00008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public static void 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main(String[] args) {</a:t>
            </a:r>
            <a:b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Student stu = </a:t>
            </a:r>
            <a:r>
              <a:rPr lang="zh-CN" altLang="zh-CN" sz="1400" b="1" dirty="0">
                <a:solidFill>
                  <a:srgbClr val="00008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new 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Student();</a:t>
            </a:r>
            <a:b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stu.</a:t>
            </a:r>
            <a:r>
              <a:rPr lang="zh-CN" altLang="zh-CN" sz="1400" b="1" dirty="0">
                <a:solidFill>
                  <a:srgbClr val="660E7A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name 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= </a:t>
            </a:r>
            <a:r>
              <a:rPr lang="zh-CN" altLang="zh-CN" sz="1400" b="1" dirty="0">
                <a:solidFill>
                  <a:srgbClr val="008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"钢门吹雪"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;</a:t>
            </a:r>
            <a:b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stu.</a:t>
            </a:r>
            <a:r>
              <a:rPr lang="zh-CN" altLang="zh-CN" sz="1400" b="1" dirty="0">
                <a:solidFill>
                  <a:srgbClr val="660E7A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age 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= </a:t>
            </a:r>
            <a:r>
              <a:rPr lang="zh-CN" altLang="zh-CN" sz="1400" dirty="0">
                <a:solidFill>
                  <a:srgbClr val="0000FF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23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;</a:t>
            </a:r>
            <a:b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stu.sayHello(</a:t>
            </a:r>
            <a:r>
              <a:rPr lang="zh-CN" altLang="zh-CN" sz="1400" b="1" dirty="0">
                <a:solidFill>
                  <a:srgbClr val="008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"西域狂鸭"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);</a:t>
            </a:r>
            <a:b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}</a:t>
            </a:r>
            <a:endParaRPr lang="zh-CN" altLang="zh-CN" sz="1400" dirty="0"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79E1F29C-D03D-428A-A2CB-506E90EB6E91}"/>
              </a:ext>
            </a:extLst>
          </p:cNvPr>
          <p:cNvSpPr/>
          <p:nvPr/>
        </p:nvSpPr>
        <p:spPr>
          <a:xfrm>
            <a:off x="928353" y="3253318"/>
            <a:ext cx="287867" cy="213783"/>
          </a:xfrm>
          <a:prstGeom prst="rect">
            <a:avLst/>
          </a:prstGeom>
          <a:solidFill>
            <a:srgbClr val="FD0000">
              <a:alpha val="50000"/>
            </a:srgbClr>
          </a:solidFill>
          <a:ln w="38100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grpSp>
        <p:nvGrpSpPr>
          <p:cNvPr id="62" name="组合 29">
            <a:extLst>
              <a:ext uri="{FF2B5EF4-FFF2-40B4-BE49-F238E27FC236}">
                <a16:creationId xmlns:a16="http://schemas.microsoft.com/office/drawing/2014/main" id="{C2E072BE-68BF-4F0B-8B83-F3CC57511EC7}"/>
              </a:ext>
            </a:extLst>
          </p:cNvPr>
          <p:cNvGrpSpPr>
            <a:grpSpLocks/>
          </p:cNvGrpSpPr>
          <p:nvPr/>
        </p:nvGrpSpPr>
        <p:grpSpPr bwMode="auto">
          <a:xfrm>
            <a:off x="6017684" y="5467353"/>
            <a:ext cx="2286000" cy="539814"/>
            <a:chOff x="4512649" y="4100468"/>
            <a:chExt cx="1715034" cy="404949"/>
          </a:xfrm>
          <a:solidFill>
            <a:srgbClr val="FFFFE4"/>
          </a:solidFill>
        </p:grpSpPr>
        <p:sp>
          <p:nvSpPr>
            <p:cNvPr id="63" name="TextBox 3">
              <a:extLst>
                <a:ext uri="{FF2B5EF4-FFF2-40B4-BE49-F238E27FC236}">
                  <a16:creationId xmlns:a16="http://schemas.microsoft.com/office/drawing/2014/main" id="{C2D9BC88-C1A6-4326-B906-F0585BC08AFB}"/>
                </a:ext>
              </a:extLst>
            </p:cNvPr>
            <p:cNvSpPr txBox="1"/>
            <p:nvPr/>
          </p:nvSpPr>
          <p:spPr>
            <a:xfrm>
              <a:off x="4512649" y="4100468"/>
              <a:ext cx="1657866" cy="392501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txBody>
            <a:bodyPr>
              <a:spAutoFit/>
            </a:bodyPr>
            <a:lstStyle/>
            <a:p>
              <a:pPr>
                <a:tabLst>
                  <a:tab pos="775527" algn="l"/>
                  <a:tab pos="1551055" algn="l"/>
                  <a:tab pos="2326582" algn="l"/>
                  <a:tab pos="3102109" algn="l"/>
                  <a:tab pos="3877636" algn="l"/>
                  <a:tab pos="4653164" algn="l"/>
                  <a:tab pos="5428691" algn="l"/>
                  <a:tab pos="6204218" algn="l"/>
                  <a:tab pos="6979746" algn="l"/>
                  <a:tab pos="7755273" algn="l"/>
                  <a:tab pos="8530800" algn="l"/>
                  <a:tab pos="9306327" algn="l"/>
                  <a:tab pos="10081855" algn="l"/>
                  <a:tab pos="10857382" algn="l"/>
                  <a:tab pos="11632909" algn="l"/>
                  <a:tab pos="12408436" algn="l"/>
                </a:tabLst>
                <a:defRPr/>
              </a:pPr>
              <a:r>
                <a:rPr lang="zh-CN" altLang="en-US" sz="1400" kern="0" dirty="0">
                  <a:solidFill>
                    <a:srgbClr val="000000"/>
                  </a:solidFill>
                  <a:latin typeface="Consolas" panose="020B06090202040302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方法：</a:t>
              </a:r>
              <a:r>
                <a:rPr lang="en-US" altLang="zh-CN" sz="1400" kern="0" dirty="0">
                  <a:solidFill>
                    <a:srgbClr val="000000"/>
                  </a:solidFill>
                  <a:latin typeface="Consolas" panose="020B06090202040302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main()</a:t>
              </a:r>
            </a:p>
            <a:p>
              <a:pPr>
                <a:tabLst>
                  <a:tab pos="775527" algn="l"/>
                  <a:tab pos="1551055" algn="l"/>
                  <a:tab pos="2326582" algn="l"/>
                  <a:tab pos="3102109" algn="l"/>
                  <a:tab pos="3877636" algn="l"/>
                  <a:tab pos="4653164" algn="l"/>
                  <a:tab pos="5428691" algn="l"/>
                  <a:tab pos="6204218" algn="l"/>
                  <a:tab pos="6979746" algn="l"/>
                  <a:tab pos="7755273" algn="l"/>
                  <a:tab pos="8530800" algn="l"/>
                  <a:tab pos="9306327" algn="l"/>
                  <a:tab pos="10081855" algn="l"/>
                  <a:tab pos="10857382" algn="l"/>
                  <a:tab pos="11632909" algn="l"/>
                  <a:tab pos="12408436" algn="l"/>
                </a:tabLst>
                <a:defRPr/>
              </a:pPr>
              <a:r>
                <a:rPr lang="en-US" altLang="zh-CN" sz="1400" kern="0" dirty="0">
                  <a:solidFill>
                    <a:srgbClr val="000000"/>
                  </a:solidFill>
                  <a:latin typeface="Consolas" panose="020B06090202040302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Student </a:t>
              </a:r>
              <a:r>
                <a:rPr lang="en-US" altLang="zh-CN" sz="1400" kern="0" dirty="0" err="1">
                  <a:solidFill>
                    <a:srgbClr val="000000"/>
                  </a:solidFill>
                  <a:latin typeface="Consolas" panose="020B06090202040302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stu</a:t>
              </a:r>
              <a:endParaRPr lang="en-US" altLang="zh-CN" sz="1400" kern="0" dirty="0">
                <a:solidFill>
                  <a:srgbClr val="00008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64" name="TextBox 4">
              <a:extLst>
                <a:ext uri="{FF2B5EF4-FFF2-40B4-BE49-F238E27FC236}">
                  <a16:creationId xmlns:a16="http://schemas.microsoft.com/office/drawing/2014/main" id="{A05AE5B0-AA71-4457-9CC9-B9BC78278A7E}"/>
                </a:ext>
              </a:extLst>
            </p:cNvPr>
            <p:cNvSpPr txBox="1"/>
            <p:nvPr/>
          </p:nvSpPr>
          <p:spPr>
            <a:xfrm>
              <a:off x="5501969" y="4216380"/>
              <a:ext cx="725714" cy="289037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en-US" altLang="zh-CN" sz="1400" b="1" dirty="0">
                  <a:solidFill>
                    <a:srgbClr val="7030A0"/>
                  </a:solidFill>
                  <a:latin typeface="Consolas" panose="020B06090202040302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0x0011</a:t>
              </a:r>
              <a:endParaRPr lang="zh-CN" altLang="en-US" sz="1400" b="1" dirty="0">
                <a:solidFill>
                  <a:srgbClr val="7030A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sp>
        <p:nvSpPr>
          <p:cNvPr id="65" name="TextBox 3">
            <a:extLst>
              <a:ext uri="{FF2B5EF4-FFF2-40B4-BE49-F238E27FC236}">
                <a16:creationId xmlns:a16="http://schemas.microsoft.com/office/drawing/2014/main" id="{B70D3D60-3E99-49DC-B422-E810CBE64825}"/>
              </a:ext>
            </a:extLst>
          </p:cNvPr>
          <p:cNvSpPr txBox="1"/>
          <p:nvPr/>
        </p:nvSpPr>
        <p:spPr>
          <a:xfrm>
            <a:off x="1049867" y="3598334"/>
            <a:ext cx="4620684" cy="1815882"/>
          </a:xfrm>
          <a:prstGeom prst="rect">
            <a:avLst/>
          </a:prstGeom>
          <a:solidFill>
            <a:srgbClr val="FFFFE4"/>
          </a:solidFill>
          <a:ln w="12700">
            <a:solidFill>
              <a:schemeClr val="tx1"/>
            </a:solidFill>
          </a:ln>
        </p:spPr>
        <p:txBody>
          <a:bodyPr>
            <a:spAutoFit/>
          </a:bodyPr>
          <a:lstStyle/>
          <a:p>
            <a:pPr>
              <a:defRPr/>
            </a:pPr>
            <a:r>
              <a:rPr lang="zh-CN" altLang="zh-CN" sz="1400" b="1" dirty="0">
                <a:solidFill>
                  <a:srgbClr val="00008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class 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Student {</a:t>
            </a:r>
            <a:b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String </a:t>
            </a:r>
            <a:r>
              <a:rPr lang="zh-CN" altLang="zh-CN" sz="1400" b="1" dirty="0">
                <a:solidFill>
                  <a:srgbClr val="660E7A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name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;</a:t>
            </a:r>
            <a:b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</a:t>
            </a:r>
            <a:r>
              <a:rPr lang="zh-CN" altLang="zh-CN" sz="1400" b="1" dirty="0">
                <a:solidFill>
                  <a:srgbClr val="00008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int </a:t>
            </a:r>
            <a:r>
              <a:rPr lang="zh-CN" altLang="zh-CN" sz="1400" b="1" dirty="0">
                <a:solidFill>
                  <a:srgbClr val="660E7A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age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;</a:t>
            </a:r>
            <a:b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</a:t>
            </a:r>
            <a:r>
              <a:rPr lang="zh-CN" altLang="zh-CN" sz="1400" b="1" dirty="0">
                <a:solidFill>
                  <a:srgbClr val="00008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public void 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sayHello(String name){</a:t>
            </a:r>
            <a:b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    </a:t>
            </a:r>
            <a:r>
              <a:rPr lang="en-US" altLang="zh-CN" sz="1400" dirty="0" err="1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sout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</a:t>
            </a:r>
            <a:r>
              <a:rPr lang="zh-CN" altLang="zh-CN" sz="1400" b="1" dirty="0">
                <a:solidFill>
                  <a:srgbClr val="008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"局部变量:" 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+ name);</a:t>
            </a:r>
            <a:b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    </a:t>
            </a:r>
            <a:r>
              <a:rPr lang="en-US" altLang="zh-CN" sz="1400" dirty="0" err="1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sout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</a:t>
            </a:r>
            <a:r>
              <a:rPr lang="zh-CN" altLang="zh-CN" sz="1400" b="1" dirty="0">
                <a:solidFill>
                  <a:srgbClr val="008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"成员变量:" 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+ </a:t>
            </a:r>
            <a:r>
              <a:rPr lang="zh-CN" altLang="zh-CN" sz="1400" b="1" dirty="0">
                <a:solidFill>
                  <a:srgbClr val="00008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this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.</a:t>
            </a:r>
            <a:r>
              <a:rPr lang="zh-CN" altLang="zh-CN" sz="1400" b="1" dirty="0">
                <a:solidFill>
                  <a:srgbClr val="660E7A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name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);</a:t>
            </a:r>
            <a:b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}</a:t>
            </a:r>
            <a:b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}</a:t>
            </a:r>
            <a:endParaRPr lang="zh-CN" altLang="zh-CN" sz="1400" dirty="0"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3383E931-4CDE-4B62-8EFE-E890C51A2FD2}"/>
              </a:ext>
            </a:extLst>
          </p:cNvPr>
          <p:cNvSpPr/>
          <p:nvPr/>
        </p:nvSpPr>
        <p:spPr>
          <a:xfrm>
            <a:off x="1032934" y="4307418"/>
            <a:ext cx="4620684" cy="213783"/>
          </a:xfrm>
          <a:prstGeom prst="rect">
            <a:avLst/>
          </a:prstGeom>
          <a:solidFill>
            <a:srgbClr val="FD0000">
              <a:alpha val="20000"/>
            </a:srgbClr>
          </a:solidFill>
          <a:ln w="38100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grpSp>
        <p:nvGrpSpPr>
          <p:cNvPr id="67" name="组合 66">
            <a:extLst>
              <a:ext uri="{FF2B5EF4-FFF2-40B4-BE49-F238E27FC236}">
                <a16:creationId xmlns:a16="http://schemas.microsoft.com/office/drawing/2014/main" id="{69F8A664-FB62-435A-9BDF-58AABC880F80}"/>
              </a:ext>
            </a:extLst>
          </p:cNvPr>
          <p:cNvGrpSpPr>
            <a:grpSpLocks/>
          </p:cNvGrpSpPr>
          <p:nvPr/>
        </p:nvGrpSpPr>
        <p:grpSpPr bwMode="auto">
          <a:xfrm>
            <a:off x="6017686" y="4836595"/>
            <a:ext cx="2225409" cy="525794"/>
            <a:chOff x="4512649" y="3626667"/>
            <a:chExt cx="1669037" cy="394488"/>
          </a:xfrm>
        </p:grpSpPr>
        <p:sp>
          <p:nvSpPr>
            <p:cNvPr id="68" name="TextBox 3">
              <a:extLst>
                <a:ext uri="{FF2B5EF4-FFF2-40B4-BE49-F238E27FC236}">
                  <a16:creationId xmlns:a16="http://schemas.microsoft.com/office/drawing/2014/main" id="{3554A213-9C36-4084-B07A-A8159372D069}"/>
                </a:ext>
              </a:extLst>
            </p:cNvPr>
            <p:cNvSpPr txBox="1"/>
            <p:nvPr/>
          </p:nvSpPr>
          <p:spPr>
            <a:xfrm>
              <a:off x="4512649" y="3626667"/>
              <a:ext cx="1657331" cy="392557"/>
            </a:xfrm>
            <a:prstGeom prst="rect">
              <a:avLst/>
            </a:prstGeom>
            <a:solidFill>
              <a:srgbClr val="FFFFE4"/>
            </a:solidFill>
            <a:ln w="12700">
              <a:solidFill>
                <a:schemeClr val="tx1"/>
              </a:solidFill>
            </a:ln>
          </p:spPr>
          <p:txBody>
            <a:bodyPr>
              <a:spAutoFit/>
            </a:bodyPr>
            <a:lstStyle/>
            <a:p>
              <a:pPr>
                <a:tabLst>
                  <a:tab pos="775527" algn="l"/>
                  <a:tab pos="1551055" algn="l"/>
                  <a:tab pos="2326582" algn="l"/>
                  <a:tab pos="3102109" algn="l"/>
                  <a:tab pos="3877636" algn="l"/>
                  <a:tab pos="4653164" algn="l"/>
                  <a:tab pos="5428691" algn="l"/>
                  <a:tab pos="6204218" algn="l"/>
                  <a:tab pos="6979746" algn="l"/>
                  <a:tab pos="7755273" algn="l"/>
                  <a:tab pos="8530800" algn="l"/>
                  <a:tab pos="9306327" algn="l"/>
                  <a:tab pos="10081855" algn="l"/>
                  <a:tab pos="10857382" algn="l"/>
                  <a:tab pos="11632909" algn="l"/>
                  <a:tab pos="12408436" algn="l"/>
                </a:tabLst>
                <a:defRPr/>
              </a:pPr>
              <a:r>
                <a:rPr lang="zh-CN" altLang="en-US" sz="1400" kern="0" dirty="0">
                  <a:solidFill>
                    <a:srgbClr val="000000"/>
                  </a:solidFill>
                  <a:latin typeface="Consolas" panose="020B06090202040302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方法：</a:t>
              </a:r>
              <a:r>
                <a:rPr lang="en-US" altLang="zh-CN" sz="1400" kern="0" dirty="0" err="1">
                  <a:solidFill>
                    <a:srgbClr val="000000"/>
                  </a:solidFill>
                  <a:latin typeface="Consolas" panose="020B06090202040302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sayHello</a:t>
              </a:r>
              <a:r>
                <a:rPr lang="en-US" altLang="zh-CN" sz="1400" kern="0" dirty="0">
                  <a:solidFill>
                    <a:srgbClr val="000000"/>
                  </a:solidFill>
                  <a:latin typeface="Consolas" panose="020B06090202040302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()</a:t>
              </a:r>
            </a:p>
            <a:p>
              <a:pPr>
                <a:tabLst>
                  <a:tab pos="775527" algn="l"/>
                  <a:tab pos="1551055" algn="l"/>
                  <a:tab pos="2326582" algn="l"/>
                  <a:tab pos="3102109" algn="l"/>
                  <a:tab pos="3877636" algn="l"/>
                  <a:tab pos="4653164" algn="l"/>
                  <a:tab pos="5428691" algn="l"/>
                  <a:tab pos="6204218" algn="l"/>
                  <a:tab pos="6979746" algn="l"/>
                  <a:tab pos="7755273" algn="l"/>
                  <a:tab pos="8530800" algn="l"/>
                  <a:tab pos="9306327" algn="l"/>
                  <a:tab pos="10081855" algn="l"/>
                  <a:tab pos="10857382" algn="l"/>
                  <a:tab pos="11632909" algn="l"/>
                  <a:tab pos="12408436" algn="l"/>
                </a:tabLst>
                <a:defRPr/>
              </a:pPr>
              <a:r>
                <a:rPr lang="en-US" altLang="zh-CN" sz="1400" kern="0" dirty="0">
                  <a:solidFill>
                    <a:srgbClr val="000000"/>
                  </a:solidFill>
                  <a:latin typeface="Consolas" panose="020B06090202040302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String name</a:t>
              </a:r>
              <a:endParaRPr lang="en-US" altLang="zh-CN" sz="1400" kern="0" dirty="0">
                <a:solidFill>
                  <a:srgbClr val="00008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69" name="矩形 68">
              <a:extLst>
                <a:ext uri="{FF2B5EF4-FFF2-40B4-BE49-F238E27FC236}">
                  <a16:creationId xmlns:a16="http://schemas.microsoft.com/office/drawing/2014/main" id="{A437D7C6-9E97-4CFD-B603-D43972F5452B}"/>
                </a:ext>
              </a:extLst>
            </p:cNvPr>
            <p:cNvSpPr/>
            <p:nvPr/>
          </p:nvSpPr>
          <p:spPr>
            <a:xfrm>
              <a:off x="5365126" y="3790239"/>
              <a:ext cx="816560" cy="2309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zh-CN" altLang="zh-CN" sz="1400" b="1" dirty="0">
                  <a:solidFill>
                    <a:srgbClr val="008000"/>
                  </a:solidFill>
                  <a:latin typeface="Consolas" panose="020B06090202040302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"西域狂鸭"</a:t>
              </a:r>
              <a:endParaRPr lang="zh-CN" altLang="en-US" sz="140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sp>
        <p:nvSpPr>
          <p:cNvPr id="70" name="矩形 69">
            <a:extLst>
              <a:ext uri="{FF2B5EF4-FFF2-40B4-BE49-F238E27FC236}">
                <a16:creationId xmlns:a16="http://schemas.microsoft.com/office/drawing/2014/main" id="{875AA8FA-606E-4318-A970-242A5FA12270}"/>
              </a:ext>
            </a:extLst>
          </p:cNvPr>
          <p:cNvSpPr/>
          <p:nvPr/>
        </p:nvSpPr>
        <p:spPr>
          <a:xfrm>
            <a:off x="9647768" y="2093385"/>
            <a:ext cx="1919817" cy="34924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rgbClr val="C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Student</a:t>
            </a:r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0251F5C6-14F5-4866-A6D8-65EB8FE9166E}"/>
              </a:ext>
            </a:extLst>
          </p:cNvPr>
          <p:cNvSpPr/>
          <p:nvPr/>
        </p:nvSpPr>
        <p:spPr>
          <a:xfrm>
            <a:off x="9647767" y="2791885"/>
            <a:ext cx="768351" cy="34924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name</a:t>
            </a:r>
          </a:p>
        </p:txBody>
      </p:sp>
      <p:sp>
        <p:nvSpPr>
          <p:cNvPr id="72" name="矩形 71">
            <a:extLst>
              <a:ext uri="{FF2B5EF4-FFF2-40B4-BE49-F238E27FC236}">
                <a16:creationId xmlns:a16="http://schemas.microsoft.com/office/drawing/2014/main" id="{69B4B52C-A46C-4312-89D8-33755D412068}"/>
              </a:ext>
            </a:extLst>
          </p:cNvPr>
          <p:cNvSpPr/>
          <p:nvPr/>
        </p:nvSpPr>
        <p:spPr>
          <a:xfrm>
            <a:off x="9647767" y="3141134"/>
            <a:ext cx="768351" cy="347133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age</a:t>
            </a:r>
          </a:p>
        </p:txBody>
      </p:sp>
      <p:sp>
        <p:nvSpPr>
          <p:cNvPr id="76" name="TextBox 4">
            <a:extLst>
              <a:ext uri="{FF2B5EF4-FFF2-40B4-BE49-F238E27FC236}">
                <a16:creationId xmlns:a16="http://schemas.microsoft.com/office/drawing/2014/main" id="{A03F931C-F1DF-42B9-824B-41F9DE2063E4}"/>
              </a:ext>
            </a:extLst>
          </p:cNvPr>
          <p:cNvSpPr txBox="1"/>
          <p:nvPr/>
        </p:nvSpPr>
        <p:spPr>
          <a:xfrm>
            <a:off x="8858251" y="2042584"/>
            <a:ext cx="967316" cy="38529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zh-CN" sz="1400" b="1" dirty="0">
                <a:solidFill>
                  <a:srgbClr val="7030A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0x0011</a:t>
            </a:r>
            <a:endParaRPr lang="zh-CN" altLang="en-US" sz="1400" b="1" dirty="0">
              <a:solidFill>
                <a:srgbClr val="7030A0"/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77" name="矩形 76">
            <a:extLst>
              <a:ext uri="{FF2B5EF4-FFF2-40B4-BE49-F238E27FC236}">
                <a16:creationId xmlns:a16="http://schemas.microsoft.com/office/drawing/2014/main" id="{9A0085B8-CD31-4631-8E57-6947DFA972AB}"/>
              </a:ext>
            </a:extLst>
          </p:cNvPr>
          <p:cNvSpPr/>
          <p:nvPr/>
        </p:nvSpPr>
        <p:spPr>
          <a:xfrm>
            <a:off x="10416117" y="2791885"/>
            <a:ext cx="1151467" cy="34924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zh-CN" sz="1400" b="1" dirty="0">
                <a:solidFill>
                  <a:srgbClr val="008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"钢门吹雪"</a:t>
            </a:r>
            <a:endParaRPr lang="en-US" altLang="zh-CN" sz="1400" dirty="0"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78" name="矩形 77">
            <a:extLst>
              <a:ext uri="{FF2B5EF4-FFF2-40B4-BE49-F238E27FC236}">
                <a16:creationId xmlns:a16="http://schemas.microsoft.com/office/drawing/2014/main" id="{598FC62C-27D6-4E09-9022-7445B94B6CA7}"/>
              </a:ext>
            </a:extLst>
          </p:cNvPr>
          <p:cNvSpPr/>
          <p:nvPr/>
        </p:nvSpPr>
        <p:spPr>
          <a:xfrm>
            <a:off x="10416117" y="3141134"/>
            <a:ext cx="1151467" cy="347133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zh-CN" sz="1400" dirty="0">
                <a:solidFill>
                  <a:srgbClr val="0000FF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23</a:t>
            </a:r>
            <a:endParaRPr lang="en-US" altLang="zh-CN" sz="1400" dirty="0"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id="{06BDF96B-CF5C-42E1-AC86-D8F91B0F0004}"/>
              </a:ext>
            </a:extLst>
          </p:cNvPr>
          <p:cNvSpPr/>
          <p:nvPr/>
        </p:nvSpPr>
        <p:spPr>
          <a:xfrm>
            <a:off x="9647767" y="2442633"/>
            <a:ext cx="768351" cy="349251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zh-CN" sz="1400" b="1" dirty="0">
                <a:solidFill>
                  <a:srgbClr val="00008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this</a:t>
            </a:r>
            <a:endParaRPr lang="en-US" altLang="zh-CN" sz="1400" dirty="0"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id="{A01D6E93-01D9-4B70-A974-65E7A1CC2DBC}"/>
              </a:ext>
            </a:extLst>
          </p:cNvPr>
          <p:cNvSpPr/>
          <p:nvPr/>
        </p:nvSpPr>
        <p:spPr>
          <a:xfrm>
            <a:off x="10416117" y="2442633"/>
            <a:ext cx="1151467" cy="349251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b="1" dirty="0">
                <a:solidFill>
                  <a:srgbClr val="7030A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0x0011</a:t>
            </a:r>
            <a:endParaRPr lang="zh-CN" altLang="en-US" sz="1400" b="1" dirty="0">
              <a:solidFill>
                <a:srgbClr val="7030A0"/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grpSp>
        <p:nvGrpSpPr>
          <p:cNvPr id="81" name="组合 80">
            <a:extLst>
              <a:ext uri="{FF2B5EF4-FFF2-40B4-BE49-F238E27FC236}">
                <a16:creationId xmlns:a16="http://schemas.microsoft.com/office/drawing/2014/main" id="{460F4E53-DD5E-4583-A5EF-27DE7ADC119F}"/>
              </a:ext>
            </a:extLst>
          </p:cNvPr>
          <p:cNvGrpSpPr>
            <a:grpSpLocks/>
          </p:cNvGrpSpPr>
          <p:nvPr/>
        </p:nvGrpSpPr>
        <p:grpSpPr bwMode="auto">
          <a:xfrm>
            <a:off x="6017686" y="4622800"/>
            <a:ext cx="2225409" cy="738664"/>
            <a:chOff x="4512649" y="3626667"/>
            <a:chExt cx="1669037" cy="553261"/>
          </a:xfrm>
          <a:solidFill>
            <a:srgbClr val="FFFFE4"/>
          </a:solidFill>
        </p:grpSpPr>
        <p:sp>
          <p:nvSpPr>
            <p:cNvPr id="82" name="TextBox 3">
              <a:extLst>
                <a:ext uri="{FF2B5EF4-FFF2-40B4-BE49-F238E27FC236}">
                  <a16:creationId xmlns:a16="http://schemas.microsoft.com/office/drawing/2014/main" id="{4F0D3C24-9B53-4D22-ADB7-4995CE0C2C0A}"/>
                </a:ext>
              </a:extLst>
            </p:cNvPr>
            <p:cNvSpPr txBox="1"/>
            <p:nvPr/>
          </p:nvSpPr>
          <p:spPr>
            <a:xfrm>
              <a:off x="4512649" y="3626667"/>
              <a:ext cx="1657331" cy="553261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txBody>
            <a:bodyPr>
              <a:spAutoFit/>
            </a:bodyPr>
            <a:lstStyle/>
            <a:p>
              <a:pPr>
                <a:tabLst>
                  <a:tab pos="775527" algn="l"/>
                  <a:tab pos="1551055" algn="l"/>
                  <a:tab pos="2326582" algn="l"/>
                  <a:tab pos="3102109" algn="l"/>
                  <a:tab pos="3877636" algn="l"/>
                  <a:tab pos="4653164" algn="l"/>
                  <a:tab pos="5428691" algn="l"/>
                  <a:tab pos="6204218" algn="l"/>
                  <a:tab pos="6979746" algn="l"/>
                  <a:tab pos="7755273" algn="l"/>
                  <a:tab pos="8530800" algn="l"/>
                  <a:tab pos="9306327" algn="l"/>
                  <a:tab pos="10081855" algn="l"/>
                  <a:tab pos="10857382" algn="l"/>
                  <a:tab pos="11632909" algn="l"/>
                  <a:tab pos="12408436" algn="l"/>
                </a:tabLst>
                <a:defRPr/>
              </a:pPr>
              <a:r>
                <a:rPr lang="zh-CN" altLang="en-US" sz="1400" kern="0" dirty="0">
                  <a:solidFill>
                    <a:srgbClr val="000000"/>
                  </a:solidFill>
                  <a:latin typeface="Consolas" panose="020B06090202040302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方法：</a:t>
              </a:r>
              <a:r>
                <a:rPr lang="en-US" altLang="zh-CN" sz="1400" kern="0" dirty="0" err="1">
                  <a:solidFill>
                    <a:srgbClr val="000000"/>
                  </a:solidFill>
                  <a:latin typeface="Consolas" panose="020B06090202040302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sayHello</a:t>
              </a:r>
              <a:r>
                <a:rPr lang="en-US" altLang="zh-CN" sz="1400" kern="0" dirty="0">
                  <a:solidFill>
                    <a:srgbClr val="000000"/>
                  </a:solidFill>
                  <a:latin typeface="Consolas" panose="020B06090202040302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()</a:t>
              </a:r>
            </a:p>
            <a:p>
              <a:pPr>
                <a:tabLst>
                  <a:tab pos="775527" algn="l"/>
                  <a:tab pos="1551055" algn="l"/>
                  <a:tab pos="2326582" algn="l"/>
                  <a:tab pos="3102109" algn="l"/>
                  <a:tab pos="3877636" algn="l"/>
                  <a:tab pos="4653164" algn="l"/>
                  <a:tab pos="5428691" algn="l"/>
                  <a:tab pos="6204218" algn="l"/>
                  <a:tab pos="6979746" algn="l"/>
                  <a:tab pos="7755273" algn="l"/>
                  <a:tab pos="8530800" algn="l"/>
                  <a:tab pos="9306327" algn="l"/>
                  <a:tab pos="10081855" algn="l"/>
                  <a:tab pos="10857382" algn="l"/>
                  <a:tab pos="11632909" algn="l"/>
                  <a:tab pos="12408436" algn="l"/>
                </a:tabLst>
                <a:defRPr/>
              </a:pPr>
              <a:r>
                <a:rPr lang="zh-CN" altLang="en-US" sz="1400" kern="0" dirty="0">
                  <a:solidFill>
                    <a:srgbClr val="000000"/>
                  </a:solidFill>
                  <a:latin typeface="Consolas" panose="020B06090202040302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调用者：</a:t>
              </a:r>
              <a:r>
                <a:rPr lang="en-US" altLang="zh-CN" sz="1400" kern="0" dirty="0" err="1">
                  <a:solidFill>
                    <a:srgbClr val="000000"/>
                  </a:solidFill>
                  <a:latin typeface="Consolas" panose="020B06090202040302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stu</a:t>
              </a:r>
              <a:endParaRPr lang="en-US" altLang="zh-CN" sz="1400" kern="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  <a:p>
              <a:pPr>
                <a:tabLst>
                  <a:tab pos="775527" algn="l"/>
                  <a:tab pos="1551055" algn="l"/>
                  <a:tab pos="2326582" algn="l"/>
                  <a:tab pos="3102109" algn="l"/>
                  <a:tab pos="3877636" algn="l"/>
                  <a:tab pos="4653164" algn="l"/>
                  <a:tab pos="5428691" algn="l"/>
                  <a:tab pos="6204218" algn="l"/>
                  <a:tab pos="6979746" algn="l"/>
                  <a:tab pos="7755273" algn="l"/>
                  <a:tab pos="8530800" algn="l"/>
                  <a:tab pos="9306327" algn="l"/>
                  <a:tab pos="10081855" algn="l"/>
                  <a:tab pos="10857382" algn="l"/>
                  <a:tab pos="11632909" algn="l"/>
                  <a:tab pos="12408436" algn="l"/>
                </a:tabLst>
                <a:defRPr/>
              </a:pPr>
              <a:r>
                <a:rPr lang="en-US" altLang="zh-CN" sz="1400" kern="0" dirty="0">
                  <a:solidFill>
                    <a:srgbClr val="000000"/>
                  </a:solidFill>
                  <a:latin typeface="Consolas" panose="020B06090202040302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String name</a:t>
              </a:r>
            </a:p>
          </p:txBody>
        </p:sp>
        <p:sp>
          <p:nvSpPr>
            <p:cNvPr id="83" name="矩形 82">
              <a:extLst>
                <a:ext uri="{FF2B5EF4-FFF2-40B4-BE49-F238E27FC236}">
                  <a16:creationId xmlns:a16="http://schemas.microsoft.com/office/drawing/2014/main" id="{4488048F-3C5F-47F5-B567-4A94628D2F8B}"/>
                </a:ext>
              </a:extLst>
            </p:cNvPr>
            <p:cNvSpPr/>
            <p:nvPr/>
          </p:nvSpPr>
          <p:spPr>
            <a:xfrm>
              <a:off x="5365126" y="3943744"/>
              <a:ext cx="816560" cy="23052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zh-CN" altLang="zh-CN" sz="1400" b="1" dirty="0">
                  <a:solidFill>
                    <a:srgbClr val="008000"/>
                  </a:solidFill>
                  <a:latin typeface="Consolas" panose="020B06090202040302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"西域狂鸭"</a:t>
              </a:r>
              <a:endParaRPr lang="zh-CN" altLang="en-US" sz="140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sp>
        <p:nvSpPr>
          <p:cNvPr id="84" name="TextBox 4">
            <a:extLst>
              <a:ext uri="{FF2B5EF4-FFF2-40B4-BE49-F238E27FC236}">
                <a16:creationId xmlns:a16="http://schemas.microsoft.com/office/drawing/2014/main" id="{660FA888-F9C1-46AB-9050-333524BF4176}"/>
              </a:ext>
            </a:extLst>
          </p:cNvPr>
          <p:cNvSpPr txBox="1"/>
          <p:nvPr/>
        </p:nvSpPr>
        <p:spPr>
          <a:xfrm>
            <a:off x="7336367" y="4760384"/>
            <a:ext cx="967317" cy="38529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zh-CN" sz="1400" b="1" dirty="0">
                <a:solidFill>
                  <a:srgbClr val="7030A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0x0011</a:t>
            </a:r>
            <a:endParaRPr lang="zh-CN" altLang="en-US" sz="1400" b="1" dirty="0">
              <a:solidFill>
                <a:srgbClr val="7030A0"/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85" name="矩形 84">
            <a:extLst>
              <a:ext uri="{FF2B5EF4-FFF2-40B4-BE49-F238E27FC236}">
                <a16:creationId xmlns:a16="http://schemas.microsoft.com/office/drawing/2014/main" id="{4A2E3835-4018-4191-B373-F32C3F1B2195}"/>
              </a:ext>
            </a:extLst>
          </p:cNvPr>
          <p:cNvSpPr/>
          <p:nvPr/>
        </p:nvSpPr>
        <p:spPr>
          <a:xfrm>
            <a:off x="1043517" y="4510618"/>
            <a:ext cx="4620683" cy="213783"/>
          </a:xfrm>
          <a:prstGeom prst="rect">
            <a:avLst/>
          </a:prstGeom>
          <a:solidFill>
            <a:srgbClr val="FD0000">
              <a:alpha val="20000"/>
            </a:srgbClr>
          </a:solidFill>
          <a:ln w="38100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grpSp>
        <p:nvGrpSpPr>
          <p:cNvPr id="86" name="组合 85">
            <a:extLst>
              <a:ext uri="{FF2B5EF4-FFF2-40B4-BE49-F238E27FC236}">
                <a16:creationId xmlns:a16="http://schemas.microsoft.com/office/drawing/2014/main" id="{EE67D8A3-AEE6-42A6-84D4-61569124422D}"/>
              </a:ext>
            </a:extLst>
          </p:cNvPr>
          <p:cNvGrpSpPr>
            <a:grpSpLocks/>
          </p:cNvGrpSpPr>
          <p:nvPr/>
        </p:nvGrpSpPr>
        <p:grpSpPr bwMode="auto">
          <a:xfrm>
            <a:off x="6017692" y="4622811"/>
            <a:ext cx="2290693" cy="741259"/>
            <a:chOff x="4735307" y="2619056"/>
            <a:chExt cx="1717998" cy="555203"/>
          </a:xfrm>
          <a:solidFill>
            <a:srgbClr val="FFFFE4"/>
          </a:solidFill>
        </p:grpSpPr>
        <p:sp>
          <p:nvSpPr>
            <p:cNvPr id="87" name="TextBox 3">
              <a:extLst>
                <a:ext uri="{FF2B5EF4-FFF2-40B4-BE49-F238E27FC236}">
                  <a16:creationId xmlns:a16="http://schemas.microsoft.com/office/drawing/2014/main" id="{D3CCDEF3-0997-4D7E-9C4B-8D36D7BF67FA}"/>
                </a:ext>
              </a:extLst>
            </p:cNvPr>
            <p:cNvSpPr txBox="1"/>
            <p:nvPr/>
          </p:nvSpPr>
          <p:spPr>
            <a:xfrm>
              <a:off x="4735307" y="2619056"/>
              <a:ext cx="1657331" cy="553261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txBody>
            <a:bodyPr>
              <a:spAutoFit/>
            </a:bodyPr>
            <a:lstStyle/>
            <a:p>
              <a:pPr>
                <a:tabLst>
                  <a:tab pos="775527" algn="l"/>
                  <a:tab pos="1551055" algn="l"/>
                  <a:tab pos="2326582" algn="l"/>
                  <a:tab pos="3102109" algn="l"/>
                  <a:tab pos="3877636" algn="l"/>
                  <a:tab pos="4653164" algn="l"/>
                  <a:tab pos="5428691" algn="l"/>
                  <a:tab pos="6204218" algn="l"/>
                  <a:tab pos="6979746" algn="l"/>
                  <a:tab pos="7755273" algn="l"/>
                  <a:tab pos="8530800" algn="l"/>
                  <a:tab pos="9306327" algn="l"/>
                  <a:tab pos="10081855" algn="l"/>
                  <a:tab pos="10857382" algn="l"/>
                  <a:tab pos="11632909" algn="l"/>
                  <a:tab pos="12408436" algn="l"/>
                </a:tabLst>
                <a:defRPr/>
              </a:pPr>
              <a:r>
                <a:rPr lang="zh-CN" altLang="en-US" sz="1400" kern="0" dirty="0">
                  <a:solidFill>
                    <a:srgbClr val="000000"/>
                  </a:solidFill>
                  <a:latin typeface="Consolas" panose="020B06090202040302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方法：</a:t>
              </a:r>
              <a:r>
                <a:rPr lang="en-US" altLang="zh-CN" sz="1400" kern="0" dirty="0" err="1">
                  <a:solidFill>
                    <a:srgbClr val="000000"/>
                  </a:solidFill>
                  <a:latin typeface="Consolas" panose="020B06090202040302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sayHello</a:t>
              </a:r>
              <a:r>
                <a:rPr lang="en-US" altLang="zh-CN" sz="1400" kern="0" dirty="0">
                  <a:solidFill>
                    <a:srgbClr val="000000"/>
                  </a:solidFill>
                  <a:latin typeface="Consolas" panose="020B06090202040302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()</a:t>
              </a:r>
            </a:p>
            <a:p>
              <a:pPr>
                <a:tabLst>
                  <a:tab pos="775527" algn="l"/>
                  <a:tab pos="1551055" algn="l"/>
                  <a:tab pos="2326582" algn="l"/>
                  <a:tab pos="3102109" algn="l"/>
                  <a:tab pos="3877636" algn="l"/>
                  <a:tab pos="4653164" algn="l"/>
                  <a:tab pos="5428691" algn="l"/>
                  <a:tab pos="6204218" algn="l"/>
                  <a:tab pos="6979746" algn="l"/>
                  <a:tab pos="7755273" algn="l"/>
                  <a:tab pos="8530800" algn="l"/>
                  <a:tab pos="9306327" algn="l"/>
                  <a:tab pos="10081855" algn="l"/>
                  <a:tab pos="10857382" algn="l"/>
                  <a:tab pos="11632909" algn="l"/>
                  <a:tab pos="12408436" algn="l"/>
                </a:tabLst>
                <a:defRPr/>
              </a:pPr>
              <a:r>
                <a:rPr lang="zh-CN" altLang="en-US" sz="1400" kern="0" dirty="0">
                  <a:solidFill>
                    <a:srgbClr val="000000"/>
                  </a:solidFill>
                  <a:latin typeface="Consolas" panose="020B06090202040302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调用者：</a:t>
              </a:r>
              <a:r>
                <a:rPr lang="en-US" altLang="zh-CN" sz="1400" kern="0" dirty="0" err="1">
                  <a:solidFill>
                    <a:srgbClr val="000000"/>
                  </a:solidFill>
                  <a:latin typeface="Consolas" panose="020B06090202040302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stu</a:t>
              </a:r>
              <a:endParaRPr lang="en-US" altLang="zh-CN" sz="1400" kern="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  <a:p>
              <a:pPr>
                <a:tabLst>
                  <a:tab pos="775527" algn="l"/>
                  <a:tab pos="1551055" algn="l"/>
                  <a:tab pos="2326582" algn="l"/>
                  <a:tab pos="3102109" algn="l"/>
                  <a:tab pos="3877636" algn="l"/>
                  <a:tab pos="4653164" algn="l"/>
                  <a:tab pos="5428691" algn="l"/>
                  <a:tab pos="6204218" algn="l"/>
                  <a:tab pos="6979746" algn="l"/>
                  <a:tab pos="7755273" algn="l"/>
                  <a:tab pos="8530800" algn="l"/>
                  <a:tab pos="9306327" algn="l"/>
                  <a:tab pos="10081855" algn="l"/>
                  <a:tab pos="10857382" algn="l"/>
                  <a:tab pos="11632909" algn="l"/>
                  <a:tab pos="12408436" algn="l"/>
                </a:tabLst>
                <a:defRPr/>
              </a:pPr>
              <a:r>
                <a:rPr lang="en-US" altLang="zh-CN" sz="1400" kern="0" dirty="0">
                  <a:solidFill>
                    <a:srgbClr val="000000"/>
                  </a:solidFill>
                  <a:latin typeface="Consolas" panose="020B06090202040302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String name</a:t>
              </a:r>
            </a:p>
          </p:txBody>
        </p:sp>
        <p:sp>
          <p:nvSpPr>
            <p:cNvPr id="88" name="矩形 87">
              <a:extLst>
                <a:ext uri="{FF2B5EF4-FFF2-40B4-BE49-F238E27FC236}">
                  <a16:creationId xmlns:a16="http://schemas.microsoft.com/office/drawing/2014/main" id="{61BD93CD-ACC7-4830-8C53-A35380613CEA}"/>
                </a:ext>
              </a:extLst>
            </p:cNvPr>
            <p:cNvSpPr/>
            <p:nvPr/>
          </p:nvSpPr>
          <p:spPr>
            <a:xfrm>
              <a:off x="5589713" y="2943733"/>
              <a:ext cx="816560" cy="23052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zh-CN" altLang="zh-CN" sz="1400" b="1" dirty="0">
                  <a:solidFill>
                    <a:srgbClr val="008000"/>
                  </a:solidFill>
                  <a:latin typeface="Consolas" panose="020B06090202040302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"西域狂鸭"</a:t>
              </a:r>
              <a:endParaRPr lang="zh-CN" altLang="en-US" sz="140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89" name="TextBox 4">
              <a:extLst>
                <a:ext uri="{FF2B5EF4-FFF2-40B4-BE49-F238E27FC236}">
                  <a16:creationId xmlns:a16="http://schemas.microsoft.com/office/drawing/2014/main" id="{DAB89928-B6E3-46E0-A641-BB540CF41984}"/>
                </a:ext>
              </a:extLst>
            </p:cNvPr>
            <p:cNvSpPr txBox="1"/>
            <p:nvPr/>
          </p:nvSpPr>
          <p:spPr>
            <a:xfrm>
              <a:off x="5727826" y="2729704"/>
              <a:ext cx="725479" cy="288589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en-US" altLang="zh-CN" sz="1400" b="1" dirty="0">
                  <a:solidFill>
                    <a:srgbClr val="7030A0"/>
                  </a:solidFill>
                  <a:latin typeface="Consolas" panose="020B06090202040302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0x0011</a:t>
              </a:r>
              <a:endParaRPr lang="zh-CN" altLang="en-US" sz="1400" b="1" dirty="0">
                <a:solidFill>
                  <a:srgbClr val="7030A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sp>
        <p:nvSpPr>
          <p:cNvPr id="90" name="椭圆 89">
            <a:extLst>
              <a:ext uri="{FF2B5EF4-FFF2-40B4-BE49-F238E27FC236}">
                <a16:creationId xmlns:a16="http://schemas.microsoft.com/office/drawing/2014/main" id="{FEDAA44F-4D17-4922-A6F7-C11E68226418}"/>
              </a:ext>
            </a:extLst>
          </p:cNvPr>
          <p:cNvSpPr/>
          <p:nvPr/>
        </p:nvSpPr>
        <p:spPr>
          <a:xfrm>
            <a:off x="3695701" y="4459818"/>
            <a:ext cx="480484" cy="315383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zh-CN" altLang="en-US" sz="1400" dirty="0"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91" name="椭圆 90">
            <a:extLst>
              <a:ext uri="{FF2B5EF4-FFF2-40B4-BE49-F238E27FC236}">
                <a16:creationId xmlns:a16="http://schemas.microsoft.com/office/drawing/2014/main" id="{F5F6B314-E9F5-49AE-B061-1E2C8DA97745}"/>
              </a:ext>
            </a:extLst>
          </p:cNvPr>
          <p:cNvSpPr/>
          <p:nvPr/>
        </p:nvSpPr>
        <p:spPr>
          <a:xfrm>
            <a:off x="5693834" y="4254500"/>
            <a:ext cx="2688167" cy="1458384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zh-CN" altLang="en-US" sz="1400" dirty="0"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cxnSp>
        <p:nvCxnSpPr>
          <p:cNvPr id="92" name="肘形连接符 19">
            <a:extLst>
              <a:ext uri="{FF2B5EF4-FFF2-40B4-BE49-F238E27FC236}">
                <a16:creationId xmlns:a16="http://schemas.microsoft.com/office/drawing/2014/main" id="{D553ACBC-926F-4C76-AEB3-EBEBCAE8B55C}"/>
              </a:ext>
            </a:extLst>
          </p:cNvPr>
          <p:cNvCxnSpPr/>
          <p:nvPr/>
        </p:nvCxnSpPr>
        <p:spPr>
          <a:xfrm>
            <a:off x="4176185" y="4622800"/>
            <a:ext cx="2592916" cy="584200"/>
          </a:xfrm>
          <a:prstGeom prst="bentConnector3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3">
            <a:extLst>
              <a:ext uri="{FF2B5EF4-FFF2-40B4-BE49-F238E27FC236}">
                <a16:creationId xmlns:a16="http://schemas.microsoft.com/office/drawing/2014/main" id="{7DC9FAA0-80E4-469A-A089-D30F7A3D5F1F}"/>
              </a:ext>
            </a:extLst>
          </p:cNvPr>
          <p:cNvSpPr txBox="1"/>
          <p:nvPr/>
        </p:nvSpPr>
        <p:spPr>
          <a:xfrm>
            <a:off x="431801" y="5952067"/>
            <a:ext cx="4620684" cy="523220"/>
          </a:xfrm>
          <a:prstGeom prst="rect">
            <a:avLst/>
          </a:prstGeom>
          <a:solidFill>
            <a:srgbClr val="0C0C0C"/>
          </a:solidFill>
          <a:ln w="12700">
            <a:solidFill>
              <a:schemeClr val="tx1"/>
            </a:solidFill>
          </a:ln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1400" b="1" dirty="0">
                <a:solidFill>
                  <a:srgbClr val="CCCCCC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局部变量：西域狂鸭</a:t>
            </a:r>
            <a:endParaRPr lang="en-US" altLang="zh-CN" sz="1400" b="1" dirty="0">
              <a:solidFill>
                <a:srgbClr val="CCCCCC"/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defRPr/>
            </a:pPr>
            <a:endParaRPr lang="en-US" altLang="zh-CN" sz="1400" b="1" dirty="0">
              <a:solidFill>
                <a:srgbClr val="CCCCCC"/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2478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5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 tmFilter="0, 0; .2, .5; .8, .5; 1, 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500" autoRev="1" fill="hold"/>
                                        <p:tgtEl>
                                          <p:spTgt spid="6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1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6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 tmFilter="0, 0; .2, .5; .8, .5; 1, 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0" dur="250" autoRev="1" fill="hold"/>
                                        <p:tgtEl>
                                          <p:spTgt spid="8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21" presetClass="exit" presetSubtype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53" dur="25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21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56" dur="25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250"/>
                            </p:stCondLst>
                            <p:childTnLst>
                              <p:par>
                                <p:cTn id="5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animBg="1"/>
      <p:bldP spid="66" grpId="0" animBg="1"/>
      <p:bldP spid="84" grpId="0"/>
      <p:bldP spid="84" grpId="1"/>
      <p:bldP spid="85" grpId="0" animBg="1"/>
      <p:bldP spid="90" grpId="0" animBg="1"/>
      <p:bldP spid="90" grpId="1" animBg="1"/>
      <p:bldP spid="91" grpId="0" animBg="1"/>
      <p:bldP spid="91" grpId="1" animBg="1"/>
      <p:bldP spid="93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 </a:t>
            </a:r>
            <a:endParaRPr kumimoji="1" lang="zh-CN" altLang="en-US" dirty="0"/>
          </a:p>
        </p:txBody>
      </p:sp>
      <p:sp>
        <p:nvSpPr>
          <p:cNvPr id="24" name="文本占位符 3">
            <a:extLst>
              <a:ext uri="{FF2B5EF4-FFF2-40B4-BE49-F238E27FC236}">
                <a16:creationId xmlns:a16="http://schemas.microsoft.com/office/drawing/2014/main" id="{C4B8F0B7-B839-4DC0-8545-B40734C46EA9}"/>
              </a:ext>
            </a:extLst>
          </p:cNvPr>
          <p:cNvSpPr txBox="1">
            <a:spLocks/>
          </p:cNvSpPr>
          <p:nvPr/>
        </p:nvSpPr>
        <p:spPr>
          <a:xfrm>
            <a:off x="710881" y="940081"/>
            <a:ext cx="3366598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>
                <a:solidFill>
                  <a:srgbClr val="C00000"/>
                </a:solidFill>
                <a:latin typeface="Consolas" panose="020B0609020204030204" pitchFamily="49" charset="0"/>
              </a:rPr>
              <a:t>this </a:t>
            </a:r>
            <a:r>
              <a:rPr kumimoji="1" lang="zh-CN" altLang="en-US" dirty="0">
                <a:solidFill>
                  <a:srgbClr val="C00000"/>
                </a:solidFill>
                <a:latin typeface="Consolas" panose="020B0609020204030204" pitchFamily="49" charset="0"/>
              </a:rPr>
              <a:t>内存图</a:t>
            </a:r>
          </a:p>
        </p:txBody>
      </p:sp>
      <p:grpSp>
        <p:nvGrpSpPr>
          <p:cNvPr id="44" name="组合 8">
            <a:extLst>
              <a:ext uri="{FF2B5EF4-FFF2-40B4-BE49-F238E27FC236}">
                <a16:creationId xmlns:a16="http://schemas.microsoft.com/office/drawing/2014/main" id="{875FBA4B-BF1C-4D2A-B6B3-7A5B63AAC938}"/>
              </a:ext>
            </a:extLst>
          </p:cNvPr>
          <p:cNvGrpSpPr>
            <a:grpSpLocks/>
          </p:cNvGrpSpPr>
          <p:nvPr/>
        </p:nvGrpSpPr>
        <p:grpSpPr bwMode="auto">
          <a:xfrm>
            <a:off x="8754534" y="1807633"/>
            <a:ext cx="3198284" cy="4790018"/>
            <a:chOff x="6565874" y="1354975"/>
            <a:chExt cx="2398614" cy="3593587"/>
          </a:xfrm>
        </p:grpSpPr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B8E5E838-3165-412B-9BF4-22FE42C4C1EA}"/>
                </a:ext>
              </a:extLst>
            </p:cNvPr>
            <p:cNvSpPr/>
            <p:nvPr/>
          </p:nvSpPr>
          <p:spPr bwMode="auto">
            <a:xfrm>
              <a:off x="6565874" y="1354975"/>
              <a:ext cx="2398614" cy="3593587"/>
            </a:xfrm>
            <a:prstGeom prst="rect">
              <a:avLst/>
            </a:prstGeom>
            <a:solidFill>
              <a:srgbClr val="047FFD">
                <a:alpha val="10000"/>
              </a:srgbClr>
            </a:solidFill>
            <a:ln w="38100">
              <a:solidFill>
                <a:srgbClr val="047FFD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46" name="TextBox 2">
              <a:extLst>
                <a:ext uri="{FF2B5EF4-FFF2-40B4-BE49-F238E27FC236}">
                  <a16:creationId xmlns:a16="http://schemas.microsoft.com/office/drawing/2014/main" id="{899E1A38-08A4-4867-8954-2AD4963C33A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296868" y="4489224"/>
              <a:ext cx="936625" cy="446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zh-CN" altLang="en-US" sz="2400" b="1">
                  <a:solidFill>
                    <a:srgbClr val="047FFD"/>
                  </a:solidFill>
                  <a:latin typeface="Consolas" panose="020B06090202040302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堆内存</a:t>
              </a:r>
            </a:p>
          </p:txBody>
        </p:sp>
      </p:grpSp>
      <p:grpSp>
        <p:nvGrpSpPr>
          <p:cNvPr id="47" name="组合 11">
            <a:extLst>
              <a:ext uri="{FF2B5EF4-FFF2-40B4-BE49-F238E27FC236}">
                <a16:creationId xmlns:a16="http://schemas.microsoft.com/office/drawing/2014/main" id="{CBA3D23C-0A83-4B2A-ABD6-26FC6748D2E1}"/>
              </a:ext>
            </a:extLst>
          </p:cNvPr>
          <p:cNvGrpSpPr>
            <a:grpSpLocks/>
          </p:cNvGrpSpPr>
          <p:nvPr/>
        </p:nvGrpSpPr>
        <p:grpSpPr bwMode="auto">
          <a:xfrm>
            <a:off x="5941484" y="1797051"/>
            <a:ext cx="2360083" cy="4800600"/>
            <a:chOff x="4441895" y="1347668"/>
            <a:chExt cx="1771200" cy="3600344"/>
          </a:xfrm>
        </p:grpSpPr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22061D25-BD45-45C5-A778-5BFEA0CDE6E6}"/>
                </a:ext>
              </a:extLst>
            </p:cNvPr>
            <p:cNvSpPr/>
            <p:nvPr/>
          </p:nvSpPr>
          <p:spPr bwMode="auto">
            <a:xfrm>
              <a:off x="4472076" y="1350843"/>
              <a:ext cx="1728310" cy="3597169"/>
            </a:xfrm>
            <a:prstGeom prst="rect">
              <a:avLst/>
            </a:prstGeom>
            <a:solidFill>
              <a:srgbClr val="FD0000">
                <a:alpha val="10000"/>
              </a:srgbClr>
            </a:solidFill>
            <a:ln w="38100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49" name="TextBox 2">
              <a:extLst>
                <a:ext uri="{FF2B5EF4-FFF2-40B4-BE49-F238E27FC236}">
                  <a16:creationId xmlns:a16="http://schemas.microsoft.com/office/drawing/2014/main" id="{9E5B6017-D95E-4ACD-B6EF-E2752D0BFEF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68464" y="4457474"/>
              <a:ext cx="935038" cy="4458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zh-CN" altLang="en-US" sz="2400" b="1" dirty="0">
                  <a:solidFill>
                    <a:srgbClr val="C00000"/>
                  </a:solidFill>
                  <a:latin typeface="Consolas" panose="020B06090202040302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栈内存</a:t>
              </a:r>
              <a:endParaRPr lang="en-US" altLang="zh-CN" sz="2400" b="1" dirty="0">
                <a:solidFill>
                  <a:srgbClr val="C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cxnSp>
          <p:nvCxnSpPr>
            <p:cNvPr id="50" name="直接连接符 49">
              <a:extLst>
                <a:ext uri="{FF2B5EF4-FFF2-40B4-BE49-F238E27FC236}">
                  <a16:creationId xmlns:a16="http://schemas.microsoft.com/office/drawing/2014/main" id="{43F1C81D-0225-4EE3-9C26-F7E7CD695733}"/>
                </a:ext>
              </a:extLst>
            </p:cNvPr>
            <p:cNvCxnSpPr/>
            <p:nvPr/>
          </p:nvCxnSpPr>
          <p:spPr>
            <a:xfrm>
              <a:off x="4448249" y="1347668"/>
              <a:ext cx="11119" cy="3597169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接连接符 72">
              <a:extLst>
                <a:ext uri="{FF2B5EF4-FFF2-40B4-BE49-F238E27FC236}">
                  <a16:creationId xmlns:a16="http://schemas.microsoft.com/office/drawing/2014/main" id="{15C468BA-709B-49C4-873E-726DCDB00A03}"/>
                </a:ext>
              </a:extLst>
            </p:cNvPr>
            <p:cNvCxnSpPr/>
            <p:nvPr/>
          </p:nvCxnSpPr>
          <p:spPr>
            <a:xfrm>
              <a:off x="6184502" y="1350843"/>
              <a:ext cx="11120" cy="3597169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接连接符 73">
              <a:extLst>
                <a:ext uri="{FF2B5EF4-FFF2-40B4-BE49-F238E27FC236}">
                  <a16:creationId xmlns:a16="http://schemas.microsoft.com/office/drawing/2014/main" id="{77E050CE-4F44-4ACE-8810-DC5D1ED867F1}"/>
                </a:ext>
              </a:extLst>
            </p:cNvPr>
            <p:cNvCxnSpPr/>
            <p:nvPr/>
          </p:nvCxnSpPr>
          <p:spPr>
            <a:xfrm flipH="1">
              <a:off x="4441895" y="4944837"/>
              <a:ext cx="1771200" cy="0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5" name="TextBox 3">
            <a:extLst>
              <a:ext uri="{FF2B5EF4-FFF2-40B4-BE49-F238E27FC236}">
                <a16:creationId xmlns:a16="http://schemas.microsoft.com/office/drawing/2014/main" id="{56E6DAB7-7F0E-4CA9-85A3-BED4A23447B6}"/>
              </a:ext>
            </a:extLst>
          </p:cNvPr>
          <p:cNvSpPr txBox="1"/>
          <p:nvPr/>
        </p:nvSpPr>
        <p:spPr>
          <a:xfrm>
            <a:off x="425451" y="2341034"/>
            <a:ext cx="4620683" cy="1384995"/>
          </a:xfrm>
          <a:prstGeom prst="rect">
            <a:avLst/>
          </a:prstGeom>
          <a:solidFill>
            <a:srgbClr val="FFFFE4"/>
          </a:solidFill>
          <a:ln w="12700">
            <a:solidFill>
              <a:schemeClr val="tx1"/>
            </a:solidFill>
          </a:ln>
        </p:spPr>
        <p:txBody>
          <a:bodyPr>
            <a:spAutoFit/>
          </a:bodyPr>
          <a:lstStyle/>
          <a:p>
            <a:pPr>
              <a:defRPr/>
            </a:pPr>
            <a:r>
              <a:rPr lang="zh-CN" altLang="zh-CN" sz="1400" b="1" dirty="0">
                <a:solidFill>
                  <a:srgbClr val="00008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public static void 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main(String[] args) {</a:t>
            </a:r>
            <a:b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Student stu = </a:t>
            </a:r>
            <a:r>
              <a:rPr lang="zh-CN" altLang="zh-CN" sz="1400" b="1" dirty="0">
                <a:solidFill>
                  <a:srgbClr val="00008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new 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Student();</a:t>
            </a:r>
            <a:b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stu.</a:t>
            </a:r>
            <a:r>
              <a:rPr lang="zh-CN" altLang="zh-CN" sz="1400" b="1" dirty="0">
                <a:solidFill>
                  <a:srgbClr val="660E7A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name 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= </a:t>
            </a:r>
            <a:r>
              <a:rPr lang="zh-CN" altLang="zh-CN" sz="1400" b="1" dirty="0">
                <a:solidFill>
                  <a:srgbClr val="008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"钢门吹雪"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;</a:t>
            </a:r>
            <a:b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stu.</a:t>
            </a:r>
            <a:r>
              <a:rPr lang="zh-CN" altLang="zh-CN" sz="1400" b="1" dirty="0">
                <a:solidFill>
                  <a:srgbClr val="660E7A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age 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= </a:t>
            </a:r>
            <a:r>
              <a:rPr lang="zh-CN" altLang="zh-CN" sz="1400" dirty="0">
                <a:solidFill>
                  <a:srgbClr val="0000FF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23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;</a:t>
            </a:r>
            <a:b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stu.sayHello(</a:t>
            </a:r>
            <a:r>
              <a:rPr lang="zh-CN" altLang="zh-CN" sz="1400" b="1" dirty="0">
                <a:solidFill>
                  <a:srgbClr val="008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"西域狂鸭"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);</a:t>
            </a:r>
            <a:b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}</a:t>
            </a:r>
            <a:endParaRPr lang="zh-CN" altLang="zh-CN" sz="1400" dirty="0"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94" name="矩形 93">
            <a:extLst>
              <a:ext uri="{FF2B5EF4-FFF2-40B4-BE49-F238E27FC236}">
                <a16:creationId xmlns:a16="http://schemas.microsoft.com/office/drawing/2014/main" id="{D07590CB-F8EB-4F89-A3AB-424B5C42B839}"/>
              </a:ext>
            </a:extLst>
          </p:cNvPr>
          <p:cNvSpPr/>
          <p:nvPr/>
        </p:nvSpPr>
        <p:spPr>
          <a:xfrm>
            <a:off x="928353" y="3253318"/>
            <a:ext cx="287867" cy="213783"/>
          </a:xfrm>
          <a:prstGeom prst="rect">
            <a:avLst/>
          </a:prstGeom>
          <a:solidFill>
            <a:srgbClr val="FD0000">
              <a:alpha val="50000"/>
            </a:srgbClr>
          </a:solidFill>
          <a:ln w="38100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grpSp>
        <p:nvGrpSpPr>
          <p:cNvPr id="95" name="组合 29">
            <a:extLst>
              <a:ext uri="{FF2B5EF4-FFF2-40B4-BE49-F238E27FC236}">
                <a16:creationId xmlns:a16="http://schemas.microsoft.com/office/drawing/2014/main" id="{C98CC498-D2CB-412E-B7E2-7BA6CC000B6C}"/>
              </a:ext>
            </a:extLst>
          </p:cNvPr>
          <p:cNvGrpSpPr>
            <a:grpSpLocks/>
          </p:cNvGrpSpPr>
          <p:nvPr/>
        </p:nvGrpSpPr>
        <p:grpSpPr bwMode="auto">
          <a:xfrm>
            <a:off x="6017684" y="5467353"/>
            <a:ext cx="2286000" cy="539814"/>
            <a:chOff x="4512649" y="4100468"/>
            <a:chExt cx="1715034" cy="404949"/>
          </a:xfrm>
        </p:grpSpPr>
        <p:sp>
          <p:nvSpPr>
            <p:cNvPr id="96" name="TextBox 3">
              <a:extLst>
                <a:ext uri="{FF2B5EF4-FFF2-40B4-BE49-F238E27FC236}">
                  <a16:creationId xmlns:a16="http://schemas.microsoft.com/office/drawing/2014/main" id="{D07938A5-C6B8-470F-A14D-52C94163B95C}"/>
                </a:ext>
              </a:extLst>
            </p:cNvPr>
            <p:cNvSpPr txBox="1"/>
            <p:nvPr/>
          </p:nvSpPr>
          <p:spPr>
            <a:xfrm>
              <a:off x="4512649" y="4100468"/>
              <a:ext cx="1657866" cy="392501"/>
            </a:xfrm>
            <a:prstGeom prst="rect">
              <a:avLst/>
            </a:prstGeom>
            <a:solidFill>
              <a:srgbClr val="FFFFE4"/>
            </a:solidFill>
            <a:ln w="12700">
              <a:solidFill>
                <a:schemeClr val="tx1"/>
              </a:solidFill>
            </a:ln>
          </p:spPr>
          <p:txBody>
            <a:bodyPr>
              <a:spAutoFit/>
            </a:bodyPr>
            <a:lstStyle/>
            <a:p>
              <a:pPr>
                <a:tabLst>
                  <a:tab pos="775527" algn="l"/>
                  <a:tab pos="1551055" algn="l"/>
                  <a:tab pos="2326582" algn="l"/>
                  <a:tab pos="3102109" algn="l"/>
                  <a:tab pos="3877636" algn="l"/>
                  <a:tab pos="4653164" algn="l"/>
                  <a:tab pos="5428691" algn="l"/>
                  <a:tab pos="6204218" algn="l"/>
                  <a:tab pos="6979746" algn="l"/>
                  <a:tab pos="7755273" algn="l"/>
                  <a:tab pos="8530800" algn="l"/>
                  <a:tab pos="9306327" algn="l"/>
                  <a:tab pos="10081855" algn="l"/>
                  <a:tab pos="10857382" algn="l"/>
                  <a:tab pos="11632909" algn="l"/>
                  <a:tab pos="12408436" algn="l"/>
                </a:tabLst>
                <a:defRPr/>
              </a:pPr>
              <a:r>
                <a:rPr lang="zh-CN" altLang="en-US" sz="1400" kern="0" dirty="0">
                  <a:solidFill>
                    <a:srgbClr val="000000"/>
                  </a:solidFill>
                  <a:latin typeface="Consolas" panose="020B06090202040302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方法：</a:t>
              </a:r>
              <a:r>
                <a:rPr lang="en-US" altLang="zh-CN" sz="1400" kern="0" dirty="0">
                  <a:solidFill>
                    <a:srgbClr val="000000"/>
                  </a:solidFill>
                  <a:latin typeface="Consolas" panose="020B06090202040302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main()</a:t>
              </a:r>
            </a:p>
            <a:p>
              <a:pPr>
                <a:tabLst>
                  <a:tab pos="775527" algn="l"/>
                  <a:tab pos="1551055" algn="l"/>
                  <a:tab pos="2326582" algn="l"/>
                  <a:tab pos="3102109" algn="l"/>
                  <a:tab pos="3877636" algn="l"/>
                  <a:tab pos="4653164" algn="l"/>
                  <a:tab pos="5428691" algn="l"/>
                  <a:tab pos="6204218" algn="l"/>
                  <a:tab pos="6979746" algn="l"/>
                  <a:tab pos="7755273" algn="l"/>
                  <a:tab pos="8530800" algn="l"/>
                  <a:tab pos="9306327" algn="l"/>
                  <a:tab pos="10081855" algn="l"/>
                  <a:tab pos="10857382" algn="l"/>
                  <a:tab pos="11632909" algn="l"/>
                  <a:tab pos="12408436" algn="l"/>
                </a:tabLst>
                <a:defRPr/>
              </a:pPr>
              <a:r>
                <a:rPr lang="en-US" altLang="zh-CN" sz="1400" kern="0" dirty="0">
                  <a:solidFill>
                    <a:srgbClr val="000000"/>
                  </a:solidFill>
                  <a:latin typeface="Consolas" panose="020B06090202040302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Student </a:t>
              </a:r>
              <a:r>
                <a:rPr lang="en-US" altLang="zh-CN" sz="1400" kern="0" dirty="0" err="1">
                  <a:solidFill>
                    <a:srgbClr val="000000"/>
                  </a:solidFill>
                  <a:latin typeface="Consolas" panose="020B06090202040302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stu</a:t>
              </a:r>
              <a:endParaRPr lang="en-US" altLang="zh-CN" sz="1400" kern="0" dirty="0">
                <a:solidFill>
                  <a:srgbClr val="00008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97" name="TextBox 4">
              <a:extLst>
                <a:ext uri="{FF2B5EF4-FFF2-40B4-BE49-F238E27FC236}">
                  <a16:creationId xmlns:a16="http://schemas.microsoft.com/office/drawing/2014/main" id="{5C9FE977-CB83-4EDB-B8FB-615160D0B200}"/>
                </a:ext>
              </a:extLst>
            </p:cNvPr>
            <p:cNvSpPr txBox="1"/>
            <p:nvPr/>
          </p:nvSpPr>
          <p:spPr>
            <a:xfrm>
              <a:off x="5501969" y="4216380"/>
              <a:ext cx="725714" cy="289037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en-US" altLang="zh-CN" sz="1400" b="1" dirty="0">
                  <a:solidFill>
                    <a:srgbClr val="7030A0"/>
                  </a:solidFill>
                  <a:latin typeface="Consolas" panose="020B06090202040302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0x0011</a:t>
              </a:r>
              <a:endParaRPr lang="zh-CN" altLang="en-US" sz="1400" b="1" dirty="0">
                <a:solidFill>
                  <a:srgbClr val="7030A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sp>
        <p:nvSpPr>
          <p:cNvPr id="98" name="TextBox 3">
            <a:extLst>
              <a:ext uri="{FF2B5EF4-FFF2-40B4-BE49-F238E27FC236}">
                <a16:creationId xmlns:a16="http://schemas.microsoft.com/office/drawing/2014/main" id="{79EF30C6-894E-4851-8342-4CB90D45F0F8}"/>
              </a:ext>
            </a:extLst>
          </p:cNvPr>
          <p:cNvSpPr txBox="1"/>
          <p:nvPr/>
        </p:nvSpPr>
        <p:spPr>
          <a:xfrm>
            <a:off x="1049867" y="3598334"/>
            <a:ext cx="4620684" cy="1815882"/>
          </a:xfrm>
          <a:prstGeom prst="rect">
            <a:avLst/>
          </a:prstGeom>
          <a:solidFill>
            <a:srgbClr val="FFFFE4"/>
          </a:solidFill>
          <a:ln w="12700">
            <a:solidFill>
              <a:schemeClr val="tx1"/>
            </a:solidFill>
          </a:ln>
        </p:spPr>
        <p:txBody>
          <a:bodyPr>
            <a:spAutoFit/>
          </a:bodyPr>
          <a:lstStyle/>
          <a:p>
            <a:pPr>
              <a:defRPr/>
            </a:pPr>
            <a:r>
              <a:rPr lang="zh-CN" altLang="zh-CN" sz="1400" b="1" dirty="0">
                <a:solidFill>
                  <a:srgbClr val="00008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class 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Student {</a:t>
            </a:r>
            <a:b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String </a:t>
            </a:r>
            <a:r>
              <a:rPr lang="zh-CN" altLang="zh-CN" sz="1400" b="1" dirty="0">
                <a:solidFill>
                  <a:srgbClr val="660E7A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name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;</a:t>
            </a:r>
            <a:b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</a:t>
            </a:r>
            <a:r>
              <a:rPr lang="zh-CN" altLang="zh-CN" sz="1400" b="1" dirty="0">
                <a:solidFill>
                  <a:srgbClr val="00008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int </a:t>
            </a:r>
            <a:r>
              <a:rPr lang="zh-CN" altLang="zh-CN" sz="1400" b="1" dirty="0">
                <a:solidFill>
                  <a:srgbClr val="660E7A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age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;</a:t>
            </a:r>
            <a:b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</a:t>
            </a:r>
            <a:r>
              <a:rPr lang="zh-CN" altLang="zh-CN" sz="1400" b="1" dirty="0">
                <a:solidFill>
                  <a:srgbClr val="00008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public void 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sayHello(String name){</a:t>
            </a:r>
            <a:b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    </a:t>
            </a:r>
            <a:r>
              <a:rPr lang="en-US" altLang="zh-CN" sz="1400" dirty="0" err="1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sout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</a:t>
            </a:r>
            <a:r>
              <a:rPr lang="zh-CN" altLang="zh-CN" sz="1400" b="1" dirty="0">
                <a:solidFill>
                  <a:srgbClr val="008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"局部变量:" 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+ name);</a:t>
            </a:r>
            <a:b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    </a:t>
            </a:r>
            <a:r>
              <a:rPr lang="en-US" altLang="zh-CN" sz="1400" dirty="0" err="1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sout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</a:t>
            </a:r>
            <a:r>
              <a:rPr lang="zh-CN" altLang="zh-CN" sz="1400" b="1" dirty="0">
                <a:solidFill>
                  <a:srgbClr val="008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"成员变量:" 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+ </a:t>
            </a:r>
            <a:r>
              <a:rPr lang="zh-CN" altLang="zh-CN" sz="1400" b="1" dirty="0">
                <a:solidFill>
                  <a:srgbClr val="00008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this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.</a:t>
            </a:r>
            <a:r>
              <a:rPr lang="zh-CN" altLang="zh-CN" sz="1400" b="1" dirty="0">
                <a:solidFill>
                  <a:srgbClr val="660E7A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name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);</a:t>
            </a:r>
            <a:b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}</a:t>
            </a:r>
            <a:b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}</a:t>
            </a:r>
            <a:endParaRPr lang="zh-CN" altLang="zh-CN" sz="1400" dirty="0"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99" name="矩形 98">
            <a:extLst>
              <a:ext uri="{FF2B5EF4-FFF2-40B4-BE49-F238E27FC236}">
                <a16:creationId xmlns:a16="http://schemas.microsoft.com/office/drawing/2014/main" id="{EE674396-1044-4F2B-A1BC-5FB6C3966450}"/>
              </a:ext>
            </a:extLst>
          </p:cNvPr>
          <p:cNvSpPr/>
          <p:nvPr/>
        </p:nvSpPr>
        <p:spPr>
          <a:xfrm>
            <a:off x="9647768" y="2093385"/>
            <a:ext cx="1919817" cy="34924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rgbClr val="C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Student</a:t>
            </a:r>
          </a:p>
        </p:txBody>
      </p:sp>
      <p:sp>
        <p:nvSpPr>
          <p:cNvPr id="100" name="矩形 99">
            <a:extLst>
              <a:ext uri="{FF2B5EF4-FFF2-40B4-BE49-F238E27FC236}">
                <a16:creationId xmlns:a16="http://schemas.microsoft.com/office/drawing/2014/main" id="{3688F91D-7799-4292-9CDF-68A7F6A468D8}"/>
              </a:ext>
            </a:extLst>
          </p:cNvPr>
          <p:cNvSpPr/>
          <p:nvPr/>
        </p:nvSpPr>
        <p:spPr>
          <a:xfrm>
            <a:off x="9647767" y="2791885"/>
            <a:ext cx="768351" cy="34924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name</a:t>
            </a:r>
          </a:p>
        </p:txBody>
      </p:sp>
      <p:sp>
        <p:nvSpPr>
          <p:cNvPr id="101" name="矩形 100">
            <a:extLst>
              <a:ext uri="{FF2B5EF4-FFF2-40B4-BE49-F238E27FC236}">
                <a16:creationId xmlns:a16="http://schemas.microsoft.com/office/drawing/2014/main" id="{B6B45A79-7D4A-4AD6-9425-E3A40192F4F9}"/>
              </a:ext>
            </a:extLst>
          </p:cNvPr>
          <p:cNvSpPr/>
          <p:nvPr/>
        </p:nvSpPr>
        <p:spPr>
          <a:xfrm>
            <a:off x="9647767" y="3141134"/>
            <a:ext cx="768351" cy="347133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age</a:t>
            </a:r>
          </a:p>
        </p:txBody>
      </p:sp>
      <p:sp>
        <p:nvSpPr>
          <p:cNvPr id="102" name="TextBox 4">
            <a:extLst>
              <a:ext uri="{FF2B5EF4-FFF2-40B4-BE49-F238E27FC236}">
                <a16:creationId xmlns:a16="http://schemas.microsoft.com/office/drawing/2014/main" id="{72833E9D-8E53-4394-A59D-E97F083CDB50}"/>
              </a:ext>
            </a:extLst>
          </p:cNvPr>
          <p:cNvSpPr txBox="1"/>
          <p:nvPr/>
        </p:nvSpPr>
        <p:spPr>
          <a:xfrm>
            <a:off x="8858251" y="2042584"/>
            <a:ext cx="967316" cy="38529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zh-CN" sz="1400" b="1" dirty="0">
                <a:solidFill>
                  <a:srgbClr val="7030A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0x0011</a:t>
            </a:r>
            <a:endParaRPr lang="zh-CN" altLang="en-US" sz="1400" b="1" dirty="0">
              <a:solidFill>
                <a:srgbClr val="7030A0"/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03" name="矩形 102">
            <a:extLst>
              <a:ext uri="{FF2B5EF4-FFF2-40B4-BE49-F238E27FC236}">
                <a16:creationId xmlns:a16="http://schemas.microsoft.com/office/drawing/2014/main" id="{CABE9DDE-858C-4B24-9624-2DD6AF2B67FF}"/>
              </a:ext>
            </a:extLst>
          </p:cNvPr>
          <p:cNvSpPr/>
          <p:nvPr/>
        </p:nvSpPr>
        <p:spPr>
          <a:xfrm>
            <a:off x="10416117" y="2791885"/>
            <a:ext cx="1151467" cy="34924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zh-CN" sz="1400" b="1" dirty="0">
                <a:solidFill>
                  <a:srgbClr val="008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"钢门吹雪"</a:t>
            </a:r>
            <a:endParaRPr lang="en-US" altLang="zh-CN" sz="1400" dirty="0"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04" name="矩形 103">
            <a:extLst>
              <a:ext uri="{FF2B5EF4-FFF2-40B4-BE49-F238E27FC236}">
                <a16:creationId xmlns:a16="http://schemas.microsoft.com/office/drawing/2014/main" id="{5F305CDD-2EAA-417D-AF95-6D6861CE1E84}"/>
              </a:ext>
            </a:extLst>
          </p:cNvPr>
          <p:cNvSpPr/>
          <p:nvPr/>
        </p:nvSpPr>
        <p:spPr>
          <a:xfrm>
            <a:off x="10416117" y="3141134"/>
            <a:ext cx="1151467" cy="347133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zh-CN" sz="1400" dirty="0">
                <a:solidFill>
                  <a:srgbClr val="0000FF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23</a:t>
            </a:r>
            <a:endParaRPr lang="en-US" altLang="zh-CN" sz="1400" dirty="0"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05" name="矩形 104">
            <a:extLst>
              <a:ext uri="{FF2B5EF4-FFF2-40B4-BE49-F238E27FC236}">
                <a16:creationId xmlns:a16="http://schemas.microsoft.com/office/drawing/2014/main" id="{269B1098-CAC7-48BC-A3BD-52173BE92907}"/>
              </a:ext>
            </a:extLst>
          </p:cNvPr>
          <p:cNvSpPr/>
          <p:nvPr/>
        </p:nvSpPr>
        <p:spPr>
          <a:xfrm>
            <a:off x="9647767" y="2442633"/>
            <a:ext cx="768351" cy="349251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zh-CN" sz="1400" b="1" dirty="0">
                <a:solidFill>
                  <a:srgbClr val="00008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this</a:t>
            </a:r>
            <a:endParaRPr lang="en-US" altLang="zh-CN" sz="1400" dirty="0"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06" name="矩形 105">
            <a:extLst>
              <a:ext uri="{FF2B5EF4-FFF2-40B4-BE49-F238E27FC236}">
                <a16:creationId xmlns:a16="http://schemas.microsoft.com/office/drawing/2014/main" id="{6D428CDB-2FA0-4030-A429-FA0AF028C64F}"/>
              </a:ext>
            </a:extLst>
          </p:cNvPr>
          <p:cNvSpPr/>
          <p:nvPr/>
        </p:nvSpPr>
        <p:spPr>
          <a:xfrm>
            <a:off x="10416117" y="2442633"/>
            <a:ext cx="1151467" cy="349251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b="1" dirty="0">
                <a:solidFill>
                  <a:srgbClr val="7030A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0x0011</a:t>
            </a:r>
            <a:endParaRPr lang="zh-CN" altLang="en-US" sz="1400" b="1" dirty="0">
              <a:solidFill>
                <a:srgbClr val="7030A0"/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07" name="矩形 106">
            <a:extLst>
              <a:ext uri="{FF2B5EF4-FFF2-40B4-BE49-F238E27FC236}">
                <a16:creationId xmlns:a16="http://schemas.microsoft.com/office/drawing/2014/main" id="{A0F2D130-508C-490D-8071-FBFFF6A92923}"/>
              </a:ext>
            </a:extLst>
          </p:cNvPr>
          <p:cNvSpPr/>
          <p:nvPr/>
        </p:nvSpPr>
        <p:spPr>
          <a:xfrm>
            <a:off x="1043517" y="4726518"/>
            <a:ext cx="4620683" cy="213783"/>
          </a:xfrm>
          <a:prstGeom prst="rect">
            <a:avLst/>
          </a:prstGeom>
          <a:solidFill>
            <a:srgbClr val="FD0000">
              <a:alpha val="20000"/>
            </a:srgbClr>
          </a:solidFill>
          <a:ln w="38100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08" name="椭圆 107">
            <a:extLst>
              <a:ext uri="{FF2B5EF4-FFF2-40B4-BE49-F238E27FC236}">
                <a16:creationId xmlns:a16="http://schemas.microsoft.com/office/drawing/2014/main" id="{6A633BF5-8EE5-44BA-A1B7-F301DFF78642}"/>
              </a:ext>
            </a:extLst>
          </p:cNvPr>
          <p:cNvSpPr/>
          <p:nvPr/>
        </p:nvSpPr>
        <p:spPr>
          <a:xfrm>
            <a:off x="3689351" y="4591051"/>
            <a:ext cx="960967" cy="488949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zh-CN" altLang="en-US" sz="1400" dirty="0"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09" name="TextBox 3">
            <a:extLst>
              <a:ext uri="{FF2B5EF4-FFF2-40B4-BE49-F238E27FC236}">
                <a16:creationId xmlns:a16="http://schemas.microsoft.com/office/drawing/2014/main" id="{03810C44-3D1E-4510-863C-1EDF9E1A19DF}"/>
              </a:ext>
            </a:extLst>
          </p:cNvPr>
          <p:cNvSpPr txBox="1"/>
          <p:nvPr/>
        </p:nvSpPr>
        <p:spPr>
          <a:xfrm>
            <a:off x="431801" y="5952067"/>
            <a:ext cx="4620684" cy="523220"/>
          </a:xfrm>
          <a:prstGeom prst="rect">
            <a:avLst/>
          </a:prstGeom>
          <a:solidFill>
            <a:srgbClr val="0C0C0C"/>
          </a:solidFill>
          <a:ln w="12700">
            <a:solidFill>
              <a:schemeClr val="tx1"/>
            </a:solidFill>
          </a:ln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1400" b="1" dirty="0">
                <a:solidFill>
                  <a:srgbClr val="CCCCCC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局部变量：西域狂鸭</a:t>
            </a:r>
            <a:endParaRPr lang="en-US" altLang="zh-CN" sz="1400" b="1" dirty="0">
              <a:solidFill>
                <a:srgbClr val="CCCCCC"/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defRPr/>
            </a:pPr>
            <a:r>
              <a:rPr lang="zh-CN" altLang="en-US" sz="1400" b="1" dirty="0">
                <a:solidFill>
                  <a:srgbClr val="CCCCCC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成员变量：钢门吹雪</a:t>
            </a:r>
            <a:endParaRPr lang="en-US" altLang="zh-CN" sz="1400" b="1" dirty="0">
              <a:solidFill>
                <a:srgbClr val="CCCCCC"/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grpSp>
        <p:nvGrpSpPr>
          <p:cNvPr id="110" name="组合 109">
            <a:extLst>
              <a:ext uri="{FF2B5EF4-FFF2-40B4-BE49-F238E27FC236}">
                <a16:creationId xmlns:a16="http://schemas.microsoft.com/office/drawing/2014/main" id="{B6ACD405-C623-4BE2-B290-FBAD4B85AFB4}"/>
              </a:ext>
            </a:extLst>
          </p:cNvPr>
          <p:cNvGrpSpPr>
            <a:grpSpLocks/>
          </p:cNvGrpSpPr>
          <p:nvPr/>
        </p:nvGrpSpPr>
        <p:grpSpPr bwMode="auto">
          <a:xfrm>
            <a:off x="6017687" y="4622799"/>
            <a:ext cx="2288118" cy="738664"/>
            <a:chOff x="4659107" y="2479276"/>
            <a:chExt cx="1716068" cy="553261"/>
          </a:xfrm>
          <a:solidFill>
            <a:srgbClr val="FFFFE4"/>
          </a:solidFill>
        </p:grpSpPr>
        <p:sp>
          <p:nvSpPr>
            <p:cNvPr id="111" name="TextBox 3">
              <a:extLst>
                <a:ext uri="{FF2B5EF4-FFF2-40B4-BE49-F238E27FC236}">
                  <a16:creationId xmlns:a16="http://schemas.microsoft.com/office/drawing/2014/main" id="{C4E2216E-0B7E-4016-AF63-DF491A4F1E5F}"/>
                </a:ext>
              </a:extLst>
            </p:cNvPr>
            <p:cNvSpPr txBox="1"/>
            <p:nvPr/>
          </p:nvSpPr>
          <p:spPr>
            <a:xfrm>
              <a:off x="4659107" y="2479276"/>
              <a:ext cx="1657331" cy="553261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txBody>
            <a:bodyPr>
              <a:spAutoFit/>
            </a:bodyPr>
            <a:lstStyle/>
            <a:p>
              <a:pPr>
                <a:tabLst>
                  <a:tab pos="775527" algn="l"/>
                  <a:tab pos="1551055" algn="l"/>
                  <a:tab pos="2326582" algn="l"/>
                  <a:tab pos="3102109" algn="l"/>
                  <a:tab pos="3877636" algn="l"/>
                  <a:tab pos="4653164" algn="l"/>
                  <a:tab pos="5428691" algn="l"/>
                  <a:tab pos="6204218" algn="l"/>
                  <a:tab pos="6979746" algn="l"/>
                  <a:tab pos="7755273" algn="l"/>
                  <a:tab pos="8530800" algn="l"/>
                  <a:tab pos="9306327" algn="l"/>
                  <a:tab pos="10081855" algn="l"/>
                  <a:tab pos="10857382" algn="l"/>
                  <a:tab pos="11632909" algn="l"/>
                  <a:tab pos="12408436" algn="l"/>
                </a:tabLst>
                <a:defRPr/>
              </a:pPr>
              <a:r>
                <a:rPr lang="zh-CN" altLang="en-US" sz="1400" kern="0" dirty="0">
                  <a:solidFill>
                    <a:srgbClr val="000000"/>
                  </a:solidFill>
                  <a:latin typeface="Consolas" panose="020B06090202040302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方法：</a:t>
              </a:r>
              <a:r>
                <a:rPr lang="en-US" altLang="zh-CN" sz="1400" kern="0" dirty="0" err="1">
                  <a:solidFill>
                    <a:srgbClr val="000000"/>
                  </a:solidFill>
                  <a:latin typeface="Consolas" panose="020B06090202040302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sayHello</a:t>
              </a:r>
              <a:r>
                <a:rPr lang="en-US" altLang="zh-CN" sz="1400" kern="0" dirty="0">
                  <a:solidFill>
                    <a:srgbClr val="000000"/>
                  </a:solidFill>
                  <a:latin typeface="Consolas" panose="020B06090202040302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()</a:t>
              </a:r>
            </a:p>
            <a:p>
              <a:pPr>
                <a:tabLst>
                  <a:tab pos="775527" algn="l"/>
                  <a:tab pos="1551055" algn="l"/>
                  <a:tab pos="2326582" algn="l"/>
                  <a:tab pos="3102109" algn="l"/>
                  <a:tab pos="3877636" algn="l"/>
                  <a:tab pos="4653164" algn="l"/>
                  <a:tab pos="5428691" algn="l"/>
                  <a:tab pos="6204218" algn="l"/>
                  <a:tab pos="6979746" algn="l"/>
                  <a:tab pos="7755273" algn="l"/>
                  <a:tab pos="8530800" algn="l"/>
                  <a:tab pos="9306327" algn="l"/>
                  <a:tab pos="10081855" algn="l"/>
                  <a:tab pos="10857382" algn="l"/>
                  <a:tab pos="11632909" algn="l"/>
                  <a:tab pos="12408436" algn="l"/>
                </a:tabLst>
                <a:defRPr/>
              </a:pPr>
              <a:r>
                <a:rPr lang="zh-CN" altLang="en-US" sz="1400" kern="0" dirty="0">
                  <a:solidFill>
                    <a:srgbClr val="000000"/>
                  </a:solidFill>
                  <a:latin typeface="Consolas" panose="020B06090202040302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调用者：</a:t>
              </a:r>
              <a:r>
                <a:rPr lang="en-US" altLang="zh-CN" sz="1400" kern="0" dirty="0" err="1">
                  <a:solidFill>
                    <a:srgbClr val="000000"/>
                  </a:solidFill>
                  <a:latin typeface="Consolas" panose="020B06090202040302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stu</a:t>
              </a:r>
              <a:endParaRPr lang="en-US" altLang="zh-CN" sz="1400" kern="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  <a:p>
              <a:pPr>
                <a:tabLst>
                  <a:tab pos="775527" algn="l"/>
                  <a:tab pos="1551055" algn="l"/>
                  <a:tab pos="2326582" algn="l"/>
                  <a:tab pos="3102109" algn="l"/>
                  <a:tab pos="3877636" algn="l"/>
                  <a:tab pos="4653164" algn="l"/>
                  <a:tab pos="5428691" algn="l"/>
                  <a:tab pos="6204218" algn="l"/>
                  <a:tab pos="6979746" algn="l"/>
                  <a:tab pos="7755273" algn="l"/>
                  <a:tab pos="8530800" algn="l"/>
                  <a:tab pos="9306327" algn="l"/>
                  <a:tab pos="10081855" algn="l"/>
                  <a:tab pos="10857382" algn="l"/>
                  <a:tab pos="11632909" algn="l"/>
                  <a:tab pos="12408436" algn="l"/>
                </a:tabLst>
                <a:defRPr/>
              </a:pPr>
              <a:r>
                <a:rPr lang="en-US" altLang="zh-CN" sz="1400" kern="0" dirty="0">
                  <a:solidFill>
                    <a:srgbClr val="000000"/>
                  </a:solidFill>
                  <a:latin typeface="Consolas" panose="020B06090202040302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String name</a:t>
              </a:r>
            </a:p>
          </p:txBody>
        </p:sp>
        <p:sp>
          <p:nvSpPr>
            <p:cNvPr id="112" name="矩形 111">
              <a:extLst>
                <a:ext uri="{FF2B5EF4-FFF2-40B4-BE49-F238E27FC236}">
                  <a16:creationId xmlns:a16="http://schemas.microsoft.com/office/drawing/2014/main" id="{4B6452D4-FD39-4407-A87A-F2D4DE8958CE}"/>
                </a:ext>
              </a:extLst>
            </p:cNvPr>
            <p:cNvSpPr/>
            <p:nvPr/>
          </p:nvSpPr>
          <p:spPr>
            <a:xfrm>
              <a:off x="5511584" y="2796353"/>
              <a:ext cx="816560" cy="23052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zh-CN" altLang="zh-CN" sz="1400" b="1" dirty="0">
                  <a:solidFill>
                    <a:srgbClr val="008000"/>
                  </a:solidFill>
                  <a:latin typeface="Consolas" panose="020B06090202040302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"西域狂鸭"</a:t>
              </a:r>
              <a:endParaRPr lang="zh-CN" altLang="en-US" sz="140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113" name="TextBox 4">
              <a:extLst>
                <a:ext uri="{FF2B5EF4-FFF2-40B4-BE49-F238E27FC236}">
                  <a16:creationId xmlns:a16="http://schemas.microsoft.com/office/drawing/2014/main" id="{9DC9A158-A499-47D4-B90B-638F6D0C4E2B}"/>
                </a:ext>
              </a:extLst>
            </p:cNvPr>
            <p:cNvSpPr txBox="1"/>
            <p:nvPr/>
          </p:nvSpPr>
          <p:spPr>
            <a:xfrm>
              <a:off x="5649696" y="2582327"/>
              <a:ext cx="725479" cy="288589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en-US" altLang="zh-CN" sz="1400" b="1" dirty="0">
                  <a:solidFill>
                    <a:srgbClr val="7030A0"/>
                  </a:solidFill>
                  <a:latin typeface="Consolas" panose="020B06090202040302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0x0011</a:t>
              </a:r>
              <a:endParaRPr lang="zh-CN" altLang="en-US" sz="1400" b="1" dirty="0">
                <a:solidFill>
                  <a:srgbClr val="7030A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grpSp>
        <p:nvGrpSpPr>
          <p:cNvPr id="114" name="组合 113">
            <a:extLst>
              <a:ext uri="{FF2B5EF4-FFF2-40B4-BE49-F238E27FC236}">
                <a16:creationId xmlns:a16="http://schemas.microsoft.com/office/drawing/2014/main" id="{CFCE93B0-9EED-49C2-8303-FF17049B0429}"/>
              </a:ext>
            </a:extLst>
          </p:cNvPr>
          <p:cNvGrpSpPr>
            <a:grpSpLocks/>
          </p:cNvGrpSpPr>
          <p:nvPr/>
        </p:nvGrpSpPr>
        <p:grpSpPr bwMode="auto">
          <a:xfrm>
            <a:off x="6017686" y="4622800"/>
            <a:ext cx="2349497" cy="743490"/>
            <a:chOff x="4659107" y="2409386"/>
            <a:chExt cx="1762102" cy="556876"/>
          </a:xfrm>
        </p:grpSpPr>
        <p:sp>
          <p:nvSpPr>
            <p:cNvPr id="115" name="TextBox 3">
              <a:extLst>
                <a:ext uri="{FF2B5EF4-FFF2-40B4-BE49-F238E27FC236}">
                  <a16:creationId xmlns:a16="http://schemas.microsoft.com/office/drawing/2014/main" id="{48D899C3-2F98-4C05-B8A7-D782B93CA761}"/>
                </a:ext>
              </a:extLst>
            </p:cNvPr>
            <p:cNvSpPr txBox="1"/>
            <p:nvPr/>
          </p:nvSpPr>
          <p:spPr>
            <a:xfrm>
              <a:off x="4659107" y="2409386"/>
              <a:ext cx="1657331" cy="553261"/>
            </a:xfrm>
            <a:prstGeom prst="rect">
              <a:avLst/>
            </a:prstGeom>
            <a:solidFill>
              <a:srgbClr val="FFFFE4"/>
            </a:solidFill>
            <a:ln w="12700">
              <a:solidFill>
                <a:schemeClr val="tx1"/>
              </a:solidFill>
            </a:ln>
          </p:spPr>
          <p:txBody>
            <a:bodyPr>
              <a:spAutoFit/>
            </a:bodyPr>
            <a:lstStyle/>
            <a:p>
              <a:pPr>
                <a:tabLst>
                  <a:tab pos="775527" algn="l"/>
                  <a:tab pos="1551055" algn="l"/>
                  <a:tab pos="2326582" algn="l"/>
                  <a:tab pos="3102109" algn="l"/>
                  <a:tab pos="3877636" algn="l"/>
                  <a:tab pos="4653164" algn="l"/>
                  <a:tab pos="5428691" algn="l"/>
                  <a:tab pos="6204218" algn="l"/>
                  <a:tab pos="6979746" algn="l"/>
                  <a:tab pos="7755273" algn="l"/>
                  <a:tab pos="8530800" algn="l"/>
                  <a:tab pos="9306327" algn="l"/>
                  <a:tab pos="10081855" algn="l"/>
                  <a:tab pos="10857382" algn="l"/>
                  <a:tab pos="11632909" algn="l"/>
                  <a:tab pos="12408436" algn="l"/>
                </a:tabLst>
                <a:defRPr/>
              </a:pPr>
              <a:r>
                <a:rPr lang="zh-CN" altLang="en-US" sz="1400" kern="0" dirty="0">
                  <a:solidFill>
                    <a:srgbClr val="000000"/>
                  </a:solidFill>
                  <a:latin typeface="Consolas" panose="020B06090202040302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方法：</a:t>
              </a:r>
              <a:r>
                <a:rPr lang="en-US" altLang="zh-CN" sz="1400" kern="0" dirty="0" err="1">
                  <a:solidFill>
                    <a:srgbClr val="000000"/>
                  </a:solidFill>
                  <a:latin typeface="Consolas" panose="020B06090202040302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sayHello</a:t>
              </a:r>
              <a:r>
                <a:rPr lang="en-US" altLang="zh-CN" sz="1400" kern="0" dirty="0">
                  <a:solidFill>
                    <a:srgbClr val="000000"/>
                  </a:solidFill>
                  <a:latin typeface="Consolas" panose="020B06090202040302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()</a:t>
              </a:r>
            </a:p>
            <a:p>
              <a:pPr>
                <a:tabLst>
                  <a:tab pos="775527" algn="l"/>
                  <a:tab pos="1551055" algn="l"/>
                  <a:tab pos="2326582" algn="l"/>
                  <a:tab pos="3102109" algn="l"/>
                  <a:tab pos="3877636" algn="l"/>
                  <a:tab pos="4653164" algn="l"/>
                  <a:tab pos="5428691" algn="l"/>
                  <a:tab pos="6204218" algn="l"/>
                  <a:tab pos="6979746" algn="l"/>
                  <a:tab pos="7755273" algn="l"/>
                  <a:tab pos="8530800" algn="l"/>
                  <a:tab pos="9306327" algn="l"/>
                  <a:tab pos="10081855" algn="l"/>
                  <a:tab pos="10857382" algn="l"/>
                  <a:tab pos="11632909" algn="l"/>
                  <a:tab pos="12408436" algn="l"/>
                </a:tabLst>
                <a:defRPr/>
              </a:pPr>
              <a:r>
                <a:rPr lang="zh-CN" altLang="zh-CN" sz="1400" b="1" dirty="0">
                  <a:solidFill>
                    <a:srgbClr val="000080"/>
                  </a:solidFill>
                  <a:latin typeface="Consolas" panose="020B06090202040302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this</a:t>
              </a:r>
              <a:r>
                <a:rPr lang="zh-CN" altLang="en-US" sz="1400" kern="0" dirty="0">
                  <a:solidFill>
                    <a:srgbClr val="000000"/>
                  </a:solidFill>
                  <a:latin typeface="Consolas" panose="020B06090202040302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 </a:t>
              </a:r>
              <a:r>
                <a:rPr lang="zh-CN" altLang="en-US" sz="133" kern="0" dirty="0">
                  <a:solidFill>
                    <a:srgbClr val="000000"/>
                  </a:solidFill>
                  <a:latin typeface="Consolas" panose="020B06090202040302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      </a:t>
              </a:r>
              <a:r>
                <a:rPr lang="zh-CN" altLang="en-US" sz="1400" kern="0" dirty="0">
                  <a:solidFill>
                    <a:srgbClr val="000000"/>
                  </a:solidFill>
                  <a:latin typeface="Consolas" panose="020B06090202040302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：</a:t>
              </a:r>
              <a:r>
                <a:rPr lang="en-US" altLang="zh-CN" sz="1400" kern="0" dirty="0" err="1">
                  <a:solidFill>
                    <a:srgbClr val="000000"/>
                  </a:solidFill>
                  <a:latin typeface="Consolas" panose="020B06090202040302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stu</a:t>
              </a:r>
              <a:endParaRPr lang="en-US" altLang="zh-CN" sz="1400" kern="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  <a:p>
              <a:pPr>
                <a:tabLst>
                  <a:tab pos="775527" algn="l"/>
                  <a:tab pos="1551055" algn="l"/>
                  <a:tab pos="2326582" algn="l"/>
                  <a:tab pos="3102109" algn="l"/>
                  <a:tab pos="3877636" algn="l"/>
                  <a:tab pos="4653164" algn="l"/>
                  <a:tab pos="5428691" algn="l"/>
                  <a:tab pos="6204218" algn="l"/>
                  <a:tab pos="6979746" algn="l"/>
                  <a:tab pos="7755273" algn="l"/>
                  <a:tab pos="8530800" algn="l"/>
                  <a:tab pos="9306327" algn="l"/>
                  <a:tab pos="10081855" algn="l"/>
                  <a:tab pos="10857382" algn="l"/>
                  <a:tab pos="11632909" algn="l"/>
                  <a:tab pos="12408436" algn="l"/>
                </a:tabLst>
                <a:defRPr/>
              </a:pPr>
              <a:r>
                <a:rPr lang="en-US" altLang="zh-CN" sz="1400" kern="0" dirty="0">
                  <a:solidFill>
                    <a:srgbClr val="000000"/>
                  </a:solidFill>
                  <a:latin typeface="Consolas" panose="020B06090202040302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String name</a:t>
              </a:r>
            </a:p>
          </p:txBody>
        </p:sp>
        <p:sp>
          <p:nvSpPr>
            <p:cNvPr id="116" name="矩形 115">
              <a:extLst>
                <a:ext uri="{FF2B5EF4-FFF2-40B4-BE49-F238E27FC236}">
                  <a16:creationId xmlns:a16="http://schemas.microsoft.com/office/drawing/2014/main" id="{7B52DF01-A9E4-4B56-BDE9-10E2353B1768}"/>
                </a:ext>
              </a:extLst>
            </p:cNvPr>
            <p:cNvSpPr/>
            <p:nvPr/>
          </p:nvSpPr>
          <p:spPr>
            <a:xfrm>
              <a:off x="5495459" y="2735736"/>
              <a:ext cx="816560" cy="23052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zh-CN" altLang="zh-CN" sz="1400" b="1" dirty="0">
                  <a:solidFill>
                    <a:srgbClr val="008000"/>
                  </a:solidFill>
                  <a:latin typeface="Consolas" panose="020B06090202040302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"西域狂鸭"</a:t>
              </a:r>
              <a:endParaRPr lang="zh-CN" altLang="en-US" sz="140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117" name="TextBox 4">
              <a:extLst>
                <a:ext uri="{FF2B5EF4-FFF2-40B4-BE49-F238E27FC236}">
                  <a16:creationId xmlns:a16="http://schemas.microsoft.com/office/drawing/2014/main" id="{CEF57DC9-0C8F-4CBD-BEEE-5729A4337937}"/>
                </a:ext>
              </a:extLst>
            </p:cNvPr>
            <p:cNvSpPr txBox="1"/>
            <p:nvPr/>
          </p:nvSpPr>
          <p:spPr>
            <a:xfrm>
              <a:off x="5695730" y="2524106"/>
              <a:ext cx="725479" cy="288589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en-US" altLang="zh-CN" sz="1400" b="1" dirty="0">
                  <a:solidFill>
                    <a:srgbClr val="7030A0"/>
                  </a:solidFill>
                  <a:latin typeface="Consolas" panose="020B06090202040302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0x0011</a:t>
              </a:r>
              <a:endParaRPr lang="zh-CN" altLang="en-US" sz="1400" b="1" dirty="0">
                <a:solidFill>
                  <a:srgbClr val="7030A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cxnSp>
        <p:nvCxnSpPr>
          <p:cNvPr id="118" name="肘形连接符 18">
            <a:extLst>
              <a:ext uri="{FF2B5EF4-FFF2-40B4-BE49-F238E27FC236}">
                <a16:creationId xmlns:a16="http://schemas.microsoft.com/office/drawing/2014/main" id="{95465234-5C35-4077-9B9C-9B449E058D24}"/>
              </a:ext>
            </a:extLst>
          </p:cNvPr>
          <p:cNvCxnSpPr/>
          <p:nvPr/>
        </p:nvCxnSpPr>
        <p:spPr>
          <a:xfrm rot="16200000" flipH="1">
            <a:off x="4981576" y="3891491"/>
            <a:ext cx="67733" cy="2165351"/>
          </a:xfrm>
          <a:prstGeom prst="bentConnector2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直接箭头连接符 118">
            <a:extLst>
              <a:ext uri="{FF2B5EF4-FFF2-40B4-BE49-F238E27FC236}">
                <a16:creationId xmlns:a16="http://schemas.microsoft.com/office/drawing/2014/main" id="{AD3C9B95-9131-45D8-9BE6-BA6620ED2AB0}"/>
              </a:ext>
            </a:extLst>
          </p:cNvPr>
          <p:cNvCxnSpPr/>
          <p:nvPr/>
        </p:nvCxnSpPr>
        <p:spPr>
          <a:xfrm>
            <a:off x="6561667" y="5008033"/>
            <a:ext cx="264584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直接箭头连接符 119">
            <a:extLst>
              <a:ext uri="{FF2B5EF4-FFF2-40B4-BE49-F238E27FC236}">
                <a16:creationId xmlns:a16="http://schemas.microsoft.com/office/drawing/2014/main" id="{13E44905-FDF8-4103-8923-D3372DD406EF}"/>
              </a:ext>
            </a:extLst>
          </p:cNvPr>
          <p:cNvCxnSpPr/>
          <p:nvPr/>
        </p:nvCxnSpPr>
        <p:spPr>
          <a:xfrm>
            <a:off x="7179733" y="5008033"/>
            <a:ext cx="264584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肘形连接符 31">
            <a:extLst>
              <a:ext uri="{FF2B5EF4-FFF2-40B4-BE49-F238E27FC236}">
                <a16:creationId xmlns:a16="http://schemas.microsoft.com/office/drawing/2014/main" id="{9CC08A7F-D538-417E-A836-57367A895549}"/>
              </a:ext>
            </a:extLst>
          </p:cNvPr>
          <p:cNvCxnSpPr/>
          <p:nvPr/>
        </p:nvCxnSpPr>
        <p:spPr>
          <a:xfrm flipV="1">
            <a:off x="8113185" y="2264833"/>
            <a:ext cx="817033" cy="2743200"/>
          </a:xfrm>
          <a:prstGeom prst="bentConnector3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肘形连接符 41">
            <a:extLst>
              <a:ext uri="{FF2B5EF4-FFF2-40B4-BE49-F238E27FC236}">
                <a16:creationId xmlns:a16="http://schemas.microsoft.com/office/drawing/2014/main" id="{25E807E1-9DFF-4A4D-94D8-FDB65B96BA5C}"/>
              </a:ext>
            </a:extLst>
          </p:cNvPr>
          <p:cNvCxnSpPr/>
          <p:nvPr/>
        </p:nvCxnSpPr>
        <p:spPr>
          <a:xfrm rot="16200000" flipH="1">
            <a:off x="9220201" y="2415118"/>
            <a:ext cx="622300" cy="537633"/>
          </a:xfrm>
          <a:prstGeom prst="bentConnector2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矩形 122">
            <a:extLst>
              <a:ext uri="{FF2B5EF4-FFF2-40B4-BE49-F238E27FC236}">
                <a16:creationId xmlns:a16="http://schemas.microsoft.com/office/drawing/2014/main" id="{84DAFD08-33B3-42B0-9411-488974BBAC87}"/>
              </a:ext>
            </a:extLst>
          </p:cNvPr>
          <p:cNvSpPr/>
          <p:nvPr/>
        </p:nvSpPr>
        <p:spPr>
          <a:xfrm>
            <a:off x="4111706" y="4658128"/>
            <a:ext cx="5822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zh-CN" sz="1400" b="1" dirty="0">
                <a:solidFill>
                  <a:srgbClr val="660E7A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name</a:t>
            </a:r>
            <a:endParaRPr lang="zh-CN" altLang="en-US" sz="1400" dirty="0"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15860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5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1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1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21" dur="25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25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25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5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750"/>
                            </p:stCondLst>
                            <p:childTnLst>
                              <p:par>
                                <p:cTn id="3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3" presetClass="emph" presetSubtype="1" repeatCount="5000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00"/>
                                  </p:iterate>
                                  <p:childTnLst>
                                    <p:set>
                                      <p:cBhvr override="childStyle">
                                        <p:cTn id="45" dur="500"/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bg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" grpId="0" animBg="1"/>
      <p:bldP spid="108" grpId="1" animBg="1"/>
      <p:bldP spid="123" grpId="0"/>
      <p:bldP spid="123" grpId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EFD4154C-83AC-A7A3-21D8-43B6623DAED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762791" y="1459368"/>
            <a:ext cx="6829441" cy="451104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当局部变量和成员变量重名的时候</a:t>
            </a:r>
            <a:r>
              <a:rPr lang="en-US" altLang="zh-CN" dirty="0"/>
              <a:t>,  Java </a:t>
            </a:r>
            <a:r>
              <a:rPr lang="zh-CN" altLang="en-US" dirty="0"/>
              <a:t>使用的是 </a:t>
            </a:r>
            <a:r>
              <a:rPr lang="en-US" altLang="zh-CN" dirty="0"/>
              <a:t>?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dirty="0"/>
              <a:t>	</a:t>
            </a:r>
            <a:r>
              <a:rPr lang="zh-CN" altLang="en-US" dirty="0">
                <a:solidFill>
                  <a:srgbClr val="C00000"/>
                </a:solidFill>
              </a:rPr>
              <a:t>就近原则</a:t>
            </a:r>
            <a:endParaRPr lang="en-US" altLang="zh-CN" dirty="0">
              <a:solidFill>
                <a:srgbClr val="C00000"/>
              </a:solidFill>
            </a:endParaRPr>
          </a:p>
          <a:p>
            <a:pPr>
              <a:lnSpc>
                <a:spcPct val="150000"/>
              </a:lnSpc>
              <a:buFont typeface="+mj-lt"/>
              <a:buAutoNum type="arabicPeriod" startAt="2"/>
            </a:pPr>
            <a:r>
              <a:rPr lang="en-US" altLang="zh-CN" dirty="0"/>
              <a:t>this </a:t>
            </a:r>
            <a:r>
              <a:rPr lang="zh-CN" altLang="en-US" dirty="0"/>
              <a:t>关键字的作用是 </a:t>
            </a:r>
            <a:r>
              <a:rPr lang="en-US" altLang="zh-CN" dirty="0"/>
              <a:t>?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dirty="0"/>
              <a:t>	</a:t>
            </a:r>
            <a:r>
              <a:rPr lang="zh-CN" altLang="en-US" dirty="0">
                <a:solidFill>
                  <a:srgbClr val="C00000"/>
                </a:solidFill>
              </a:rPr>
              <a:t>调用本类成员</a:t>
            </a:r>
            <a:endParaRPr lang="en-US" altLang="zh-CN" dirty="0">
              <a:solidFill>
                <a:srgbClr val="C0000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dirty="0">
                <a:solidFill>
                  <a:srgbClr val="C00000"/>
                </a:solidFill>
              </a:rPr>
              <a:t>	this.</a:t>
            </a:r>
            <a:r>
              <a:rPr lang="zh-CN" altLang="en-US" dirty="0">
                <a:solidFill>
                  <a:srgbClr val="C00000"/>
                </a:solidFill>
              </a:rPr>
              <a:t>本类成员变量  </a:t>
            </a:r>
            <a:r>
              <a:rPr lang="en-US" altLang="zh-CN" dirty="0">
                <a:solidFill>
                  <a:srgbClr val="C00000"/>
                </a:solidFill>
              </a:rPr>
              <a:t>: 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dirty="0">
                <a:solidFill>
                  <a:srgbClr val="C00000"/>
                </a:solidFill>
              </a:rPr>
              <a:t>			</a:t>
            </a:r>
            <a:r>
              <a:rPr lang="zh-CN" altLang="en-US" dirty="0">
                <a:solidFill>
                  <a:srgbClr val="C00000"/>
                </a:solidFill>
              </a:rPr>
              <a:t>如果不涉及变量重复</a:t>
            </a:r>
            <a:r>
              <a:rPr lang="en-US" altLang="zh-CN" dirty="0">
                <a:solidFill>
                  <a:srgbClr val="C00000"/>
                </a:solidFill>
              </a:rPr>
              <a:t>, this.</a:t>
            </a:r>
            <a:r>
              <a:rPr lang="zh-CN" altLang="en-US" dirty="0">
                <a:solidFill>
                  <a:srgbClr val="C00000"/>
                </a:solidFill>
              </a:rPr>
              <a:t>可以省略</a:t>
            </a:r>
            <a:endParaRPr lang="en-US" altLang="zh-CN" dirty="0">
              <a:solidFill>
                <a:srgbClr val="C0000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dirty="0">
                <a:solidFill>
                  <a:srgbClr val="C00000"/>
                </a:solidFill>
              </a:rPr>
              <a:t>	this.</a:t>
            </a:r>
            <a:r>
              <a:rPr lang="zh-CN" altLang="en-US" dirty="0">
                <a:solidFill>
                  <a:srgbClr val="C00000"/>
                </a:solidFill>
              </a:rPr>
              <a:t>本类成员方法</a:t>
            </a:r>
            <a:r>
              <a:rPr lang="en-US" altLang="zh-CN" dirty="0">
                <a:solidFill>
                  <a:srgbClr val="C00000"/>
                </a:solidFill>
              </a:rPr>
              <a:t>(); :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dirty="0">
                <a:solidFill>
                  <a:srgbClr val="C00000"/>
                </a:solidFill>
              </a:rPr>
              <a:t>			</a:t>
            </a:r>
            <a:r>
              <a:rPr lang="zh-CN" altLang="en-US" dirty="0">
                <a:solidFill>
                  <a:srgbClr val="C00000"/>
                </a:solidFill>
              </a:rPr>
              <a:t>没有前提条件  </a:t>
            </a:r>
            <a:r>
              <a:rPr lang="en-US" altLang="zh-CN" dirty="0">
                <a:solidFill>
                  <a:srgbClr val="C00000"/>
                </a:solidFill>
              </a:rPr>
              <a:t>this.</a:t>
            </a:r>
            <a:r>
              <a:rPr lang="zh-CN" altLang="en-US" dirty="0">
                <a:solidFill>
                  <a:srgbClr val="C00000"/>
                </a:solidFill>
              </a:rPr>
              <a:t>可以直接省略</a:t>
            </a:r>
            <a:endParaRPr lang="en-US" altLang="zh-CN" dirty="0">
              <a:solidFill>
                <a:srgbClr val="C00000"/>
              </a:solidFill>
            </a:endParaRPr>
          </a:p>
          <a:p>
            <a:pPr>
              <a:lnSpc>
                <a:spcPct val="150000"/>
              </a:lnSpc>
              <a:buFont typeface="+mj-lt"/>
              <a:buAutoNum type="arabicPeriod" startAt="3"/>
            </a:pPr>
            <a:r>
              <a:rPr lang="zh-CN" altLang="en-US" dirty="0"/>
              <a:t>什么是 </a:t>
            </a:r>
            <a:r>
              <a:rPr lang="en-US" altLang="zh-CN" dirty="0"/>
              <a:t>this </a:t>
            </a:r>
            <a:r>
              <a:rPr lang="zh-CN" altLang="en-US" dirty="0"/>
              <a:t>关键字呢 </a:t>
            </a:r>
            <a:r>
              <a:rPr lang="en-US" altLang="zh-CN" dirty="0"/>
              <a:t>?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dirty="0"/>
              <a:t>	</a:t>
            </a:r>
            <a:r>
              <a:rPr lang="zh-CN" altLang="en-US" dirty="0">
                <a:solidFill>
                  <a:srgbClr val="C00000"/>
                </a:solidFill>
              </a:rPr>
              <a:t>代表当前类对象的引用 </a:t>
            </a:r>
            <a:r>
              <a:rPr lang="en-US" altLang="zh-CN" dirty="0">
                <a:solidFill>
                  <a:srgbClr val="C00000"/>
                </a:solidFill>
              </a:rPr>
              <a:t>(</a:t>
            </a:r>
            <a:r>
              <a:rPr lang="zh-CN" altLang="en-US" dirty="0">
                <a:solidFill>
                  <a:srgbClr val="C00000"/>
                </a:solidFill>
              </a:rPr>
              <a:t>地址</a:t>
            </a:r>
            <a:r>
              <a:rPr lang="en-US" altLang="zh-CN" dirty="0">
                <a:solidFill>
                  <a:srgbClr val="C00000"/>
                </a:solidFill>
              </a:rPr>
              <a:t>) 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244475"/>
            <a:ext cx="8770938" cy="517525"/>
          </a:xfrm>
          <a:prstGeom prst="rect">
            <a:avLst/>
          </a:prstGeom>
        </p:spPr>
        <p:txBody>
          <a:bodyPr/>
          <a:lstStyle/>
          <a:p>
            <a:r>
              <a:rPr kumimoji="1" lang="en-US" altLang="zh-CN" dirty="0"/>
              <a:t> </a:t>
            </a:r>
            <a:endParaRPr kumimoji="1" lang="zh-CN" altLang="en-US" dirty="0"/>
          </a:p>
        </p:txBody>
      </p:sp>
      <p:sp>
        <p:nvSpPr>
          <p:cNvPr id="24" name="文本占位符 3">
            <a:extLst>
              <a:ext uri="{FF2B5EF4-FFF2-40B4-BE49-F238E27FC236}">
                <a16:creationId xmlns:a16="http://schemas.microsoft.com/office/drawing/2014/main" id="{C4B8F0B7-B839-4DC0-8545-B40734C46EA9}"/>
              </a:ext>
            </a:extLst>
          </p:cNvPr>
          <p:cNvSpPr txBox="1">
            <a:spLocks/>
          </p:cNvSpPr>
          <p:nvPr/>
        </p:nvSpPr>
        <p:spPr>
          <a:xfrm>
            <a:off x="710881" y="940081"/>
            <a:ext cx="3366598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>
                <a:solidFill>
                  <a:srgbClr val="C00000"/>
                </a:solidFill>
                <a:latin typeface="Consolas" panose="020B0609020204030204" pitchFamily="49" charset="0"/>
              </a:rPr>
              <a:t>this </a:t>
            </a:r>
            <a:r>
              <a:rPr kumimoji="1" lang="zh-CN" altLang="en-US" dirty="0">
                <a:solidFill>
                  <a:srgbClr val="C00000"/>
                </a:solidFill>
                <a:latin typeface="Consolas" panose="020B0609020204030204" pitchFamily="49" charset="0"/>
              </a:rPr>
              <a:t>内存图</a:t>
            </a:r>
          </a:p>
        </p:txBody>
      </p:sp>
    </p:spTree>
    <p:extLst>
      <p:ext uri="{BB962C8B-B14F-4D97-AF65-F5344CB8AC3E}">
        <p14:creationId xmlns:p14="http://schemas.microsoft.com/office/powerpoint/2010/main" val="2962008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691FACA-E1ED-6A48-A1E4-D925AAC030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47349" y="1207492"/>
            <a:ext cx="5973761" cy="4256405"/>
          </a:xfrm>
        </p:spPr>
        <p:txBody>
          <a:bodyPr/>
          <a:lstStyle/>
          <a:p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Alibaba PuHuiTi R"/>
              </a:rPr>
              <a:t>类和对象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Alibaba PuHuiTi R"/>
            </a:endParaRPr>
          </a:p>
          <a:p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Alibaba PuHuiTi R"/>
              </a:rPr>
              <a:t>对象内存图</a:t>
            </a: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  <a:ea typeface="Alibaba PuHuiTi R"/>
            </a:endParaRPr>
          </a:p>
          <a:p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Alibaba PuHuiTi R"/>
              </a:rPr>
              <a:t>成员变量和局部变量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Alibaba PuHuiTi R"/>
            </a:endParaRPr>
          </a:p>
          <a:p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Alibaba PuHuiTi R"/>
              </a:rPr>
              <a:t>this 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Alibaba PuHuiTi R"/>
              </a:rPr>
              <a:t>关键字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Alibaba PuHuiTi R"/>
            </a:endParaRPr>
          </a:p>
          <a:p>
            <a:r>
              <a:rPr lang="zh-CN" altLang="en-US" dirty="0">
                <a:solidFill>
                  <a:srgbClr val="C00000"/>
                </a:solidFill>
                <a:latin typeface="Consolas" panose="020B0609020204030204" pitchFamily="49" charset="0"/>
                <a:ea typeface="Alibaba PuHuiTi R"/>
              </a:rPr>
              <a:t>构造方法</a:t>
            </a:r>
            <a:endParaRPr lang="en-US" altLang="zh-CN" dirty="0">
              <a:solidFill>
                <a:srgbClr val="C00000"/>
              </a:solidFill>
              <a:latin typeface="Consolas" panose="020B0609020204030204" pitchFamily="49" charset="0"/>
              <a:ea typeface="Alibaba PuHuiTi R"/>
            </a:endParaRPr>
          </a:p>
          <a:p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Alibaba PuHuiTi R"/>
              </a:rPr>
              <a:t>封装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Alibaba PuHuiTi R"/>
            </a:endParaRPr>
          </a:p>
        </p:txBody>
      </p:sp>
    </p:spTree>
    <p:extLst>
      <p:ext uri="{BB962C8B-B14F-4D97-AF65-F5344CB8AC3E}">
        <p14:creationId xmlns:p14="http://schemas.microsoft.com/office/powerpoint/2010/main" val="298930489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 </a:t>
            </a:r>
          </a:p>
        </p:txBody>
      </p:sp>
      <p:sp>
        <p:nvSpPr>
          <p:cNvPr id="24" name="文本占位符 3">
            <a:extLst>
              <a:ext uri="{FF2B5EF4-FFF2-40B4-BE49-F238E27FC236}">
                <a16:creationId xmlns:a16="http://schemas.microsoft.com/office/drawing/2014/main" id="{C4B8F0B7-B839-4DC0-8545-B40734C46EA9}"/>
              </a:ext>
            </a:extLst>
          </p:cNvPr>
          <p:cNvSpPr txBox="1">
            <a:spLocks/>
          </p:cNvSpPr>
          <p:nvPr/>
        </p:nvSpPr>
        <p:spPr>
          <a:xfrm>
            <a:off x="710880" y="940081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>
                <a:solidFill>
                  <a:srgbClr val="C00000"/>
                </a:solidFill>
                <a:latin typeface="Consolas" panose="020B0609020204030204" pitchFamily="49" charset="0"/>
              </a:rPr>
              <a:t>构造方法概述</a:t>
            </a:r>
          </a:p>
        </p:txBody>
      </p:sp>
      <p:sp>
        <p:nvSpPr>
          <p:cNvPr id="19" name="AutoShape 4">
            <a:extLst>
              <a:ext uri="{FF2B5EF4-FFF2-40B4-BE49-F238E27FC236}">
                <a16:creationId xmlns:a16="http://schemas.microsoft.com/office/drawing/2014/main" id="{099C9E26-0708-4411-BC23-6A88333B1BC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0092405" y="1076360"/>
            <a:ext cx="102810" cy="102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0" name="TextBox 10">
            <a:extLst>
              <a:ext uri="{FF2B5EF4-FFF2-40B4-BE49-F238E27FC236}">
                <a16:creationId xmlns:a16="http://schemas.microsoft.com/office/drawing/2014/main" id="{52E62EDE-725B-45B8-87A8-2C49EF157B1A}"/>
              </a:ext>
            </a:extLst>
          </p:cNvPr>
          <p:cNvSpPr txBox="1"/>
          <p:nvPr/>
        </p:nvSpPr>
        <p:spPr>
          <a:xfrm>
            <a:off x="719347" y="1635973"/>
            <a:ext cx="4974167" cy="121078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构造器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lvl="1">
              <a:lnSpc>
                <a:spcPct val="150000"/>
              </a:lnSpc>
              <a:defRPr/>
            </a:pP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初始化一个新建的对象</a:t>
            </a:r>
            <a:endParaRPr lang="en-US" altLang="zh-CN" sz="1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lvl="1">
              <a:lnSpc>
                <a:spcPct val="150000"/>
              </a:lnSpc>
              <a:defRPr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构建、创造对象的时候，所调用的方法</a:t>
            </a:r>
          </a:p>
        </p:txBody>
      </p:sp>
      <p:sp>
        <p:nvSpPr>
          <p:cNvPr id="21" name="TextBox 10">
            <a:extLst>
              <a:ext uri="{FF2B5EF4-FFF2-40B4-BE49-F238E27FC236}">
                <a16:creationId xmlns:a16="http://schemas.microsoft.com/office/drawing/2014/main" id="{C7D4F312-F5C1-4FF7-B0E2-49F1400ABD0E}"/>
              </a:ext>
            </a:extLst>
          </p:cNvPr>
          <p:cNvSpPr txBox="1"/>
          <p:nvPr/>
        </p:nvSpPr>
        <p:spPr>
          <a:xfrm>
            <a:off x="721465" y="2975047"/>
            <a:ext cx="5454649" cy="153394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600" dirty="0">
                <a:solidFill>
                  <a:srgbClr val="0070C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格式：</a:t>
            </a:r>
            <a:endParaRPr lang="en-US" altLang="zh-CN" sz="1600" dirty="0">
              <a:solidFill>
                <a:srgbClr val="0070C0"/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914377" lvl="1" indent="-304792">
              <a:lnSpc>
                <a:spcPct val="150000"/>
              </a:lnSpc>
              <a:buFontTx/>
              <a:buAutoNum type="arabicPeriod"/>
              <a:defRPr/>
            </a:pPr>
            <a:r>
              <a:rPr lang="zh-CN" altLang="en-US" sz="1600" dirty="0">
                <a:solidFill>
                  <a:srgbClr val="0070C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方法名与类名相同，大小写也要一致</a:t>
            </a:r>
            <a:endParaRPr lang="en-US" altLang="zh-CN" sz="1600" dirty="0">
              <a:solidFill>
                <a:srgbClr val="0070C0"/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914377" lvl="1" indent="-304792">
              <a:lnSpc>
                <a:spcPct val="150000"/>
              </a:lnSpc>
              <a:buFontTx/>
              <a:buAutoNum type="arabicPeriod"/>
              <a:defRPr/>
            </a:pPr>
            <a:r>
              <a:rPr lang="zh-CN" altLang="en-US" sz="1600" dirty="0">
                <a:solidFill>
                  <a:srgbClr val="0070C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没有返回值类型，连</a:t>
            </a:r>
            <a:r>
              <a:rPr lang="en-US" altLang="zh-CN" sz="1600" dirty="0">
                <a:solidFill>
                  <a:srgbClr val="0070C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void</a:t>
            </a:r>
            <a:r>
              <a:rPr lang="zh-CN" altLang="en-US" sz="1600" dirty="0">
                <a:solidFill>
                  <a:srgbClr val="0070C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都没有</a:t>
            </a:r>
            <a:endParaRPr lang="en-US" altLang="zh-CN" sz="1600" dirty="0">
              <a:solidFill>
                <a:srgbClr val="0070C0"/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914377" lvl="1" indent="-304792">
              <a:lnSpc>
                <a:spcPct val="150000"/>
              </a:lnSpc>
              <a:buFontTx/>
              <a:buAutoNum type="arabicPeriod"/>
              <a:defRPr/>
            </a:pPr>
            <a:r>
              <a:rPr lang="zh-CN" altLang="en-US" sz="1600" dirty="0">
                <a:solidFill>
                  <a:srgbClr val="0070C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没有具体的返回值（不能由</a:t>
            </a:r>
            <a:r>
              <a:rPr lang="en-US" altLang="zh-CN" sz="1600" dirty="0">
                <a:solidFill>
                  <a:srgbClr val="0070C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return</a:t>
            </a:r>
            <a:r>
              <a:rPr lang="zh-CN" altLang="en-US" sz="1600" dirty="0">
                <a:solidFill>
                  <a:srgbClr val="0070C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带回结果数据）</a:t>
            </a:r>
          </a:p>
        </p:txBody>
      </p:sp>
      <p:sp>
        <p:nvSpPr>
          <p:cNvPr id="23" name="TextBox 10">
            <a:extLst>
              <a:ext uri="{FF2B5EF4-FFF2-40B4-BE49-F238E27FC236}">
                <a16:creationId xmlns:a16="http://schemas.microsoft.com/office/drawing/2014/main" id="{C126080F-1287-42C1-95DA-D0FC26D5EB54}"/>
              </a:ext>
            </a:extLst>
          </p:cNvPr>
          <p:cNvSpPr txBox="1"/>
          <p:nvPr/>
        </p:nvSpPr>
        <p:spPr>
          <a:xfrm>
            <a:off x="710880" y="4780563"/>
            <a:ext cx="8053917" cy="1164614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执行时机：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914377" lvl="1" indent="-304792">
              <a:lnSpc>
                <a:spcPct val="150000"/>
              </a:lnSpc>
              <a:buFontTx/>
              <a:buAutoNum type="arabicPeriod"/>
              <a:defRPr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创建对象的时候调用，每创建一次对象，就会执行一次构造方法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914377" lvl="1" indent="-304792">
              <a:lnSpc>
                <a:spcPct val="150000"/>
              </a:lnSpc>
              <a:buFontTx/>
              <a:buAutoNum type="arabicPeriod"/>
              <a:defRPr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不能手动调用构造方法</a:t>
            </a:r>
          </a:p>
        </p:txBody>
      </p:sp>
      <p:sp>
        <p:nvSpPr>
          <p:cNvPr id="31" name="TextBox 3">
            <a:extLst>
              <a:ext uri="{FF2B5EF4-FFF2-40B4-BE49-F238E27FC236}">
                <a16:creationId xmlns:a16="http://schemas.microsoft.com/office/drawing/2014/main" id="{48E86481-F1AE-4A93-9132-4808C5925E03}"/>
              </a:ext>
            </a:extLst>
          </p:cNvPr>
          <p:cNvSpPr txBox="1"/>
          <p:nvPr/>
        </p:nvSpPr>
        <p:spPr>
          <a:xfrm>
            <a:off x="6498488" y="1664019"/>
            <a:ext cx="5236312" cy="1323439"/>
          </a:xfrm>
          <a:prstGeom prst="rect">
            <a:avLst/>
          </a:prstGeom>
          <a:solidFill>
            <a:srgbClr val="FFFFE4"/>
          </a:solidFill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600" dirty="0">
                <a:solidFill>
                  <a:srgbClr val="0033B3"/>
                </a:solidFill>
                <a:latin typeface="Consolas" panose="020B0609020204030204" pitchFamily="49" charset="0"/>
              </a:rPr>
              <a:t>public class </a:t>
            </a:r>
            <a:r>
              <a:rPr lang="zh-CN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Test </a:t>
            </a:r>
            <a:r>
              <a:rPr lang="zh-CN" altLang="zh-CN" sz="1600" dirty="0">
                <a:solidFill>
                  <a:srgbClr val="080808"/>
                </a:solidFill>
                <a:latin typeface="Consolas" panose="020B0609020204030204" pitchFamily="49" charset="0"/>
              </a:rPr>
              <a:t>{</a:t>
            </a:r>
            <a:br>
              <a:rPr lang="zh-CN" altLang="zh-CN" sz="16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zh-CN" altLang="zh-CN" sz="1600" dirty="0">
                <a:solidFill>
                  <a:srgbClr val="080808"/>
                </a:solidFill>
                <a:latin typeface="Consolas" panose="020B0609020204030204" pitchFamily="49" charset="0"/>
              </a:rPr>
              <a:t>    </a:t>
            </a:r>
            <a:r>
              <a:rPr lang="zh-CN" altLang="zh-CN" sz="1600" dirty="0">
                <a:solidFill>
                  <a:srgbClr val="0033B3"/>
                </a:solidFill>
                <a:latin typeface="Consolas" panose="020B0609020204030204" pitchFamily="49" charset="0"/>
              </a:rPr>
              <a:t>public static void </a:t>
            </a:r>
            <a:r>
              <a:rPr lang="zh-CN" altLang="zh-CN" sz="1600" dirty="0">
                <a:solidFill>
                  <a:srgbClr val="00627A"/>
                </a:solidFill>
                <a:latin typeface="Consolas" panose="020B0609020204030204" pitchFamily="49" charset="0"/>
              </a:rPr>
              <a:t>main</a:t>
            </a:r>
            <a:r>
              <a:rPr lang="zh-CN" altLang="zh-CN" sz="1600" dirty="0">
                <a:solidFill>
                  <a:srgbClr val="080808"/>
                </a:solidFill>
                <a:latin typeface="Consolas" panose="020B0609020204030204" pitchFamily="49" charset="0"/>
              </a:rPr>
              <a:t>(</a:t>
            </a:r>
            <a:r>
              <a:rPr lang="zh-CN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String</a:t>
            </a:r>
            <a:r>
              <a:rPr lang="zh-CN" altLang="zh-CN" sz="1600" dirty="0">
                <a:solidFill>
                  <a:srgbClr val="080808"/>
                </a:solidFill>
                <a:latin typeface="Consolas" panose="020B0609020204030204" pitchFamily="49" charset="0"/>
              </a:rPr>
              <a:t>[] args) {</a:t>
            </a:r>
            <a:br>
              <a:rPr lang="zh-CN" altLang="zh-CN" sz="16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zh-CN" altLang="zh-CN" sz="1600" dirty="0">
                <a:solidFill>
                  <a:srgbClr val="080808"/>
                </a:solidFill>
                <a:latin typeface="Consolas" panose="020B0609020204030204" pitchFamily="49" charset="0"/>
              </a:rPr>
              <a:t>        </a:t>
            </a:r>
            <a:r>
              <a:rPr lang="zh-CN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Student stu </a:t>
            </a:r>
            <a:r>
              <a:rPr lang="zh-CN" altLang="zh-CN" sz="1600" dirty="0">
                <a:solidFill>
                  <a:srgbClr val="080808"/>
                </a:solidFill>
                <a:latin typeface="Consolas" panose="020B0609020204030204" pitchFamily="49" charset="0"/>
              </a:rPr>
              <a:t>= </a:t>
            </a:r>
            <a:r>
              <a:rPr lang="zh-CN" altLang="zh-CN" sz="1600" dirty="0">
                <a:solidFill>
                  <a:srgbClr val="0033B3"/>
                </a:solidFill>
                <a:latin typeface="Consolas" panose="020B0609020204030204" pitchFamily="49" charset="0"/>
              </a:rPr>
              <a:t>new </a:t>
            </a:r>
            <a:r>
              <a:rPr lang="zh-CN" altLang="zh-CN" sz="1600" dirty="0">
                <a:solidFill>
                  <a:srgbClr val="080808"/>
                </a:solidFill>
                <a:latin typeface="Consolas" panose="020B0609020204030204" pitchFamily="49" charset="0"/>
              </a:rPr>
              <a:t>Student();</a:t>
            </a:r>
            <a:br>
              <a:rPr lang="zh-CN" altLang="zh-CN" sz="16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zh-CN" altLang="zh-CN" sz="1600" dirty="0">
                <a:solidFill>
                  <a:srgbClr val="080808"/>
                </a:solidFill>
                <a:latin typeface="Consolas" panose="020B0609020204030204" pitchFamily="49" charset="0"/>
              </a:rPr>
              <a:t>    }</a:t>
            </a:r>
            <a:br>
              <a:rPr lang="zh-CN" altLang="zh-CN" sz="16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zh-CN" altLang="zh-CN" sz="1600" dirty="0">
                <a:solidFill>
                  <a:srgbClr val="080808"/>
                </a:solidFill>
                <a:latin typeface="Consolas" panose="020B0609020204030204" pitchFamily="49" charset="0"/>
              </a:rPr>
              <a:t>}</a:t>
            </a:r>
            <a:endParaRPr lang="zh-CN" altLang="zh-CN" sz="16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2367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3" grpId="0"/>
      <p:bldP spid="31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 </a:t>
            </a:r>
          </a:p>
        </p:txBody>
      </p:sp>
      <p:sp>
        <p:nvSpPr>
          <p:cNvPr id="24" name="文本占位符 3">
            <a:extLst>
              <a:ext uri="{FF2B5EF4-FFF2-40B4-BE49-F238E27FC236}">
                <a16:creationId xmlns:a16="http://schemas.microsoft.com/office/drawing/2014/main" id="{C4B8F0B7-B839-4DC0-8545-B40734C46EA9}"/>
              </a:ext>
            </a:extLst>
          </p:cNvPr>
          <p:cNvSpPr txBox="1">
            <a:spLocks/>
          </p:cNvSpPr>
          <p:nvPr/>
        </p:nvSpPr>
        <p:spPr>
          <a:xfrm>
            <a:off x="710880" y="940081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>
                <a:solidFill>
                  <a:srgbClr val="C00000"/>
                </a:solidFill>
                <a:latin typeface="Consolas" panose="020B0609020204030204" pitchFamily="49" charset="0"/>
              </a:rPr>
              <a:t>构造方法作用</a:t>
            </a:r>
          </a:p>
        </p:txBody>
      </p:sp>
      <p:sp>
        <p:nvSpPr>
          <p:cNvPr id="19" name="AutoShape 4">
            <a:extLst>
              <a:ext uri="{FF2B5EF4-FFF2-40B4-BE49-F238E27FC236}">
                <a16:creationId xmlns:a16="http://schemas.microsoft.com/office/drawing/2014/main" id="{099C9E26-0708-4411-BC23-6A88333B1BC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0092405" y="1076360"/>
            <a:ext cx="102810" cy="102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" name="TextBox 10">
            <a:extLst>
              <a:ext uri="{FF2B5EF4-FFF2-40B4-BE49-F238E27FC236}">
                <a16:creationId xmlns:a16="http://schemas.microsoft.com/office/drawing/2014/main" id="{39669EF4-F599-47F6-9680-AA383CF5A92C}"/>
              </a:ext>
            </a:extLst>
          </p:cNvPr>
          <p:cNvSpPr txBox="1"/>
          <p:nvPr/>
        </p:nvSpPr>
        <p:spPr>
          <a:xfrm>
            <a:off x="710880" y="1635973"/>
            <a:ext cx="6529675" cy="7952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本质作用：创建对象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结合构造方法执行时机：</a:t>
            </a:r>
            <a:r>
              <a:rPr lang="zh-CN" altLang="en-US" sz="1600" dirty="0">
                <a:solidFill>
                  <a:srgbClr val="C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给对象中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的属性</a:t>
            </a:r>
            <a:r>
              <a:rPr lang="zh-CN" altLang="en-US" sz="1600" dirty="0">
                <a:solidFill>
                  <a:srgbClr val="C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（成员变量）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进行</a:t>
            </a:r>
            <a:r>
              <a:rPr lang="zh-CN" altLang="en-US" sz="1600" dirty="0">
                <a:solidFill>
                  <a:srgbClr val="0070C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初始化</a:t>
            </a:r>
            <a:endParaRPr lang="en-US" altLang="zh-CN" sz="1600" dirty="0">
              <a:solidFill>
                <a:srgbClr val="0070C0"/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82231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 </a:t>
            </a:r>
          </a:p>
        </p:txBody>
      </p:sp>
      <p:sp>
        <p:nvSpPr>
          <p:cNvPr id="24" name="文本占位符 3">
            <a:extLst>
              <a:ext uri="{FF2B5EF4-FFF2-40B4-BE49-F238E27FC236}">
                <a16:creationId xmlns:a16="http://schemas.microsoft.com/office/drawing/2014/main" id="{C4B8F0B7-B839-4DC0-8545-B40734C46EA9}"/>
              </a:ext>
            </a:extLst>
          </p:cNvPr>
          <p:cNvSpPr txBox="1">
            <a:spLocks/>
          </p:cNvSpPr>
          <p:nvPr/>
        </p:nvSpPr>
        <p:spPr>
          <a:xfrm>
            <a:off x="710880" y="940081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>
                <a:solidFill>
                  <a:srgbClr val="C00000"/>
                </a:solidFill>
                <a:latin typeface="Consolas" panose="020B0609020204030204" pitchFamily="49" charset="0"/>
              </a:rPr>
              <a:t>构造方法注意事项</a:t>
            </a:r>
          </a:p>
        </p:txBody>
      </p:sp>
      <p:sp>
        <p:nvSpPr>
          <p:cNvPr id="19" name="AutoShape 4">
            <a:extLst>
              <a:ext uri="{FF2B5EF4-FFF2-40B4-BE49-F238E27FC236}">
                <a16:creationId xmlns:a16="http://schemas.microsoft.com/office/drawing/2014/main" id="{099C9E26-0708-4411-BC23-6A88333B1BC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0092405" y="1076360"/>
            <a:ext cx="102810" cy="102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" name="TextBox 3">
            <a:extLst>
              <a:ext uri="{FF2B5EF4-FFF2-40B4-BE49-F238E27FC236}">
                <a16:creationId xmlns:a16="http://schemas.microsoft.com/office/drawing/2014/main" id="{358628AD-92F0-449B-BCB7-345995C787ED}"/>
              </a:ext>
            </a:extLst>
          </p:cNvPr>
          <p:cNvSpPr txBox="1"/>
          <p:nvPr/>
        </p:nvSpPr>
        <p:spPr>
          <a:xfrm>
            <a:off x="710880" y="1700634"/>
            <a:ext cx="10350500" cy="338060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304792" indent="-304792">
              <a:lnSpc>
                <a:spcPct val="150000"/>
              </a:lnSpc>
              <a:buFont typeface="+mj-ea"/>
              <a:buAutoNum type="circleNumDbPlain"/>
              <a:defRPr/>
            </a:pPr>
            <a:r>
              <a:rPr lang="zh-CN" altLang="en-US" sz="160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构造方法的创建</a:t>
            </a:r>
            <a:endParaRPr lang="en-US" altLang="zh-CN" sz="1600" dirty="0"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592652" lvl="1" indent="-349242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60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如果没有定义构造方法，系统将给出一个</a:t>
            </a:r>
            <a:r>
              <a:rPr lang="zh-CN" altLang="en-US" sz="1600" b="1" dirty="0">
                <a:solidFill>
                  <a:srgbClr val="C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默认</a:t>
            </a:r>
            <a:r>
              <a:rPr lang="zh-CN" altLang="en-US" sz="160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的</a:t>
            </a:r>
            <a:r>
              <a:rPr lang="zh-CN" altLang="en-US" sz="1600" b="1" dirty="0">
                <a:solidFill>
                  <a:srgbClr val="C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无参数构造方法</a:t>
            </a:r>
            <a:endParaRPr lang="en-US" altLang="zh-CN" sz="1600" b="1" dirty="0">
              <a:solidFill>
                <a:srgbClr val="C00000"/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592652" lvl="1" indent="-349242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60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如果定义了构造方法，系统将不再提供默认的构造方法</a:t>
            </a:r>
            <a:endParaRPr lang="en-US" altLang="zh-CN" sz="1600" dirty="0"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28594" indent="-228594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endParaRPr lang="en-US" altLang="zh-CN" sz="1600" dirty="0"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304792" indent="-304792">
              <a:lnSpc>
                <a:spcPct val="150000"/>
              </a:lnSpc>
              <a:buFont typeface="+mj-ea"/>
              <a:buAutoNum type="circleNumDbPlain" startAt="2"/>
              <a:defRPr/>
            </a:pPr>
            <a:r>
              <a:rPr lang="zh-CN" altLang="en-US" sz="160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构造方法的重载</a:t>
            </a:r>
            <a:endParaRPr lang="en-US" altLang="zh-CN" sz="1600" dirty="0"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592652" lvl="1" indent="-349242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60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构造方法也是方法，允许重载关系出现</a:t>
            </a:r>
            <a:endParaRPr lang="en-US" altLang="zh-CN" sz="1600" dirty="0"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28594" indent="-228594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endParaRPr lang="en-US" altLang="zh-CN" sz="1600" dirty="0"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304792" indent="-304792">
              <a:lnSpc>
                <a:spcPct val="150000"/>
              </a:lnSpc>
              <a:buFont typeface="+mj-ea"/>
              <a:buAutoNum type="circleNumDbPlain" startAt="3"/>
              <a:defRPr/>
            </a:pPr>
            <a:r>
              <a:rPr lang="zh-CN" altLang="en-US" sz="160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推荐的使用方式</a:t>
            </a:r>
            <a:endParaRPr lang="en-US" altLang="zh-CN" sz="1600" dirty="0"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592652" lvl="1" indent="-349242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600" b="1" dirty="0">
                <a:solidFill>
                  <a:srgbClr val="C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无参数构造方法，和带参数构造方法，都自己手动给出</a:t>
            </a:r>
            <a:endParaRPr lang="en-US" altLang="zh-CN" sz="1600" b="1" dirty="0">
              <a:solidFill>
                <a:srgbClr val="C00000"/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1" name="TextBox 3">
            <a:extLst>
              <a:ext uri="{FF2B5EF4-FFF2-40B4-BE49-F238E27FC236}">
                <a16:creationId xmlns:a16="http://schemas.microsoft.com/office/drawing/2014/main" id="{C6B43386-2C0C-484F-88FD-52F5E560C165}"/>
              </a:ext>
            </a:extLst>
          </p:cNvPr>
          <p:cNvSpPr txBox="1"/>
          <p:nvPr/>
        </p:nvSpPr>
        <p:spPr>
          <a:xfrm>
            <a:off x="6741264" y="3103984"/>
            <a:ext cx="4195233" cy="2462213"/>
          </a:xfrm>
          <a:prstGeom prst="rect">
            <a:avLst/>
          </a:prstGeom>
          <a:solidFill>
            <a:srgbClr val="FFFFE4"/>
          </a:solidFill>
          <a:ln w="12700">
            <a:solidFill>
              <a:schemeClr val="tx1"/>
            </a:solidFill>
          </a:ln>
        </p:spPr>
        <p:txBody>
          <a:bodyPr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400" dirty="0">
                <a:solidFill>
                  <a:srgbClr val="0033B3"/>
                </a:solidFill>
                <a:latin typeface="Consolas" panose="020B0609020204030204" pitchFamily="49" charset="0"/>
              </a:rPr>
              <a:t>class 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Student 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{</a:t>
            </a:r>
            <a:b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    </a:t>
            </a:r>
            <a:r>
              <a:rPr lang="zh-CN" altLang="zh-CN" sz="1400" dirty="0">
                <a:solidFill>
                  <a:srgbClr val="0033B3"/>
                </a:solidFill>
                <a:latin typeface="Consolas" panose="020B0609020204030204" pitchFamily="49" charset="0"/>
              </a:rPr>
              <a:t>int </a:t>
            </a:r>
            <a:r>
              <a:rPr lang="zh-CN" altLang="zh-CN" sz="1400" dirty="0">
                <a:solidFill>
                  <a:srgbClr val="871094"/>
                </a:solidFill>
                <a:latin typeface="Consolas" panose="020B0609020204030204" pitchFamily="49" charset="0"/>
              </a:rPr>
              <a:t>age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;</a:t>
            </a:r>
            <a:b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b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    </a:t>
            </a:r>
            <a:r>
              <a:rPr lang="zh-CN" altLang="zh-CN" sz="1400" dirty="0">
                <a:solidFill>
                  <a:srgbClr val="0033B3"/>
                </a:solidFill>
                <a:latin typeface="Consolas" panose="020B0609020204030204" pitchFamily="49" charset="0"/>
              </a:rPr>
              <a:t>public </a:t>
            </a:r>
            <a:r>
              <a:rPr lang="zh-CN" altLang="zh-CN" sz="1400" dirty="0">
                <a:solidFill>
                  <a:srgbClr val="00627A"/>
                </a:solidFill>
                <a:latin typeface="Consolas" panose="020B0609020204030204" pitchFamily="49" charset="0"/>
              </a:rPr>
              <a:t>Student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() {</a:t>
            </a:r>
            <a:b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        </a:t>
            </a:r>
            <a:b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    }</a:t>
            </a:r>
            <a:b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b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    </a:t>
            </a:r>
            <a:r>
              <a:rPr lang="zh-CN" altLang="zh-CN" sz="1400" dirty="0">
                <a:solidFill>
                  <a:srgbClr val="0033B3"/>
                </a:solidFill>
                <a:latin typeface="Consolas" panose="020B0609020204030204" pitchFamily="49" charset="0"/>
              </a:rPr>
              <a:t>public </a:t>
            </a:r>
            <a:r>
              <a:rPr lang="zh-CN" altLang="zh-CN" sz="1400" dirty="0">
                <a:solidFill>
                  <a:srgbClr val="00627A"/>
                </a:solidFill>
                <a:latin typeface="Consolas" panose="020B0609020204030204" pitchFamily="49" charset="0"/>
              </a:rPr>
              <a:t>Student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(</a:t>
            </a:r>
            <a:r>
              <a:rPr lang="zh-CN" altLang="zh-CN" sz="1400" dirty="0">
                <a:solidFill>
                  <a:srgbClr val="0033B3"/>
                </a:solidFill>
                <a:latin typeface="Consolas" panose="020B0609020204030204" pitchFamily="49" charset="0"/>
              </a:rPr>
              <a:t>int 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age) {</a:t>
            </a:r>
            <a:b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        </a:t>
            </a:r>
            <a:r>
              <a:rPr lang="zh-CN" altLang="zh-CN" sz="1400" dirty="0">
                <a:solidFill>
                  <a:srgbClr val="0033B3"/>
                </a:solidFill>
                <a:latin typeface="Consolas" panose="020B0609020204030204" pitchFamily="49" charset="0"/>
              </a:rPr>
              <a:t>this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.</a:t>
            </a:r>
            <a:r>
              <a:rPr lang="zh-CN" altLang="zh-CN" sz="1400" dirty="0">
                <a:solidFill>
                  <a:srgbClr val="871094"/>
                </a:solidFill>
                <a:latin typeface="Consolas" panose="020B0609020204030204" pitchFamily="49" charset="0"/>
              </a:rPr>
              <a:t>age 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= </a:t>
            </a:r>
            <a:r>
              <a:rPr lang="zh-CN" altLang="zh-CN" sz="1400" dirty="0">
                <a:solidFill>
                  <a:srgbClr val="1750EB"/>
                </a:solidFill>
                <a:latin typeface="Consolas" panose="020B0609020204030204" pitchFamily="49" charset="0"/>
              </a:rPr>
              <a:t>18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;</a:t>
            </a:r>
            <a:b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    }</a:t>
            </a:r>
            <a:b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}</a:t>
            </a:r>
            <a:endParaRPr lang="zh-CN" altLang="zh-CN" sz="24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063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</a:p>
        </p:txBody>
      </p:sp>
      <p:sp>
        <p:nvSpPr>
          <p:cNvPr id="24" name="文本占位符 3">
            <a:extLst>
              <a:ext uri="{FF2B5EF4-FFF2-40B4-BE49-F238E27FC236}">
                <a16:creationId xmlns:a16="http://schemas.microsoft.com/office/drawing/2014/main" id="{C4B8F0B7-B839-4DC0-8545-B40734C46EA9}"/>
              </a:ext>
            </a:extLst>
          </p:cNvPr>
          <p:cNvSpPr txBox="1">
            <a:spLocks/>
          </p:cNvSpPr>
          <p:nvPr/>
        </p:nvSpPr>
        <p:spPr>
          <a:xfrm>
            <a:off x="710880" y="940081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>
                <a:solidFill>
                  <a:srgbClr val="C00000"/>
                </a:solidFill>
                <a:latin typeface="Consolas" panose="020B0609020204030204" pitchFamily="49" charset="0"/>
              </a:rPr>
              <a:t>构造方法的执行流程</a:t>
            </a:r>
          </a:p>
        </p:txBody>
      </p:sp>
      <p:sp>
        <p:nvSpPr>
          <p:cNvPr id="19" name="AutoShape 4">
            <a:extLst>
              <a:ext uri="{FF2B5EF4-FFF2-40B4-BE49-F238E27FC236}">
                <a16:creationId xmlns:a16="http://schemas.microsoft.com/office/drawing/2014/main" id="{099C9E26-0708-4411-BC23-6A88333B1BC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0092405" y="1076360"/>
            <a:ext cx="102810" cy="102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936CAD2E-9083-4B2E-A5DD-D2E36986B0CD}"/>
              </a:ext>
            </a:extLst>
          </p:cNvPr>
          <p:cNvGrpSpPr>
            <a:grpSpLocks/>
          </p:cNvGrpSpPr>
          <p:nvPr/>
        </p:nvGrpSpPr>
        <p:grpSpPr bwMode="auto">
          <a:xfrm>
            <a:off x="8754534" y="1807633"/>
            <a:ext cx="3198284" cy="4790018"/>
            <a:chOff x="6565874" y="1354975"/>
            <a:chExt cx="2398614" cy="3593587"/>
          </a:xfrm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08802B0C-FE64-4255-9F7A-56B5E809B03E}"/>
                </a:ext>
              </a:extLst>
            </p:cNvPr>
            <p:cNvSpPr/>
            <p:nvPr/>
          </p:nvSpPr>
          <p:spPr bwMode="auto">
            <a:xfrm>
              <a:off x="6565874" y="1354975"/>
              <a:ext cx="2398614" cy="3593587"/>
            </a:xfrm>
            <a:prstGeom prst="rect">
              <a:avLst/>
            </a:prstGeom>
            <a:solidFill>
              <a:srgbClr val="047FFD">
                <a:alpha val="10000"/>
              </a:srgbClr>
            </a:solidFill>
            <a:ln w="38100">
              <a:solidFill>
                <a:srgbClr val="047FFD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12" name="TextBox 2">
              <a:extLst>
                <a:ext uri="{FF2B5EF4-FFF2-40B4-BE49-F238E27FC236}">
                  <a16:creationId xmlns:a16="http://schemas.microsoft.com/office/drawing/2014/main" id="{D8535F8F-587D-4FB1-95C7-CAC75C68507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296868" y="4489224"/>
              <a:ext cx="936625" cy="446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zh-CN" altLang="en-US" sz="2400" b="1">
                  <a:solidFill>
                    <a:srgbClr val="047FFD"/>
                  </a:solidFill>
                  <a:latin typeface="Consolas" panose="020B06090202040302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堆内存</a:t>
              </a:r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33A35A56-A2F4-47C7-A91A-3DD11D70462B}"/>
              </a:ext>
            </a:extLst>
          </p:cNvPr>
          <p:cNvGrpSpPr>
            <a:grpSpLocks/>
          </p:cNvGrpSpPr>
          <p:nvPr/>
        </p:nvGrpSpPr>
        <p:grpSpPr bwMode="auto">
          <a:xfrm>
            <a:off x="5941484" y="1797051"/>
            <a:ext cx="2360083" cy="4800600"/>
            <a:chOff x="4441895" y="1347668"/>
            <a:chExt cx="1771200" cy="3600344"/>
          </a:xfrm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FAD5BEF2-D152-4A14-A0DA-7B922AE4A0EA}"/>
                </a:ext>
              </a:extLst>
            </p:cNvPr>
            <p:cNvSpPr/>
            <p:nvPr/>
          </p:nvSpPr>
          <p:spPr bwMode="auto">
            <a:xfrm>
              <a:off x="4472076" y="1350843"/>
              <a:ext cx="1728310" cy="3597169"/>
            </a:xfrm>
            <a:prstGeom prst="rect">
              <a:avLst/>
            </a:prstGeom>
            <a:solidFill>
              <a:srgbClr val="FD0000">
                <a:alpha val="10000"/>
              </a:srgbClr>
            </a:solidFill>
            <a:ln w="38100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15" name="TextBox 2">
              <a:extLst>
                <a:ext uri="{FF2B5EF4-FFF2-40B4-BE49-F238E27FC236}">
                  <a16:creationId xmlns:a16="http://schemas.microsoft.com/office/drawing/2014/main" id="{0F535BF6-ADBC-4529-B0AA-925E9B6E9AF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68464" y="4457474"/>
              <a:ext cx="935038" cy="4458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zh-CN" altLang="en-US" sz="2400" b="1" dirty="0">
                  <a:solidFill>
                    <a:srgbClr val="C00000"/>
                  </a:solidFill>
                  <a:latin typeface="Consolas" panose="020B06090202040302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栈内存</a:t>
              </a:r>
              <a:endParaRPr lang="en-US" altLang="zh-CN" sz="2400" b="1" dirty="0">
                <a:solidFill>
                  <a:srgbClr val="C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108C3F0A-B5BF-4A5D-B87B-F839D5005F10}"/>
                </a:ext>
              </a:extLst>
            </p:cNvPr>
            <p:cNvCxnSpPr/>
            <p:nvPr/>
          </p:nvCxnSpPr>
          <p:spPr>
            <a:xfrm>
              <a:off x="4448249" y="1347668"/>
              <a:ext cx="11119" cy="3597169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547114A9-DCC7-41F8-B2C8-2D70514E081B}"/>
                </a:ext>
              </a:extLst>
            </p:cNvPr>
            <p:cNvCxnSpPr/>
            <p:nvPr/>
          </p:nvCxnSpPr>
          <p:spPr>
            <a:xfrm>
              <a:off x="6184502" y="1350843"/>
              <a:ext cx="11120" cy="3597169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92D7D3D1-A311-4A6F-9DFF-539E803D0940}"/>
                </a:ext>
              </a:extLst>
            </p:cNvPr>
            <p:cNvCxnSpPr/>
            <p:nvPr/>
          </p:nvCxnSpPr>
          <p:spPr>
            <a:xfrm flipH="1">
              <a:off x="4441895" y="4944837"/>
              <a:ext cx="1771200" cy="0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3">
            <a:extLst>
              <a:ext uri="{FF2B5EF4-FFF2-40B4-BE49-F238E27FC236}">
                <a16:creationId xmlns:a16="http://schemas.microsoft.com/office/drawing/2014/main" id="{C34EA7E8-02B1-4122-B8CB-BDCA86E4781E}"/>
              </a:ext>
            </a:extLst>
          </p:cNvPr>
          <p:cNvSpPr txBox="1"/>
          <p:nvPr/>
        </p:nvSpPr>
        <p:spPr>
          <a:xfrm>
            <a:off x="425451" y="2341034"/>
            <a:ext cx="4620683" cy="954107"/>
          </a:xfrm>
          <a:prstGeom prst="rect">
            <a:avLst/>
          </a:prstGeom>
          <a:solidFill>
            <a:srgbClr val="FFFFE4"/>
          </a:solidFill>
          <a:ln w="12700">
            <a:solidFill>
              <a:schemeClr val="tx1"/>
            </a:solidFill>
          </a:ln>
        </p:spPr>
        <p:txBody>
          <a:bodyPr>
            <a:spAutoFit/>
          </a:bodyPr>
          <a:lstStyle/>
          <a:p>
            <a:pPr>
              <a:defRPr/>
            </a:pPr>
            <a:r>
              <a:rPr lang="zh-CN" altLang="zh-CN" sz="1400" b="1" dirty="0">
                <a:solidFill>
                  <a:srgbClr val="00008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public static void 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main(String[] args) {</a:t>
            </a:r>
            <a:b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Student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en-US" altLang="zh-CN" sz="1400" dirty="0" err="1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stu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= </a:t>
            </a:r>
            <a:r>
              <a:rPr lang="zh-CN" altLang="zh-CN" sz="1400" b="1" dirty="0">
                <a:solidFill>
                  <a:srgbClr val="00008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new 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Student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</a:t>
            </a:r>
            <a:r>
              <a:rPr lang="zh-CN" altLang="zh-CN" sz="1400" b="1" dirty="0">
                <a:solidFill>
                  <a:srgbClr val="008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"钢门吹雪"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,</a:t>
            </a:r>
            <a:r>
              <a:rPr lang="zh-CN" altLang="zh-CN" sz="1400" dirty="0">
                <a:solidFill>
                  <a:srgbClr val="0000FF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23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);</a:t>
            </a:r>
            <a:b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</a:t>
            </a:r>
            <a:r>
              <a:rPr lang="en-US" altLang="zh-CN" sz="1400" dirty="0" err="1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stu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.show();</a:t>
            </a:r>
            <a:b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}</a:t>
            </a:r>
            <a:endParaRPr lang="zh-CN" altLang="zh-CN" sz="1400" dirty="0"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1" name="TextBox 3">
            <a:extLst>
              <a:ext uri="{FF2B5EF4-FFF2-40B4-BE49-F238E27FC236}">
                <a16:creationId xmlns:a16="http://schemas.microsoft.com/office/drawing/2014/main" id="{85470A58-5026-42CB-B9AB-B35BDD986190}"/>
              </a:ext>
            </a:extLst>
          </p:cNvPr>
          <p:cNvSpPr txBox="1"/>
          <p:nvPr/>
        </p:nvSpPr>
        <p:spPr>
          <a:xfrm>
            <a:off x="6017684" y="5683252"/>
            <a:ext cx="2209800" cy="307777"/>
          </a:xfrm>
          <a:prstGeom prst="rect">
            <a:avLst/>
          </a:prstGeom>
          <a:solidFill>
            <a:srgbClr val="FFFFE4"/>
          </a:solidFill>
          <a:ln w="12700">
            <a:solidFill>
              <a:schemeClr val="tx1"/>
            </a:solidFill>
          </a:ln>
        </p:spPr>
        <p:txBody>
          <a:bodyPr>
            <a:spAutoFit/>
          </a:bodyPr>
          <a:lstStyle/>
          <a:p>
            <a:pPr>
              <a:tabLst>
                <a:tab pos="775527" algn="l"/>
                <a:tab pos="1551055" algn="l"/>
                <a:tab pos="2326582" algn="l"/>
                <a:tab pos="3102109" algn="l"/>
                <a:tab pos="3877636" algn="l"/>
                <a:tab pos="4653164" algn="l"/>
                <a:tab pos="5428691" algn="l"/>
                <a:tab pos="6204218" algn="l"/>
                <a:tab pos="6979746" algn="l"/>
                <a:tab pos="7755273" algn="l"/>
                <a:tab pos="8530800" algn="l"/>
                <a:tab pos="9306327" algn="l"/>
                <a:tab pos="10081855" algn="l"/>
                <a:tab pos="10857382" algn="l"/>
                <a:tab pos="11632909" algn="l"/>
                <a:tab pos="12408436" algn="l"/>
              </a:tabLst>
              <a:defRPr/>
            </a:pPr>
            <a:r>
              <a:rPr lang="zh-CN" altLang="en-US" sz="1400" kern="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方法：</a:t>
            </a:r>
            <a:r>
              <a:rPr lang="en-US" altLang="zh-CN" sz="1400" kern="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main()</a:t>
            </a:r>
            <a:endParaRPr lang="en-US" altLang="zh-CN" sz="1400" b="1" kern="0" dirty="0">
              <a:solidFill>
                <a:srgbClr val="000080"/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2" name="TextBox 3">
            <a:extLst>
              <a:ext uri="{FF2B5EF4-FFF2-40B4-BE49-F238E27FC236}">
                <a16:creationId xmlns:a16="http://schemas.microsoft.com/office/drawing/2014/main" id="{9C17C350-D09E-4EBB-AD47-CCA0E5953BE3}"/>
              </a:ext>
            </a:extLst>
          </p:cNvPr>
          <p:cNvSpPr txBox="1"/>
          <p:nvPr/>
        </p:nvSpPr>
        <p:spPr>
          <a:xfrm>
            <a:off x="6017684" y="1411818"/>
            <a:ext cx="2209800" cy="307777"/>
          </a:xfrm>
          <a:prstGeom prst="rect">
            <a:avLst/>
          </a:prstGeom>
          <a:solidFill>
            <a:srgbClr val="FFFFE4"/>
          </a:solidFill>
          <a:ln w="12700">
            <a:solidFill>
              <a:schemeClr val="tx1"/>
            </a:solidFill>
          </a:ln>
        </p:spPr>
        <p:txBody>
          <a:bodyPr>
            <a:spAutoFit/>
          </a:bodyPr>
          <a:lstStyle/>
          <a:p>
            <a:pPr>
              <a:tabLst>
                <a:tab pos="775527" algn="l"/>
                <a:tab pos="1551055" algn="l"/>
                <a:tab pos="2326582" algn="l"/>
                <a:tab pos="3102109" algn="l"/>
                <a:tab pos="3877636" algn="l"/>
                <a:tab pos="4653164" algn="l"/>
                <a:tab pos="5428691" algn="l"/>
                <a:tab pos="6204218" algn="l"/>
                <a:tab pos="6979746" algn="l"/>
                <a:tab pos="7755273" algn="l"/>
                <a:tab pos="8530800" algn="l"/>
                <a:tab pos="9306327" algn="l"/>
                <a:tab pos="10081855" algn="l"/>
                <a:tab pos="10857382" algn="l"/>
                <a:tab pos="11632909" algn="l"/>
                <a:tab pos="12408436" algn="l"/>
              </a:tabLst>
              <a:defRPr/>
            </a:pPr>
            <a:r>
              <a:rPr lang="zh-CN" altLang="en-US" sz="1400" kern="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方法：</a:t>
            </a:r>
            <a:r>
              <a:rPr lang="en-US" altLang="zh-CN" sz="1400" kern="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main()</a:t>
            </a:r>
            <a:endParaRPr lang="en-US" altLang="zh-CN" sz="1400" b="1" kern="0" dirty="0">
              <a:solidFill>
                <a:srgbClr val="000080"/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8AA58914-AD0E-49AF-B20B-45CA065A3F0F}"/>
              </a:ext>
            </a:extLst>
          </p:cNvPr>
          <p:cNvSpPr/>
          <p:nvPr/>
        </p:nvSpPr>
        <p:spPr>
          <a:xfrm>
            <a:off x="431801" y="2402418"/>
            <a:ext cx="4620684" cy="213783"/>
          </a:xfrm>
          <a:prstGeom prst="rect">
            <a:avLst/>
          </a:prstGeom>
          <a:solidFill>
            <a:srgbClr val="FD0000">
              <a:alpha val="20000"/>
            </a:srgbClr>
          </a:solidFill>
          <a:ln w="38100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39AC76F9-4651-48EF-A29E-11E4AA51B253}"/>
              </a:ext>
            </a:extLst>
          </p:cNvPr>
          <p:cNvSpPr/>
          <p:nvPr/>
        </p:nvSpPr>
        <p:spPr>
          <a:xfrm>
            <a:off x="431801" y="2611967"/>
            <a:ext cx="4620684" cy="213784"/>
          </a:xfrm>
          <a:prstGeom prst="rect">
            <a:avLst/>
          </a:prstGeom>
          <a:solidFill>
            <a:srgbClr val="FD0000">
              <a:alpha val="20000"/>
            </a:srgbClr>
          </a:solidFill>
          <a:ln w="38100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6" name="TextBox 3">
            <a:extLst>
              <a:ext uri="{FF2B5EF4-FFF2-40B4-BE49-F238E27FC236}">
                <a16:creationId xmlns:a16="http://schemas.microsoft.com/office/drawing/2014/main" id="{1B8C6411-9365-4997-8ECE-2C8E1FB8D7E8}"/>
              </a:ext>
            </a:extLst>
          </p:cNvPr>
          <p:cNvSpPr txBox="1"/>
          <p:nvPr/>
        </p:nvSpPr>
        <p:spPr>
          <a:xfrm>
            <a:off x="1075267" y="3141134"/>
            <a:ext cx="4620684" cy="2893100"/>
          </a:xfrm>
          <a:prstGeom prst="rect">
            <a:avLst/>
          </a:prstGeom>
          <a:solidFill>
            <a:srgbClr val="FFFFE4"/>
          </a:solidFill>
          <a:ln w="12700">
            <a:solidFill>
              <a:schemeClr val="tx1"/>
            </a:solidFill>
          </a:ln>
        </p:spPr>
        <p:txBody>
          <a:bodyPr>
            <a:spAutoFit/>
          </a:bodyPr>
          <a:lstStyle/>
          <a:p>
            <a:pPr>
              <a:defRPr/>
            </a:pPr>
            <a:r>
              <a:rPr lang="zh-CN" altLang="zh-CN" sz="1400" b="1" dirty="0">
                <a:solidFill>
                  <a:srgbClr val="00008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public class 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Student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{</a:t>
            </a:r>
            <a:b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String </a:t>
            </a:r>
            <a:r>
              <a:rPr lang="zh-CN" altLang="zh-CN" sz="1400" b="1" dirty="0">
                <a:solidFill>
                  <a:srgbClr val="660E7A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name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;</a:t>
            </a:r>
            <a:b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</a:t>
            </a:r>
            <a:r>
              <a:rPr lang="zh-CN" altLang="zh-CN" sz="1400" b="1" dirty="0">
                <a:solidFill>
                  <a:srgbClr val="00008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int </a:t>
            </a:r>
            <a:r>
              <a:rPr lang="zh-CN" altLang="zh-CN" sz="1400" b="1" dirty="0">
                <a:solidFill>
                  <a:srgbClr val="660E7A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age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;</a:t>
            </a:r>
            <a:b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</a:t>
            </a:r>
            <a:r>
              <a:rPr lang="zh-CN" altLang="zh-CN" sz="1400" b="1" dirty="0">
                <a:solidFill>
                  <a:srgbClr val="00008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public 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Student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() {</a:t>
            </a:r>
            <a:b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}</a:t>
            </a:r>
            <a:b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</a:t>
            </a:r>
            <a:r>
              <a:rPr lang="zh-CN" altLang="zh-CN" sz="1400" b="1" dirty="0">
                <a:solidFill>
                  <a:srgbClr val="00008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public 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Student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(String name, </a:t>
            </a:r>
            <a:r>
              <a:rPr lang="zh-CN" altLang="zh-CN" sz="1400" b="1" dirty="0">
                <a:solidFill>
                  <a:srgbClr val="00008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int 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age) {</a:t>
            </a:r>
            <a:b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    </a:t>
            </a:r>
            <a:r>
              <a:rPr lang="zh-CN" altLang="zh-CN" sz="1400" b="1" dirty="0">
                <a:solidFill>
                  <a:srgbClr val="00008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this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.</a:t>
            </a:r>
            <a:r>
              <a:rPr lang="zh-CN" altLang="zh-CN" sz="1400" b="1" dirty="0">
                <a:solidFill>
                  <a:srgbClr val="660E7A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name 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= name;</a:t>
            </a:r>
            <a:b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    </a:t>
            </a:r>
            <a:r>
              <a:rPr lang="zh-CN" altLang="zh-CN" sz="1400" b="1" dirty="0">
                <a:solidFill>
                  <a:srgbClr val="00008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this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.</a:t>
            </a:r>
            <a:r>
              <a:rPr lang="zh-CN" altLang="zh-CN" sz="1400" b="1" dirty="0">
                <a:solidFill>
                  <a:srgbClr val="660E7A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age 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= age;</a:t>
            </a:r>
            <a:b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}</a:t>
            </a:r>
            <a:b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</a:t>
            </a:r>
            <a:r>
              <a:rPr lang="zh-CN" altLang="zh-CN" sz="1400" b="1" dirty="0">
                <a:solidFill>
                  <a:srgbClr val="00008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public void 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show() {</a:t>
            </a:r>
            <a:b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    </a:t>
            </a:r>
            <a:r>
              <a:rPr lang="en-US" altLang="zh-CN" sz="1400" dirty="0" err="1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sout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</a:t>
            </a:r>
            <a:r>
              <a:rPr lang="zh-CN" altLang="zh-CN" sz="1400" b="1" dirty="0">
                <a:solidFill>
                  <a:srgbClr val="660E7A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name 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+ </a:t>
            </a:r>
            <a:r>
              <a:rPr lang="zh-CN" altLang="zh-CN" sz="1400" b="1" dirty="0">
                <a:solidFill>
                  <a:srgbClr val="008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"---" 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+ </a:t>
            </a:r>
            <a:r>
              <a:rPr lang="zh-CN" altLang="zh-CN" sz="1400" b="1" dirty="0">
                <a:solidFill>
                  <a:srgbClr val="660E7A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age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);</a:t>
            </a:r>
            <a:b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}</a:t>
            </a:r>
            <a:b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}</a:t>
            </a:r>
            <a:endParaRPr lang="zh-CN" altLang="zh-CN" sz="1400" dirty="0"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7" name="TextBox 3">
            <a:extLst>
              <a:ext uri="{FF2B5EF4-FFF2-40B4-BE49-F238E27FC236}">
                <a16:creationId xmlns:a16="http://schemas.microsoft.com/office/drawing/2014/main" id="{D5633849-6466-45AD-B998-216917ABD43F}"/>
              </a:ext>
            </a:extLst>
          </p:cNvPr>
          <p:cNvSpPr txBox="1"/>
          <p:nvPr/>
        </p:nvSpPr>
        <p:spPr>
          <a:xfrm>
            <a:off x="6019377" y="5472438"/>
            <a:ext cx="2209800" cy="523220"/>
          </a:xfrm>
          <a:prstGeom prst="rect">
            <a:avLst/>
          </a:prstGeom>
          <a:solidFill>
            <a:srgbClr val="FFFFE4"/>
          </a:solidFill>
          <a:ln w="12700">
            <a:solidFill>
              <a:schemeClr val="tx1"/>
            </a:solidFill>
          </a:ln>
        </p:spPr>
        <p:txBody>
          <a:bodyPr>
            <a:spAutoFit/>
          </a:bodyPr>
          <a:lstStyle/>
          <a:p>
            <a:pPr>
              <a:tabLst>
                <a:tab pos="775527" algn="l"/>
                <a:tab pos="1551055" algn="l"/>
                <a:tab pos="2326582" algn="l"/>
                <a:tab pos="3102109" algn="l"/>
                <a:tab pos="3877636" algn="l"/>
                <a:tab pos="4653164" algn="l"/>
                <a:tab pos="5428691" algn="l"/>
                <a:tab pos="6204218" algn="l"/>
                <a:tab pos="6979746" algn="l"/>
                <a:tab pos="7755273" algn="l"/>
                <a:tab pos="8530800" algn="l"/>
                <a:tab pos="9306327" algn="l"/>
                <a:tab pos="10081855" algn="l"/>
                <a:tab pos="10857382" algn="l"/>
                <a:tab pos="11632909" algn="l"/>
                <a:tab pos="12408436" algn="l"/>
              </a:tabLst>
              <a:defRPr/>
            </a:pPr>
            <a:r>
              <a:rPr lang="zh-CN" altLang="en-US" sz="1400" kern="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方法：</a:t>
            </a:r>
            <a:r>
              <a:rPr lang="en-US" altLang="zh-CN" sz="1400" kern="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main()</a:t>
            </a:r>
          </a:p>
          <a:p>
            <a:pPr>
              <a:tabLst>
                <a:tab pos="775527" algn="l"/>
                <a:tab pos="1551055" algn="l"/>
                <a:tab pos="2326582" algn="l"/>
                <a:tab pos="3102109" algn="l"/>
                <a:tab pos="3877636" algn="l"/>
                <a:tab pos="4653164" algn="l"/>
                <a:tab pos="5428691" algn="l"/>
                <a:tab pos="6204218" algn="l"/>
                <a:tab pos="6979746" algn="l"/>
                <a:tab pos="7755273" algn="l"/>
                <a:tab pos="8530800" algn="l"/>
                <a:tab pos="9306327" algn="l"/>
                <a:tab pos="10081855" algn="l"/>
                <a:tab pos="10857382" algn="l"/>
                <a:tab pos="11632909" algn="l"/>
                <a:tab pos="12408436" algn="l"/>
              </a:tabLst>
              <a:defRPr/>
            </a:pPr>
            <a:r>
              <a:rPr lang="en-US" altLang="zh-CN" sz="1400" kern="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Student  </a:t>
            </a:r>
            <a:r>
              <a:rPr lang="en-US" altLang="zh-CN" sz="1400" kern="0" dirty="0" err="1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stu</a:t>
            </a:r>
            <a:endParaRPr lang="en-US" altLang="zh-CN" sz="1400" kern="0" dirty="0">
              <a:solidFill>
                <a:srgbClr val="000080"/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DB683DB9-1CE2-4429-B0CC-2D903C3AF49C}"/>
              </a:ext>
            </a:extLst>
          </p:cNvPr>
          <p:cNvSpPr/>
          <p:nvPr/>
        </p:nvSpPr>
        <p:spPr>
          <a:xfrm>
            <a:off x="2256367" y="2611967"/>
            <a:ext cx="2573867" cy="213784"/>
          </a:xfrm>
          <a:prstGeom prst="rect">
            <a:avLst/>
          </a:prstGeom>
          <a:solidFill>
            <a:srgbClr val="FD0000">
              <a:alpha val="20000"/>
            </a:srgbClr>
          </a:solidFill>
          <a:ln w="38100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83F60091-66D4-476D-97A5-ED12DB1B00AD}"/>
              </a:ext>
            </a:extLst>
          </p:cNvPr>
          <p:cNvSpPr/>
          <p:nvPr/>
        </p:nvSpPr>
        <p:spPr>
          <a:xfrm>
            <a:off x="1075267" y="4275667"/>
            <a:ext cx="4620684" cy="213784"/>
          </a:xfrm>
          <a:prstGeom prst="rect">
            <a:avLst/>
          </a:prstGeom>
          <a:solidFill>
            <a:srgbClr val="FD0000">
              <a:alpha val="20000"/>
            </a:srgbClr>
          </a:solidFill>
          <a:ln w="38100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FBA541B5-3D74-43FD-B57B-DD52ED637238}"/>
              </a:ext>
            </a:extLst>
          </p:cNvPr>
          <p:cNvSpPr/>
          <p:nvPr/>
        </p:nvSpPr>
        <p:spPr>
          <a:xfrm>
            <a:off x="2256367" y="2611967"/>
            <a:ext cx="376767" cy="213784"/>
          </a:xfrm>
          <a:prstGeom prst="rect">
            <a:avLst/>
          </a:prstGeom>
          <a:solidFill>
            <a:srgbClr val="FD0000">
              <a:alpha val="20000"/>
            </a:srgbClr>
          </a:solidFill>
          <a:ln w="38100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F63FFBBB-3CFB-4414-94D5-A67A05333EFC}"/>
              </a:ext>
            </a:extLst>
          </p:cNvPr>
          <p:cNvSpPr/>
          <p:nvPr/>
        </p:nvSpPr>
        <p:spPr>
          <a:xfrm>
            <a:off x="9647768" y="2093385"/>
            <a:ext cx="1919817" cy="34924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rgbClr val="C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Student</a:t>
            </a:r>
          </a:p>
        </p:txBody>
      </p:sp>
      <p:sp>
        <p:nvSpPr>
          <p:cNvPr id="32" name="TextBox 4">
            <a:extLst>
              <a:ext uri="{FF2B5EF4-FFF2-40B4-BE49-F238E27FC236}">
                <a16:creationId xmlns:a16="http://schemas.microsoft.com/office/drawing/2014/main" id="{A2FD3FAB-299A-42C2-AED9-7A94657198FA}"/>
              </a:ext>
            </a:extLst>
          </p:cNvPr>
          <p:cNvSpPr txBox="1"/>
          <p:nvPr/>
        </p:nvSpPr>
        <p:spPr>
          <a:xfrm>
            <a:off x="8858251" y="2042584"/>
            <a:ext cx="967316" cy="38529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zh-CN" sz="1400" b="1" dirty="0">
                <a:solidFill>
                  <a:srgbClr val="7030A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0x0011</a:t>
            </a:r>
            <a:endParaRPr lang="zh-CN" altLang="en-US" sz="1400" b="1" dirty="0">
              <a:solidFill>
                <a:srgbClr val="7030A0"/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F9F26DCC-E2E9-4446-B27F-BBAD265F5181}"/>
              </a:ext>
            </a:extLst>
          </p:cNvPr>
          <p:cNvSpPr/>
          <p:nvPr/>
        </p:nvSpPr>
        <p:spPr>
          <a:xfrm>
            <a:off x="9647767" y="2791885"/>
            <a:ext cx="768351" cy="34924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name</a:t>
            </a: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145042BE-1040-4F5E-950C-665E0ADAC4DF}"/>
              </a:ext>
            </a:extLst>
          </p:cNvPr>
          <p:cNvSpPr/>
          <p:nvPr/>
        </p:nvSpPr>
        <p:spPr>
          <a:xfrm>
            <a:off x="9647767" y="3141134"/>
            <a:ext cx="768351" cy="347133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age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90DA5909-7AF3-40DB-855D-397076428D6C}"/>
              </a:ext>
            </a:extLst>
          </p:cNvPr>
          <p:cNvSpPr/>
          <p:nvPr/>
        </p:nvSpPr>
        <p:spPr>
          <a:xfrm>
            <a:off x="10416117" y="2791885"/>
            <a:ext cx="1151467" cy="34924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null</a:t>
            </a: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A3E6EB2B-5791-41FA-86BD-518F0EFDA4D5}"/>
              </a:ext>
            </a:extLst>
          </p:cNvPr>
          <p:cNvSpPr/>
          <p:nvPr/>
        </p:nvSpPr>
        <p:spPr>
          <a:xfrm>
            <a:off x="10416117" y="3141134"/>
            <a:ext cx="1151467" cy="347133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0</a:t>
            </a: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50D89E25-1205-43FF-9FEE-FFBE723A4A7D}"/>
              </a:ext>
            </a:extLst>
          </p:cNvPr>
          <p:cNvSpPr/>
          <p:nvPr/>
        </p:nvSpPr>
        <p:spPr>
          <a:xfrm>
            <a:off x="9647767" y="2442633"/>
            <a:ext cx="768351" cy="349251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zh-CN" sz="1400" b="1" dirty="0">
                <a:solidFill>
                  <a:srgbClr val="00008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this</a:t>
            </a:r>
            <a:endParaRPr lang="en-US" altLang="zh-CN" sz="1400" dirty="0"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C8CF8116-962B-406A-A468-BCCA6A4621A7}"/>
              </a:ext>
            </a:extLst>
          </p:cNvPr>
          <p:cNvSpPr/>
          <p:nvPr/>
        </p:nvSpPr>
        <p:spPr>
          <a:xfrm>
            <a:off x="10416117" y="2442633"/>
            <a:ext cx="1151467" cy="349251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b="1" dirty="0">
                <a:solidFill>
                  <a:srgbClr val="7030A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0x0011</a:t>
            </a:r>
            <a:endParaRPr lang="zh-CN" altLang="en-US" sz="1400" b="1" dirty="0">
              <a:solidFill>
                <a:srgbClr val="7030A0"/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70C5AE6A-ADDB-4EC4-8FFA-7C45F7A409DA}"/>
              </a:ext>
            </a:extLst>
          </p:cNvPr>
          <p:cNvSpPr/>
          <p:nvPr/>
        </p:nvSpPr>
        <p:spPr>
          <a:xfrm>
            <a:off x="2639484" y="2611967"/>
            <a:ext cx="2159000" cy="213784"/>
          </a:xfrm>
          <a:prstGeom prst="rect">
            <a:avLst/>
          </a:prstGeom>
          <a:solidFill>
            <a:srgbClr val="FD0000">
              <a:alpha val="20000"/>
            </a:srgbClr>
          </a:solidFill>
          <a:ln w="38100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56066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4.44444E-6 L -1.38889E-6 0.62284 " pathEditMode="relative" rAng="0" ptsTypes="AA">
                                      <p:cBhvr>
                                        <p:cTn id="2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114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7" presetClass="emph" presetSubtype="0" repeatCount="3000" fill="remove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6" dur="250" autoRev="1" fill="remove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57" dur="250" autoRev="1" fill="remove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58" dur="250" autoRev="1" fill="remove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9" dur="250" autoRev="1" fill="remove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7" presetClass="emph" presetSubtype="0" repeatCount="3000" fill="remove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1" dur="250" autoRev="1" fill="remove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2" dur="250" autoRev="1" fill="remove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73" dur="250" autoRev="1" fill="remove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4" dur="250" autoRev="1" fill="remove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7" presetClass="emph" presetSubtype="0" repeatCount="3000" fill="remove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9" dur="250" autoRev="1" fill="remove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10" dur="250" autoRev="1" fill="remove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11" dur="250" autoRev="1" fill="remove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2" dur="250" autoRev="1" fill="remove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1" grpId="1" animBg="1"/>
      <p:bldP spid="22" grpId="0" animBg="1"/>
      <p:bldP spid="22" grpId="1" animBg="1"/>
      <p:bldP spid="22" grpId="2" animBg="1"/>
      <p:bldP spid="23" grpId="0" animBg="1"/>
      <p:bldP spid="23" grpId="1" animBg="1"/>
      <p:bldP spid="25" grpId="0" animBg="1"/>
      <p:bldP spid="25" grpId="1" animBg="1"/>
      <p:bldP spid="26" grpId="0" animBg="1"/>
      <p:bldP spid="27" grpId="0" animBg="1"/>
      <p:bldP spid="28" grpId="0" animBg="1"/>
      <p:bldP spid="28" grpId="1" animBg="1"/>
      <p:bldP spid="28" grpId="2" animBg="1"/>
      <p:bldP spid="29" grpId="0" animBg="1"/>
      <p:bldP spid="30" grpId="0" animBg="1"/>
      <p:bldP spid="30" grpId="1" animBg="1"/>
      <p:bldP spid="30" grpId="2" animBg="1"/>
      <p:bldP spid="31" grpId="0" animBg="1"/>
      <p:bldP spid="32" grpId="0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39" grpId="1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</a:p>
        </p:txBody>
      </p:sp>
      <p:sp>
        <p:nvSpPr>
          <p:cNvPr id="24" name="文本占位符 3">
            <a:extLst>
              <a:ext uri="{FF2B5EF4-FFF2-40B4-BE49-F238E27FC236}">
                <a16:creationId xmlns:a16="http://schemas.microsoft.com/office/drawing/2014/main" id="{C4B8F0B7-B839-4DC0-8545-B40734C46EA9}"/>
              </a:ext>
            </a:extLst>
          </p:cNvPr>
          <p:cNvSpPr txBox="1">
            <a:spLocks/>
          </p:cNvSpPr>
          <p:nvPr/>
        </p:nvSpPr>
        <p:spPr>
          <a:xfrm>
            <a:off x="710880" y="940081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>
                <a:solidFill>
                  <a:srgbClr val="C00000"/>
                </a:solidFill>
                <a:latin typeface="Consolas" panose="020B0609020204030204" pitchFamily="49" charset="0"/>
              </a:rPr>
              <a:t>构造方法的执行流程</a:t>
            </a:r>
          </a:p>
        </p:txBody>
      </p:sp>
      <p:sp>
        <p:nvSpPr>
          <p:cNvPr id="19" name="AutoShape 4">
            <a:extLst>
              <a:ext uri="{FF2B5EF4-FFF2-40B4-BE49-F238E27FC236}">
                <a16:creationId xmlns:a16="http://schemas.microsoft.com/office/drawing/2014/main" id="{099C9E26-0708-4411-BC23-6A88333B1BC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0092405" y="1076360"/>
            <a:ext cx="102810" cy="102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grpSp>
        <p:nvGrpSpPr>
          <p:cNvPr id="6" name="组合 8">
            <a:extLst>
              <a:ext uri="{FF2B5EF4-FFF2-40B4-BE49-F238E27FC236}">
                <a16:creationId xmlns:a16="http://schemas.microsoft.com/office/drawing/2014/main" id="{DC40ADBB-0D98-467A-8C68-41C42366E8B2}"/>
              </a:ext>
            </a:extLst>
          </p:cNvPr>
          <p:cNvGrpSpPr>
            <a:grpSpLocks/>
          </p:cNvGrpSpPr>
          <p:nvPr/>
        </p:nvGrpSpPr>
        <p:grpSpPr bwMode="auto">
          <a:xfrm>
            <a:off x="8754534" y="1807633"/>
            <a:ext cx="3198284" cy="4790018"/>
            <a:chOff x="6565874" y="1354975"/>
            <a:chExt cx="2398614" cy="3593587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DD70A956-8811-47B5-8CC9-183766340978}"/>
                </a:ext>
              </a:extLst>
            </p:cNvPr>
            <p:cNvSpPr/>
            <p:nvPr/>
          </p:nvSpPr>
          <p:spPr bwMode="auto">
            <a:xfrm>
              <a:off x="6565874" y="1354975"/>
              <a:ext cx="2398614" cy="3593587"/>
            </a:xfrm>
            <a:prstGeom prst="rect">
              <a:avLst/>
            </a:prstGeom>
            <a:solidFill>
              <a:srgbClr val="047FFD">
                <a:alpha val="10000"/>
              </a:srgbClr>
            </a:solidFill>
            <a:ln w="38100">
              <a:solidFill>
                <a:srgbClr val="047FFD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8" name="TextBox 2">
              <a:extLst>
                <a:ext uri="{FF2B5EF4-FFF2-40B4-BE49-F238E27FC236}">
                  <a16:creationId xmlns:a16="http://schemas.microsoft.com/office/drawing/2014/main" id="{257A3982-4422-429E-8701-2089B873B3E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296868" y="4489224"/>
              <a:ext cx="936625" cy="446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zh-CN" altLang="en-US" sz="2400" b="1">
                  <a:solidFill>
                    <a:srgbClr val="047FFD"/>
                  </a:solidFill>
                  <a:latin typeface="Consolas" panose="020B06090202040302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堆内存</a:t>
              </a:r>
            </a:p>
          </p:txBody>
        </p:sp>
      </p:grpSp>
      <p:grpSp>
        <p:nvGrpSpPr>
          <p:cNvPr id="9" name="组合 11">
            <a:extLst>
              <a:ext uri="{FF2B5EF4-FFF2-40B4-BE49-F238E27FC236}">
                <a16:creationId xmlns:a16="http://schemas.microsoft.com/office/drawing/2014/main" id="{3F20AFF8-FE47-47E4-B244-4AC5CF38DCED}"/>
              </a:ext>
            </a:extLst>
          </p:cNvPr>
          <p:cNvGrpSpPr>
            <a:grpSpLocks/>
          </p:cNvGrpSpPr>
          <p:nvPr/>
        </p:nvGrpSpPr>
        <p:grpSpPr bwMode="auto">
          <a:xfrm>
            <a:off x="5941484" y="1797051"/>
            <a:ext cx="2360083" cy="4800600"/>
            <a:chOff x="4441895" y="1347668"/>
            <a:chExt cx="1771200" cy="3600344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2FF9EB96-053D-48A3-BF56-35A6DA6B1399}"/>
                </a:ext>
              </a:extLst>
            </p:cNvPr>
            <p:cNvSpPr/>
            <p:nvPr/>
          </p:nvSpPr>
          <p:spPr bwMode="auto">
            <a:xfrm>
              <a:off x="4472076" y="1350843"/>
              <a:ext cx="1728310" cy="3597169"/>
            </a:xfrm>
            <a:prstGeom prst="rect">
              <a:avLst/>
            </a:prstGeom>
            <a:solidFill>
              <a:srgbClr val="FD0000">
                <a:alpha val="10000"/>
              </a:srgbClr>
            </a:solidFill>
            <a:ln w="38100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11" name="TextBox 2">
              <a:extLst>
                <a:ext uri="{FF2B5EF4-FFF2-40B4-BE49-F238E27FC236}">
                  <a16:creationId xmlns:a16="http://schemas.microsoft.com/office/drawing/2014/main" id="{49BC3EE1-CB5D-4ABF-8621-B49D0EB31CF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68464" y="4457474"/>
              <a:ext cx="935038" cy="4458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zh-CN" altLang="en-US" sz="2400" b="1" dirty="0">
                  <a:solidFill>
                    <a:srgbClr val="C00000"/>
                  </a:solidFill>
                  <a:latin typeface="Consolas" panose="020B06090202040302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栈内存</a:t>
              </a:r>
              <a:endParaRPr lang="en-US" altLang="zh-CN" sz="2400" b="1" dirty="0">
                <a:solidFill>
                  <a:srgbClr val="C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043E7522-AAB4-4A36-A3E7-B8CA5A70DEBB}"/>
                </a:ext>
              </a:extLst>
            </p:cNvPr>
            <p:cNvCxnSpPr/>
            <p:nvPr/>
          </p:nvCxnSpPr>
          <p:spPr>
            <a:xfrm>
              <a:off x="4448249" y="1347668"/>
              <a:ext cx="11119" cy="3597169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7AC9A917-75C7-486D-9EBD-D0995BBE0510}"/>
                </a:ext>
              </a:extLst>
            </p:cNvPr>
            <p:cNvCxnSpPr/>
            <p:nvPr/>
          </p:nvCxnSpPr>
          <p:spPr>
            <a:xfrm>
              <a:off x="6184502" y="1350843"/>
              <a:ext cx="11120" cy="3597169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3350F47A-ED76-4E29-B81F-5A9C3DF9A58D}"/>
                </a:ext>
              </a:extLst>
            </p:cNvPr>
            <p:cNvCxnSpPr/>
            <p:nvPr/>
          </p:nvCxnSpPr>
          <p:spPr>
            <a:xfrm flipH="1">
              <a:off x="4441895" y="4944837"/>
              <a:ext cx="1771200" cy="0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BF7AC3FE-8CDC-4A2E-889E-7B34033E9964}"/>
              </a:ext>
            </a:extLst>
          </p:cNvPr>
          <p:cNvSpPr/>
          <p:nvPr/>
        </p:nvSpPr>
        <p:spPr>
          <a:xfrm>
            <a:off x="9647768" y="2093385"/>
            <a:ext cx="1919817" cy="34924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rgbClr val="C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Student</a:t>
            </a:r>
          </a:p>
        </p:txBody>
      </p:sp>
      <p:sp>
        <p:nvSpPr>
          <p:cNvPr id="16" name="TextBox 4">
            <a:extLst>
              <a:ext uri="{FF2B5EF4-FFF2-40B4-BE49-F238E27FC236}">
                <a16:creationId xmlns:a16="http://schemas.microsoft.com/office/drawing/2014/main" id="{5693F535-F054-4438-B130-E3192B221C61}"/>
              </a:ext>
            </a:extLst>
          </p:cNvPr>
          <p:cNvSpPr txBox="1"/>
          <p:nvPr/>
        </p:nvSpPr>
        <p:spPr>
          <a:xfrm>
            <a:off x="8858251" y="2042584"/>
            <a:ext cx="967316" cy="38529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zh-CN" sz="1400" b="1" dirty="0">
                <a:solidFill>
                  <a:srgbClr val="7030A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0x0011</a:t>
            </a:r>
            <a:endParaRPr lang="zh-CN" altLang="en-US" sz="1400" b="1" dirty="0">
              <a:solidFill>
                <a:srgbClr val="7030A0"/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75F87E98-5F20-49D7-A028-18A3EBB3718D}"/>
              </a:ext>
            </a:extLst>
          </p:cNvPr>
          <p:cNvSpPr/>
          <p:nvPr/>
        </p:nvSpPr>
        <p:spPr>
          <a:xfrm>
            <a:off x="9647767" y="2791885"/>
            <a:ext cx="768351" cy="34924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name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917EB4A5-BAF2-4F84-A319-38B1FB124380}"/>
              </a:ext>
            </a:extLst>
          </p:cNvPr>
          <p:cNvSpPr/>
          <p:nvPr/>
        </p:nvSpPr>
        <p:spPr>
          <a:xfrm>
            <a:off x="9647767" y="3141134"/>
            <a:ext cx="768351" cy="347133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age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1EBCA418-FB25-4B2E-9DA3-FB3B18BBFB28}"/>
              </a:ext>
            </a:extLst>
          </p:cNvPr>
          <p:cNvSpPr/>
          <p:nvPr/>
        </p:nvSpPr>
        <p:spPr>
          <a:xfrm>
            <a:off x="10416117" y="2791885"/>
            <a:ext cx="1151467" cy="34924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null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E2E4579B-A86F-44A8-B05A-001A009AD82A}"/>
              </a:ext>
            </a:extLst>
          </p:cNvPr>
          <p:cNvSpPr/>
          <p:nvPr/>
        </p:nvSpPr>
        <p:spPr>
          <a:xfrm>
            <a:off x="10416117" y="3141134"/>
            <a:ext cx="1151467" cy="347133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0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D1B7951D-0190-4D6A-A7E7-A3A894DB77CA}"/>
              </a:ext>
            </a:extLst>
          </p:cNvPr>
          <p:cNvSpPr/>
          <p:nvPr/>
        </p:nvSpPr>
        <p:spPr>
          <a:xfrm>
            <a:off x="9647767" y="2442633"/>
            <a:ext cx="768351" cy="349251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zh-CN" sz="1400" b="1" dirty="0">
                <a:solidFill>
                  <a:srgbClr val="00008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this</a:t>
            </a:r>
            <a:endParaRPr lang="en-US" altLang="zh-CN" sz="1400" dirty="0"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0BE27AD7-A088-49A3-97C5-52203D1432BA}"/>
              </a:ext>
            </a:extLst>
          </p:cNvPr>
          <p:cNvSpPr/>
          <p:nvPr/>
        </p:nvSpPr>
        <p:spPr>
          <a:xfrm>
            <a:off x="10416117" y="2442633"/>
            <a:ext cx="1151467" cy="349251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b="1" dirty="0">
                <a:solidFill>
                  <a:srgbClr val="7030A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0x0011</a:t>
            </a:r>
            <a:endParaRPr lang="zh-CN" altLang="en-US" sz="1400" b="1" dirty="0">
              <a:solidFill>
                <a:srgbClr val="7030A0"/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5" name="TextBox 3">
            <a:extLst>
              <a:ext uri="{FF2B5EF4-FFF2-40B4-BE49-F238E27FC236}">
                <a16:creationId xmlns:a16="http://schemas.microsoft.com/office/drawing/2014/main" id="{C9AB1564-FB11-46B9-B183-6F88BC4CC8C9}"/>
              </a:ext>
            </a:extLst>
          </p:cNvPr>
          <p:cNvSpPr txBox="1"/>
          <p:nvPr/>
        </p:nvSpPr>
        <p:spPr>
          <a:xfrm>
            <a:off x="6017684" y="984251"/>
            <a:ext cx="2209800" cy="738664"/>
          </a:xfrm>
          <a:prstGeom prst="rect">
            <a:avLst/>
          </a:prstGeom>
          <a:solidFill>
            <a:srgbClr val="FFFFE4"/>
          </a:solidFill>
          <a:ln w="12700">
            <a:solidFill>
              <a:schemeClr val="tx1"/>
            </a:solidFill>
          </a:ln>
        </p:spPr>
        <p:txBody>
          <a:bodyPr>
            <a:spAutoFit/>
          </a:bodyPr>
          <a:lstStyle/>
          <a:p>
            <a:pPr>
              <a:tabLst>
                <a:tab pos="775527" algn="l"/>
                <a:tab pos="1551055" algn="l"/>
                <a:tab pos="2326582" algn="l"/>
                <a:tab pos="3102109" algn="l"/>
                <a:tab pos="3877636" algn="l"/>
                <a:tab pos="4653164" algn="l"/>
                <a:tab pos="5428691" algn="l"/>
                <a:tab pos="6204218" algn="l"/>
                <a:tab pos="6979746" algn="l"/>
                <a:tab pos="7755273" algn="l"/>
                <a:tab pos="8530800" algn="l"/>
                <a:tab pos="9306327" algn="l"/>
                <a:tab pos="10081855" algn="l"/>
                <a:tab pos="10857382" algn="l"/>
                <a:tab pos="11632909" algn="l"/>
                <a:tab pos="12408436" algn="l"/>
              </a:tabLst>
              <a:defRPr/>
            </a:pPr>
            <a:r>
              <a:rPr lang="zh-CN" altLang="en-US" sz="1400" kern="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构造方法：</a:t>
            </a:r>
            <a:r>
              <a:rPr lang="en-US" altLang="zh-CN" sz="1400" kern="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Student()</a:t>
            </a:r>
          </a:p>
          <a:p>
            <a:pPr>
              <a:tabLst>
                <a:tab pos="775527" algn="l"/>
                <a:tab pos="1551055" algn="l"/>
                <a:tab pos="2326582" algn="l"/>
                <a:tab pos="3102109" algn="l"/>
                <a:tab pos="3877636" algn="l"/>
                <a:tab pos="4653164" algn="l"/>
                <a:tab pos="5428691" algn="l"/>
                <a:tab pos="6204218" algn="l"/>
                <a:tab pos="6979746" algn="l"/>
                <a:tab pos="7755273" algn="l"/>
                <a:tab pos="8530800" algn="l"/>
                <a:tab pos="9306327" algn="l"/>
                <a:tab pos="10081855" algn="l"/>
                <a:tab pos="10857382" algn="l"/>
                <a:tab pos="11632909" algn="l"/>
                <a:tab pos="12408436" algn="l"/>
              </a:tabLst>
              <a:defRPr/>
            </a:pPr>
            <a:r>
              <a:rPr lang="en-US" altLang="zh-CN" sz="1400" kern="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String name</a:t>
            </a:r>
          </a:p>
          <a:p>
            <a:pPr>
              <a:tabLst>
                <a:tab pos="775527" algn="l"/>
                <a:tab pos="1551055" algn="l"/>
                <a:tab pos="2326582" algn="l"/>
                <a:tab pos="3102109" algn="l"/>
                <a:tab pos="3877636" algn="l"/>
                <a:tab pos="4653164" algn="l"/>
                <a:tab pos="5428691" algn="l"/>
                <a:tab pos="6204218" algn="l"/>
                <a:tab pos="6979746" algn="l"/>
                <a:tab pos="7755273" algn="l"/>
                <a:tab pos="8530800" algn="l"/>
                <a:tab pos="9306327" algn="l"/>
                <a:tab pos="10081855" algn="l"/>
                <a:tab pos="10857382" algn="l"/>
                <a:tab pos="11632909" algn="l"/>
                <a:tab pos="12408436" algn="l"/>
              </a:tabLst>
              <a:defRPr/>
            </a:pPr>
            <a:r>
              <a:rPr lang="en-US" altLang="zh-CN" sz="1400" kern="0" dirty="0" err="1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int</a:t>
            </a:r>
            <a:r>
              <a:rPr lang="en-US" altLang="zh-CN" sz="1400" kern="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age</a:t>
            </a:r>
            <a:endParaRPr lang="en-US" altLang="zh-CN" sz="1400" kern="0" dirty="0">
              <a:solidFill>
                <a:srgbClr val="000080"/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6" name="TextBox 3">
            <a:extLst>
              <a:ext uri="{FF2B5EF4-FFF2-40B4-BE49-F238E27FC236}">
                <a16:creationId xmlns:a16="http://schemas.microsoft.com/office/drawing/2014/main" id="{E4588E19-1E4F-4F68-A6EE-39936BF32796}"/>
              </a:ext>
            </a:extLst>
          </p:cNvPr>
          <p:cNvSpPr txBox="1"/>
          <p:nvPr/>
        </p:nvSpPr>
        <p:spPr>
          <a:xfrm>
            <a:off x="6017684" y="5467351"/>
            <a:ext cx="2209800" cy="523220"/>
          </a:xfrm>
          <a:prstGeom prst="rect">
            <a:avLst/>
          </a:prstGeom>
          <a:solidFill>
            <a:srgbClr val="FFFFE4"/>
          </a:solidFill>
          <a:ln w="12700">
            <a:solidFill>
              <a:schemeClr val="tx1"/>
            </a:solidFill>
          </a:ln>
        </p:spPr>
        <p:txBody>
          <a:bodyPr>
            <a:spAutoFit/>
          </a:bodyPr>
          <a:lstStyle/>
          <a:p>
            <a:pPr>
              <a:tabLst>
                <a:tab pos="775527" algn="l"/>
                <a:tab pos="1551055" algn="l"/>
                <a:tab pos="2326582" algn="l"/>
                <a:tab pos="3102109" algn="l"/>
                <a:tab pos="3877636" algn="l"/>
                <a:tab pos="4653164" algn="l"/>
                <a:tab pos="5428691" algn="l"/>
                <a:tab pos="6204218" algn="l"/>
                <a:tab pos="6979746" algn="l"/>
                <a:tab pos="7755273" algn="l"/>
                <a:tab pos="8530800" algn="l"/>
                <a:tab pos="9306327" algn="l"/>
                <a:tab pos="10081855" algn="l"/>
                <a:tab pos="10857382" algn="l"/>
                <a:tab pos="11632909" algn="l"/>
                <a:tab pos="12408436" algn="l"/>
              </a:tabLst>
              <a:defRPr/>
            </a:pPr>
            <a:r>
              <a:rPr lang="zh-CN" altLang="en-US" sz="1400" kern="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方法：</a:t>
            </a:r>
            <a:r>
              <a:rPr lang="en-US" altLang="zh-CN" sz="1400" kern="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main()</a:t>
            </a:r>
          </a:p>
          <a:p>
            <a:pPr>
              <a:tabLst>
                <a:tab pos="775527" algn="l"/>
                <a:tab pos="1551055" algn="l"/>
                <a:tab pos="2326582" algn="l"/>
                <a:tab pos="3102109" algn="l"/>
                <a:tab pos="3877636" algn="l"/>
                <a:tab pos="4653164" algn="l"/>
                <a:tab pos="5428691" algn="l"/>
                <a:tab pos="6204218" algn="l"/>
                <a:tab pos="6979746" algn="l"/>
                <a:tab pos="7755273" algn="l"/>
                <a:tab pos="8530800" algn="l"/>
                <a:tab pos="9306327" algn="l"/>
                <a:tab pos="10081855" algn="l"/>
                <a:tab pos="10857382" algn="l"/>
                <a:tab pos="11632909" algn="l"/>
                <a:tab pos="12408436" algn="l"/>
              </a:tabLst>
              <a:defRPr/>
            </a:pPr>
            <a:r>
              <a:rPr lang="en-US" altLang="zh-CN" sz="1400" kern="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Student  </a:t>
            </a:r>
            <a:r>
              <a:rPr lang="en-US" altLang="zh-CN" sz="1400" kern="0" dirty="0" err="1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stu</a:t>
            </a:r>
            <a:endParaRPr lang="en-US" altLang="zh-CN" sz="1400" kern="0" dirty="0">
              <a:solidFill>
                <a:srgbClr val="000080"/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7" name="TextBox 3">
            <a:extLst>
              <a:ext uri="{FF2B5EF4-FFF2-40B4-BE49-F238E27FC236}">
                <a16:creationId xmlns:a16="http://schemas.microsoft.com/office/drawing/2014/main" id="{A0C69727-F1E9-471B-8876-857A21A7756D}"/>
              </a:ext>
            </a:extLst>
          </p:cNvPr>
          <p:cNvSpPr txBox="1"/>
          <p:nvPr/>
        </p:nvSpPr>
        <p:spPr>
          <a:xfrm>
            <a:off x="6017684" y="4612218"/>
            <a:ext cx="2209800" cy="738664"/>
          </a:xfrm>
          <a:prstGeom prst="rect">
            <a:avLst/>
          </a:prstGeom>
          <a:solidFill>
            <a:srgbClr val="FFFFE4"/>
          </a:solidFill>
          <a:ln w="12700">
            <a:solidFill>
              <a:schemeClr val="tx1"/>
            </a:solidFill>
          </a:ln>
        </p:spPr>
        <p:txBody>
          <a:bodyPr>
            <a:spAutoFit/>
          </a:bodyPr>
          <a:lstStyle/>
          <a:p>
            <a:pPr>
              <a:tabLst>
                <a:tab pos="775527" algn="l"/>
                <a:tab pos="1551055" algn="l"/>
                <a:tab pos="2326582" algn="l"/>
                <a:tab pos="3102109" algn="l"/>
                <a:tab pos="3877636" algn="l"/>
                <a:tab pos="4653164" algn="l"/>
                <a:tab pos="5428691" algn="l"/>
                <a:tab pos="6204218" algn="l"/>
                <a:tab pos="6979746" algn="l"/>
                <a:tab pos="7755273" algn="l"/>
                <a:tab pos="8530800" algn="l"/>
                <a:tab pos="9306327" algn="l"/>
                <a:tab pos="10081855" algn="l"/>
                <a:tab pos="10857382" algn="l"/>
                <a:tab pos="11632909" algn="l"/>
                <a:tab pos="12408436" algn="l"/>
              </a:tabLst>
              <a:defRPr/>
            </a:pPr>
            <a:r>
              <a:rPr lang="zh-CN" altLang="en-US" sz="1400" kern="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构造方法：</a:t>
            </a:r>
            <a:r>
              <a:rPr lang="en-US" altLang="zh-CN" sz="1400" kern="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Student()</a:t>
            </a:r>
          </a:p>
          <a:p>
            <a:pPr>
              <a:tabLst>
                <a:tab pos="775527" algn="l"/>
                <a:tab pos="1551055" algn="l"/>
                <a:tab pos="2326582" algn="l"/>
                <a:tab pos="3102109" algn="l"/>
                <a:tab pos="3877636" algn="l"/>
                <a:tab pos="4653164" algn="l"/>
                <a:tab pos="5428691" algn="l"/>
                <a:tab pos="6204218" algn="l"/>
                <a:tab pos="6979746" algn="l"/>
                <a:tab pos="7755273" algn="l"/>
                <a:tab pos="8530800" algn="l"/>
                <a:tab pos="9306327" algn="l"/>
                <a:tab pos="10081855" algn="l"/>
                <a:tab pos="10857382" algn="l"/>
                <a:tab pos="11632909" algn="l"/>
                <a:tab pos="12408436" algn="l"/>
              </a:tabLst>
              <a:defRPr/>
            </a:pPr>
            <a:r>
              <a:rPr lang="en-US" altLang="zh-CN" sz="1400" kern="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String name</a:t>
            </a:r>
          </a:p>
          <a:p>
            <a:pPr>
              <a:tabLst>
                <a:tab pos="775527" algn="l"/>
                <a:tab pos="1551055" algn="l"/>
                <a:tab pos="2326582" algn="l"/>
                <a:tab pos="3102109" algn="l"/>
                <a:tab pos="3877636" algn="l"/>
                <a:tab pos="4653164" algn="l"/>
                <a:tab pos="5428691" algn="l"/>
                <a:tab pos="6204218" algn="l"/>
                <a:tab pos="6979746" algn="l"/>
                <a:tab pos="7755273" algn="l"/>
                <a:tab pos="8530800" algn="l"/>
                <a:tab pos="9306327" algn="l"/>
                <a:tab pos="10081855" algn="l"/>
                <a:tab pos="10857382" algn="l"/>
                <a:tab pos="11632909" algn="l"/>
                <a:tab pos="12408436" algn="l"/>
              </a:tabLst>
              <a:defRPr/>
            </a:pPr>
            <a:r>
              <a:rPr lang="en-US" altLang="zh-CN" sz="1400" kern="0" dirty="0" err="1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int</a:t>
            </a:r>
            <a:r>
              <a:rPr lang="en-US" altLang="zh-CN" sz="1400" kern="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age</a:t>
            </a:r>
            <a:endParaRPr lang="en-US" altLang="zh-CN" sz="1400" kern="0" dirty="0">
              <a:solidFill>
                <a:srgbClr val="000080"/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8" name="TextBox 3">
            <a:extLst>
              <a:ext uri="{FF2B5EF4-FFF2-40B4-BE49-F238E27FC236}">
                <a16:creationId xmlns:a16="http://schemas.microsoft.com/office/drawing/2014/main" id="{B5B6C52E-83FB-4E31-8EAF-F0E48CF7B62A}"/>
              </a:ext>
            </a:extLst>
          </p:cNvPr>
          <p:cNvSpPr txBox="1"/>
          <p:nvPr/>
        </p:nvSpPr>
        <p:spPr>
          <a:xfrm>
            <a:off x="425451" y="2341034"/>
            <a:ext cx="4620683" cy="954107"/>
          </a:xfrm>
          <a:prstGeom prst="rect">
            <a:avLst/>
          </a:prstGeom>
          <a:solidFill>
            <a:srgbClr val="FFFFE4"/>
          </a:solidFill>
          <a:ln w="12700">
            <a:solidFill>
              <a:schemeClr val="tx1"/>
            </a:solidFill>
          </a:ln>
        </p:spPr>
        <p:txBody>
          <a:bodyPr>
            <a:spAutoFit/>
          </a:bodyPr>
          <a:lstStyle/>
          <a:p>
            <a:pPr>
              <a:defRPr/>
            </a:pPr>
            <a:r>
              <a:rPr lang="zh-CN" altLang="zh-CN" sz="1400" b="1" dirty="0">
                <a:solidFill>
                  <a:srgbClr val="00008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public static void 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main(String[] args) {</a:t>
            </a:r>
            <a:b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Student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en-US" altLang="zh-CN" sz="1400" dirty="0" err="1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stu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= </a:t>
            </a:r>
            <a:r>
              <a:rPr lang="zh-CN" altLang="zh-CN" sz="1400" b="1" dirty="0">
                <a:solidFill>
                  <a:srgbClr val="00008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new 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Student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</a:t>
            </a:r>
            <a:r>
              <a:rPr lang="zh-CN" altLang="zh-CN" sz="1400" b="1" dirty="0">
                <a:solidFill>
                  <a:srgbClr val="008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"钢门吹雪"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,</a:t>
            </a:r>
            <a:r>
              <a:rPr lang="zh-CN" altLang="zh-CN" sz="1400" dirty="0">
                <a:solidFill>
                  <a:srgbClr val="0000FF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23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);</a:t>
            </a:r>
            <a:b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</a:t>
            </a:r>
            <a:r>
              <a:rPr lang="en-US" altLang="zh-CN" sz="1400" dirty="0" err="1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stu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.show();</a:t>
            </a:r>
            <a:b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}</a:t>
            </a:r>
            <a:endParaRPr lang="zh-CN" altLang="zh-CN" sz="1400" dirty="0"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9" name="TextBox 3">
            <a:extLst>
              <a:ext uri="{FF2B5EF4-FFF2-40B4-BE49-F238E27FC236}">
                <a16:creationId xmlns:a16="http://schemas.microsoft.com/office/drawing/2014/main" id="{B7E60D91-5F9D-42B3-A5A9-6E17C6C8C87C}"/>
              </a:ext>
            </a:extLst>
          </p:cNvPr>
          <p:cNvSpPr txBox="1"/>
          <p:nvPr/>
        </p:nvSpPr>
        <p:spPr>
          <a:xfrm>
            <a:off x="1075267" y="3141134"/>
            <a:ext cx="4620684" cy="2893100"/>
          </a:xfrm>
          <a:prstGeom prst="rect">
            <a:avLst/>
          </a:prstGeom>
          <a:solidFill>
            <a:srgbClr val="FFFFE4"/>
          </a:solidFill>
          <a:ln w="12700">
            <a:solidFill>
              <a:schemeClr val="tx1"/>
            </a:solidFill>
          </a:ln>
        </p:spPr>
        <p:txBody>
          <a:bodyPr>
            <a:spAutoFit/>
          </a:bodyPr>
          <a:lstStyle/>
          <a:p>
            <a:pPr>
              <a:defRPr/>
            </a:pPr>
            <a:r>
              <a:rPr lang="zh-CN" altLang="zh-CN" sz="1400" b="1" dirty="0">
                <a:solidFill>
                  <a:srgbClr val="00008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public class 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Student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{</a:t>
            </a:r>
            <a:b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String </a:t>
            </a:r>
            <a:r>
              <a:rPr lang="zh-CN" altLang="zh-CN" sz="1400" b="1" dirty="0">
                <a:solidFill>
                  <a:srgbClr val="660E7A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name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;</a:t>
            </a:r>
            <a:b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</a:t>
            </a:r>
            <a:r>
              <a:rPr lang="zh-CN" altLang="zh-CN" sz="1400" b="1" dirty="0">
                <a:solidFill>
                  <a:srgbClr val="00008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int </a:t>
            </a:r>
            <a:r>
              <a:rPr lang="zh-CN" altLang="zh-CN" sz="1400" b="1" dirty="0">
                <a:solidFill>
                  <a:srgbClr val="660E7A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age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;</a:t>
            </a:r>
            <a:b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</a:t>
            </a:r>
            <a:r>
              <a:rPr lang="zh-CN" altLang="zh-CN" sz="1400" b="1" dirty="0">
                <a:solidFill>
                  <a:srgbClr val="00008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public 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Student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() {</a:t>
            </a:r>
            <a:b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}</a:t>
            </a:r>
            <a:b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</a:t>
            </a:r>
            <a:r>
              <a:rPr lang="zh-CN" altLang="zh-CN" sz="1400" b="1" dirty="0">
                <a:solidFill>
                  <a:srgbClr val="00008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public 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Student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(String name, </a:t>
            </a:r>
            <a:r>
              <a:rPr lang="zh-CN" altLang="zh-CN" sz="1400" b="1" dirty="0">
                <a:solidFill>
                  <a:srgbClr val="00008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int 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age) {</a:t>
            </a:r>
            <a:b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    </a:t>
            </a:r>
            <a:r>
              <a:rPr lang="zh-CN" altLang="zh-CN" sz="1400" b="1" dirty="0">
                <a:solidFill>
                  <a:srgbClr val="00008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this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.</a:t>
            </a:r>
            <a:r>
              <a:rPr lang="zh-CN" altLang="zh-CN" sz="1400" b="1" dirty="0">
                <a:solidFill>
                  <a:srgbClr val="660E7A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name 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= name;</a:t>
            </a:r>
            <a:b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    </a:t>
            </a:r>
            <a:r>
              <a:rPr lang="zh-CN" altLang="zh-CN" sz="1400" b="1" dirty="0">
                <a:solidFill>
                  <a:srgbClr val="00008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this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.</a:t>
            </a:r>
            <a:r>
              <a:rPr lang="zh-CN" altLang="zh-CN" sz="1400" b="1" dirty="0">
                <a:solidFill>
                  <a:srgbClr val="660E7A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age 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= age;</a:t>
            </a:r>
            <a:b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}</a:t>
            </a:r>
            <a:b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</a:t>
            </a:r>
            <a:r>
              <a:rPr lang="zh-CN" altLang="zh-CN" sz="1400" b="1" dirty="0">
                <a:solidFill>
                  <a:srgbClr val="00008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public void 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show() {</a:t>
            </a:r>
            <a:b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    </a:t>
            </a:r>
            <a:r>
              <a:rPr lang="en-US" altLang="zh-CN" sz="1400" dirty="0" err="1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sout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</a:t>
            </a:r>
            <a:r>
              <a:rPr lang="zh-CN" altLang="zh-CN" sz="1400" b="1" dirty="0">
                <a:solidFill>
                  <a:srgbClr val="660E7A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name 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+ </a:t>
            </a:r>
            <a:r>
              <a:rPr lang="zh-CN" altLang="zh-CN" sz="1400" b="1" dirty="0">
                <a:solidFill>
                  <a:srgbClr val="008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"---" 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+ </a:t>
            </a:r>
            <a:r>
              <a:rPr lang="zh-CN" altLang="zh-CN" sz="1400" b="1" dirty="0">
                <a:solidFill>
                  <a:srgbClr val="660E7A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age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);</a:t>
            </a:r>
            <a:b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}</a:t>
            </a:r>
            <a:b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}</a:t>
            </a:r>
            <a:endParaRPr lang="zh-CN" altLang="zh-CN" sz="1400" dirty="0"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E9D90B51-3483-4F65-B458-0D349DCC4AE4}"/>
              </a:ext>
            </a:extLst>
          </p:cNvPr>
          <p:cNvSpPr/>
          <p:nvPr/>
        </p:nvSpPr>
        <p:spPr>
          <a:xfrm>
            <a:off x="1075267" y="4275667"/>
            <a:ext cx="4620684" cy="213784"/>
          </a:xfrm>
          <a:prstGeom prst="rect">
            <a:avLst/>
          </a:prstGeom>
          <a:solidFill>
            <a:srgbClr val="FD0000">
              <a:alpha val="20000"/>
            </a:srgbClr>
          </a:solidFill>
          <a:ln w="38100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31" name="TextBox 3">
            <a:extLst>
              <a:ext uri="{FF2B5EF4-FFF2-40B4-BE49-F238E27FC236}">
                <a16:creationId xmlns:a16="http://schemas.microsoft.com/office/drawing/2014/main" id="{33F287BD-D0ED-4131-8167-AB6A26735B51}"/>
              </a:ext>
            </a:extLst>
          </p:cNvPr>
          <p:cNvSpPr txBox="1"/>
          <p:nvPr/>
        </p:nvSpPr>
        <p:spPr>
          <a:xfrm>
            <a:off x="6017684" y="4382559"/>
            <a:ext cx="2209800" cy="954107"/>
          </a:xfrm>
          <a:prstGeom prst="rect">
            <a:avLst/>
          </a:prstGeom>
          <a:solidFill>
            <a:srgbClr val="FFFFE4"/>
          </a:solidFill>
          <a:ln w="12700">
            <a:solidFill>
              <a:schemeClr val="tx1"/>
            </a:solidFill>
          </a:ln>
        </p:spPr>
        <p:txBody>
          <a:bodyPr>
            <a:spAutoFit/>
          </a:bodyPr>
          <a:lstStyle/>
          <a:p>
            <a:pPr>
              <a:tabLst>
                <a:tab pos="775527" algn="l"/>
                <a:tab pos="1551055" algn="l"/>
                <a:tab pos="2326582" algn="l"/>
                <a:tab pos="3102109" algn="l"/>
                <a:tab pos="3877636" algn="l"/>
                <a:tab pos="4653164" algn="l"/>
                <a:tab pos="5428691" algn="l"/>
                <a:tab pos="6204218" algn="l"/>
                <a:tab pos="6979746" algn="l"/>
                <a:tab pos="7755273" algn="l"/>
                <a:tab pos="8530800" algn="l"/>
                <a:tab pos="9306327" algn="l"/>
                <a:tab pos="10081855" algn="l"/>
                <a:tab pos="10857382" algn="l"/>
                <a:tab pos="11632909" algn="l"/>
                <a:tab pos="12408436" algn="l"/>
              </a:tabLst>
              <a:defRPr/>
            </a:pPr>
            <a:r>
              <a:rPr lang="zh-CN" altLang="en-US" sz="1400" kern="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构造方法：</a:t>
            </a:r>
            <a:r>
              <a:rPr lang="en-US" altLang="zh-CN" sz="1400" kern="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Student()</a:t>
            </a:r>
          </a:p>
          <a:p>
            <a:pPr>
              <a:tabLst>
                <a:tab pos="775527" algn="l"/>
                <a:tab pos="1551055" algn="l"/>
                <a:tab pos="2326582" algn="l"/>
                <a:tab pos="3102109" algn="l"/>
                <a:tab pos="3877636" algn="l"/>
                <a:tab pos="4653164" algn="l"/>
                <a:tab pos="5428691" algn="l"/>
                <a:tab pos="6204218" algn="l"/>
                <a:tab pos="6979746" algn="l"/>
                <a:tab pos="7755273" algn="l"/>
                <a:tab pos="8530800" algn="l"/>
                <a:tab pos="9306327" algn="l"/>
                <a:tab pos="10081855" algn="l"/>
                <a:tab pos="10857382" algn="l"/>
                <a:tab pos="11632909" algn="l"/>
                <a:tab pos="12408436" algn="l"/>
              </a:tabLst>
              <a:defRPr/>
            </a:pPr>
            <a:r>
              <a:rPr lang="zh-CN" altLang="en-US" sz="1400" kern="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调用者 </a:t>
            </a:r>
            <a:r>
              <a:rPr lang="zh-CN" altLang="zh-CN" sz="1400" b="1" dirty="0">
                <a:solidFill>
                  <a:srgbClr val="00008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this </a:t>
            </a:r>
            <a:r>
              <a:rPr lang="zh-CN" altLang="en-US" sz="1400" kern="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：</a:t>
            </a:r>
            <a:r>
              <a:rPr lang="en-US" altLang="zh-CN" sz="1400" b="1" dirty="0">
                <a:solidFill>
                  <a:srgbClr val="7030A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0x0011</a:t>
            </a:r>
            <a:endParaRPr lang="en-US" altLang="zh-CN" sz="1400" kern="0" dirty="0">
              <a:solidFill>
                <a:srgbClr val="000000"/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tabLst>
                <a:tab pos="775527" algn="l"/>
                <a:tab pos="1551055" algn="l"/>
                <a:tab pos="2326582" algn="l"/>
                <a:tab pos="3102109" algn="l"/>
                <a:tab pos="3877636" algn="l"/>
                <a:tab pos="4653164" algn="l"/>
                <a:tab pos="5428691" algn="l"/>
                <a:tab pos="6204218" algn="l"/>
                <a:tab pos="6979746" algn="l"/>
                <a:tab pos="7755273" algn="l"/>
                <a:tab pos="8530800" algn="l"/>
                <a:tab pos="9306327" algn="l"/>
                <a:tab pos="10081855" algn="l"/>
                <a:tab pos="10857382" algn="l"/>
                <a:tab pos="11632909" algn="l"/>
                <a:tab pos="12408436" algn="l"/>
              </a:tabLst>
              <a:defRPr/>
            </a:pPr>
            <a:r>
              <a:rPr lang="en-US" altLang="zh-CN" sz="1400" kern="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String name</a:t>
            </a:r>
          </a:p>
          <a:p>
            <a:pPr>
              <a:tabLst>
                <a:tab pos="775527" algn="l"/>
                <a:tab pos="1551055" algn="l"/>
                <a:tab pos="2326582" algn="l"/>
                <a:tab pos="3102109" algn="l"/>
                <a:tab pos="3877636" algn="l"/>
                <a:tab pos="4653164" algn="l"/>
                <a:tab pos="5428691" algn="l"/>
                <a:tab pos="6204218" algn="l"/>
                <a:tab pos="6979746" algn="l"/>
                <a:tab pos="7755273" algn="l"/>
                <a:tab pos="8530800" algn="l"/>
                <a:tab pos="9306327" algn="l"/>
                <a:tab pos="10081855" algn="l"/>
                <a:tab pos="10857382" algn="l"/>
                <a:tab pos="11632909" algn="l"/>
                <a:tab pos="12408436" algn="l"/>
              </a:tabLst>
              <a:defRPr/>
            </a:pPr>
            <a:r>
              <a:rPr lang="en-US" altLang="zh-CN" sz="1400" kern="0" dirty="0" err="1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int</a:t>
            </a:r>
            <a:r>
              <a:rPr lang="en-US" altLang="zh-CN" sz="1400" kern="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age</a:t>
            </a:r>
          </a:p>
        </p:txBody>
      </p:sp>
      <p:sp>
        <p:nvSpPr>
          <p:cNvPr id="32" name="TextBox 3">
            <a:extLst>
              <a:ext uri="{FF2B5EF4-FFF2-40B4-BE49-F238E27FC236}">
                <a16:creationId xmlns:a16="http://schemas.microsoft.com/office/drawing/2014/main" id="{2C4C7C3A-4568-4893-875D-2681314F40EE}"/>
              </a:ext>
            </a:extLst>
          </p:cNvPr>
          <p:cNvSpPr txBox="1"/>
          <p:nvPr/>
        </p:nvSpPr>
        <p:spPr>
          <a:xfrm>
            <a:off x="6017684" y="4385947"/>
            <a:ext cx="2209800" cy="954107"/>
          </a:xfrm>
          <a:prstGeom prst="rect">
            <a:avLst/>
          </a:prstGeom>
          <a:solidFill>
            <a:srgbClr val="FFFFE4"/>
          </a:solidFill>
          <a:ln w="12700">
            <a:solidFill>
              <a:schemeClr val="tx1"/>
            </a:solidFill>
          </a:ln>
        </p:spPr>
        <p:txBody>
          <a:bodyPr>
            <a:spAutoFit/>
          </a:bodyPr>
          <a:lstStyle/>
          <a:p>
            <a:pPr>
              <a:tabLst>
                <a:tab pos="775527" algn="l"/>
                <a:tab pos="1551055" algn="l"/>
                <a:tab pos="2326582" algn="l"/>
                <a:tab pos="3102109" algn="l"/>
                <a:tab pos="3877636" algn="l"/>
                <a:tab pos="4653164" algn="l"/>
                <a:tab pos="5428691" algn="l"/>
                <a:tab pos="6204218" algn="l"/>
                <a:tab pos="6979746" algn="l"/>
                <a:tab pos="7755273" algn="l"/>
                <a:tab pos="8530800" algn="l"/>
                <a:tab pos="9306327" algn="l"/>
                <a:tab pos="10081855" algn="l"/>
                <a:tab pos="10857382" algn="l"/>
                <a:tab pos="11632909" algn="l"/>
                <a:tab pos="12408436" algn="l"/>
              </a:tabLst>
              <a:defRPr/>
            </a:pPr>
            <a:r>
              <a:rPr lang="zh-CN" altLang="en-US" sz="1400" kern="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构造方法：</a:t>
            </a:r>
            <a:r>
              <a:rPr lang="en-US" altLang="zh-CN" sz="1400" kern="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Student()</a:t>
            </a:r>
          </a:p>
          <a:p>
            <a:pPr>
              <a:tabLst>
                <a:tab pos="775527" algn="l"/>
                <a:tab pos="1551055" algn="l"/>
                <a:tab pos="2326582" algn="l"/>
                <a:tab pos="3102109" algn="l"/>
                <a:tab pos="3877636" algn="l"/>
                <a:tab pos="4653164" algn="l"/>
                <a:tab pos="5428691" algn="l"/>
                <a:tab pos="6204218" algn="l"/>
                <a:tab pos="6979746" algn="l"/>
                <a:tab pos="7755273" algn="l"/>
                <a:tab pos="8530800" algn="l"/>
                <a:tab pos="9306327" algn="l"/>
                <a:tab pos="10081855" algn="l"/>
                <a:tab pos="10857382" algn="l"/>
                <a:tab pos="11632909" algn="l"/>
                <a:tab pos="12408436" algn="l"/>
              </a:tabLst>
              <a:defRPr/>
            </a:pPr>
            <a:r>
              <a:rPr lang="zh-CN" altLang="en-US" sz="1400" kern="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调用者 </a:t>
            </a:r>
            <a:r>
              <a:rPr lang="zh-CN" altLang="zh-CN" sz="1400" b="1" dirty="0">
                <a:solidFill>
                  <a:srgbClr val="00008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this </a:t>
            </a:r>
            <a:r>
              <a:rPr lang="zh-CN" altLang="en-US" sz="1400" kern="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：</a:t>
            </a:r>
            <a:r>
              <a:rPr lang="en-US" altLang="zh-CN" sz="1400" b="1" dirty="0">
                <a:solidFill>
                  <a:srgbClr val="7030A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0x0011</a:t>
            </a:r>
            <a:endParaRPr lang="en-US" altLang="zh-CN" sz="1400" kern="0" dirty="0">
              <a:solidFill>
                <a:srgbClr val="000000"/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tabLst>
                <a:tab pos="775527" algn="l"/>
                <a:tab pos="1551055" algn="l"/>
                <a:tab pos="2326582" algn="l"/>
                <a:tab pos="3102109" algn="l"/>
                <a:tab pos="3877636" algn="l"/>
                <a:tab pos="4653164" algn="l"/>
                <a:tab pos="5428691" algn="l"/>
                <a:tab pos="6204218" algn="l"/>
                <a:tab pos="6979746" algn="l"/>
                <a:tab pos="7755273" algn="l"/>
                <a:tab pos="8530800" algn="l"/>
                <a:tab pos="9306327" algn="l"/>
                <a:tab pos="10081855" algn="l"/>
                <a:tab pos="10857382" algn="l"/>
                <a:tab pos="11632909" algn="l"/>
                <a:tab pos="12408436" algn="l"/>
              </a:tabLst>
              <a:defRPr/>
            </a:pPr>
            <a:r>
              <a:rPr lang="en-US" altLang="zh-CN" sz="1400" kern="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String name</a:t>
            </a:r>
            <a:r>
              <a:rPr lang="zh-CN" altLang="zh-CN" sz="1333" b="1" dirty="0">
                <a:solidFill>
                  <a:srgbClr val="008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"钢门吹雪"</a:t>
            </a:r>
            <a:endParaRPr lang="en-US" altLang="zh-CN" sz="1333" kern="0" dirty="0">
              <a:solidFill>
                <a:srgbClr val="000000"/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tabLst>
                <a:tab pos="775527" algn="l"/>
                <a:tab pos="1551055" algn="l"/>
                <a:tab pos="2326582" algn="l"/>
                <a:tab pos="3102109" algn="l"/>
                <a:tab pos="3877636" algn="l"/>
                <a:tab pos="4653164" algn="l"/>
                <a:tab pos="5428691" algn="l"/>
                <a:tab pos="6204218" algn="l"/>
                <a:tab pos="6979746" algn="l"/>
                <a:tab pos="7755273" algn="l"/>
                <a:tab pos="8530800" algn="l"/>
                <a:tab pos="9306327" algn="l"/>
                <a:tab pos="10081855" algn="l"/>
                <a:tab pos="10857382" algn="l"/>
                <a:tab pos="11632909" algn="l"/>
                <a:tab pos="12408436" algn="l"/>
              </a:tabLst>
              <a:defRPr/>
            </a:pPr>
            <a:r>
              <a:rPr lang="en-US" altLang="zh-CN" sz="1400" kern="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int    age  </a:t>
            </a:r>
            <a:r>
              <a:rPr lang="zh-CN" altLang="zh-CN" sz="1400" dirty="0">
                <a:solidFill>
                  <a:srgbClr val="0000FF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23</a:t>
            </a:r>
            <a:endParaRPr lang="en-US" altLang="zh-CN" sz="1400" dirty="0">
              <a:solidFill>
                <a:srgbClr val="0000FF"/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cxnSp>
        <p:nvCxnSpPr>
          <p:cNvPr id="33" name="肘形连接符 4">
            <a:extLst>
              <a:ext uri="{FF2B5EF4-FFF2-40B4-BE49-F238E27FC236}">
                <a16:creationId xmlns:a16="http://schemas.microsoft.com/office/drawing/2014/main" id="{AA1558EC-4C0F-4419-80F6-86B79D14252F}"/>
              </a:ext>
            </a:extLst>
          </p:cNvPr>
          <p:cNvCxnSpPr>
            <a:cxnSpLocks/>
          </p:cNvCxnSpPr>
          <p:nvPr/>
        </p:nvCxnSpPr>
        <p:spPr>
          <a:xfrm>
            <a:off x="3771900" y="2825751"/>
            <a:ext cx="3488267" cy="2171700"/>
          </a:xfrm>
          <a:prstGeom prst="bentConnector3">
            <a:avLst>
              <a:gd name="adj1" fmla="val 138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肘形连接符 7">
            <a:extLst>
              <a:ext uri="{FF2B5EF4-FFF2-40B4-BE49-F238E27FC236}">
                <a16:creationId xmlns:a16="http://schemas.microsoft.com/office/drawing/2014/main" id="{4FA840A7-F62D-43AE-A5B9-53636F937AAF}"/>
              </a:ext>
            </a:extLst>
          </p:cNvPr>
          <p:cNvCxnSpPr>
            <a:cxnSpLocks/>
          </p:cNvCxnSpPr>
          <p:nvPr/>
        </p:nvCxnSpPr>
        <p:spPr>
          <a:xfrm>
            <a:off x="4538134" y="2861733"/>
            <a:ext cx="2722033" cy="2347384"/>
          </a:xfrm>
          <a:prstGeom prst="bentConnector3">
            <a:avLst>
              <a:gd name="adj1" fmla="val 742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矩形 34">
            <a:extLst>
              <a:ext uri="{FF2B5EF4-FFF2-40B4-BE49-F238E27FC236}">
                <a16:creationId xmlns:a16="http://schemas.microsoft.com/office/drawing/2014/main" id="{710F68D7-6C4C-4591-A083-2FF7C356F5D3}"/>
              </a:ext>
            </a:extLst>
          </p:cNvPr>
          <p:cNvSpPr/>
          <p:nvPr/>
        </p:nvSpPr>
        <p:spPr>
          <a:xfrm>
            <a:off x="2639484" y="2611967"/>
            <a:ext cx="2159000" cy="213784"/>
          </a:xfrm>
          <a:prstGeom prst="rect">
            <a:avLst/>
          </a:prstGeom>
          <a:solidFill>
            <a:srgbClr val="FD0000">
              <a:alpha val="20000"/>
            </a:srgbClr>
          </a:solidFill>
          <a:ln w="38100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44014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pat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-2.71605E-6 L -1.38889E-6 0.52624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62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500"/>
                            </p:stCondLst>
                            <p:childTnLst>
                              <p:par>
                                <p:cTn id="12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5" grpId="1" animBg="1"/>
      <p:bldP spid="25" grpId="2" animBg="1"/>
      <p:bldP spid="27" grpId="0" animBg="1"/>
      <p:bldP spid="27" grpId="1" animBg="1"/>
      <p:bldP spid="31" grpId="0" animBg="1"/>
      <p:bldP spid="3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>
            <a:extLst>
              <a:ext uri="{FF2B5EF4-FFF2-40B4-BE49-F238E27FC236}">
                <a16:creationId xmlns:a16="http://schemas.microsoft.com/office/drawing/2014/main" id="{6925987C-FDB1-486E-B070-524C7F9401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9499" y="2464247"/>
            <a:ext cx="972142" cy="429083"/>
          </a:xfrm>
          <a:prstGeom prst="rect">
            <a:avLst/>
          </a:prstGeo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 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AECC9BD-2DBB-4628-BF3F-42464FFEF5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888" y="2118049"/>
            <a:ext cx="1924240" cy="302725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49EFD33-E21F-4262-95AE-06A968E79C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4579" y="1753738"/>
            <a:ext cx="4715533" cy="4582164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C684D385-199F-4537-8F28-4DFD82BBC8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78645" y="2920065"/>
            <a:ext cx="1521708" cy="1250719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1B7B4E0C-69F9-48E1-B031-4B3B31D443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38360" y="1602227"/>
            <a:ext cx="527788" cy="1460726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634773C7-E9C6-4FEB-929B-D9EE80C2F5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9121" y="5247942"/>
            <a:ext cx="972142" cy="429083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358FD5E3-8FAD-4843-9FC7-7FF2504D89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6672" y="3214458"/>
            <a:ext cx="972142" cy="429083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031646E4-47D9-4D29-A196-7F379F48AF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0176" y="1903507"/>
            <a:ext cx="972142" cy="429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369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0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537 -0.00671 L -0.01537 -0.00671 C -0.00742 -0.01898 -0.0017 -0.02871 0.00976 -0.03542 C 0.04765 -0.05695 0.07773 -0.05602 0.11771 -0.05972 L 0.23398 -0.06921 C 0.25599 -0.06065 0.27838 -0.05533 0.29987 -0.04352 C 0.30846 -0.03889 0.3082 -0.03496 0.3082 -0.02732 " pathEditMode="relative" ptsTypes="AAAAAAA">
                                      <p:cBhvr>
                                        <p:cTn id="30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750"/>
                            </p:stCondLst>
                            <p:childTnLst>
                              <p:par>
                                <p:cTn id="34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0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1.11111E-6 L -3.33333E-6 0.00023 C -0.0026 -0.00185 -0.00455 -0.00486 -0.00768 -0.00555 C -0.12747 -0.02893 -0.1082 -0.025 -0.21119 -0.02708 C -0.26093 -0.01759 -0.29166 -0.01551 -0.33698 0.00741 C -0.34909 0.01366 -0.35885 0.02384 -0.36979 0.03195 C -0.37552 0.04074 -0.38007 0.04607 -0.38294 0.05648 C -0.38398 0.06019 -0.38346 0.06412 -0.38385 0.06783 C -0.38411 0.06991 -0.38437 0.07222 -0.38476 0.07431 C -0.38711 0.08542 -0.38659 0.07824 -0.38659 0.08588 " pathEditMode="relative" rAng="0" ptsTypes="AAAAAAAAAA">
                                      <p:cBhvr>
                                        <p:cTn id="49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336" y="294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</a:p>
        </p:txBody>
      </p:sp>
      <p:sp>
        <p:nvSpPr>
          <p:cNvPr id="24" name="文本占位符 3">
            <a:extLst>
              <a:ext uri="{FF2B5EF4-FFF2-40B4-BE49-F238E27FC236}">
                <a16:creationId xmlns:a16="http://schemas.microsoft.com/office/drawing/2014/main" id="{C4B8F0B7-B839-4DC0-8545-B40734C46EA9}"/>
              </a:ext>
            </a:extLst>
          </p:cNvPr>
          <p:cNvSpPr txBox="1">
            <a:spLocks/>
          </p:cNvSpPr>
          <p:nvPr/>
        </p:nvSpPr>
        <p:spPr>
          <a:xfrm>
            <a:off x="710880" y="940081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>
                <a:solidFill>
                  <a:srgbClr val="C00000"/>
                </a:solidFill>
                <a:latin typeface="Consolas" panose="020B0609020204030204" pitchFamily="49" charset="0"/>
              </a:rPr>
              <a:t>构造方法的执行流程</a:t>
            </a:r>
          </a:p>
        </p:txBody>
      </p:sp>
      <p:sp>
        <p:nvSpPr>
          <p:cNvPr id="19" name="AutoShape 4">
            <a:extLst>
              <a:ext uri="{FF2B5EF4-FFF2-40B4-BE49-F238E27FC236}">
                <a16:creationId xmlns:a16="http://schemas.microsoft.com/office/drawing/2014/main" id="{099C9E26-0708-4411-BC23-6A88333B1BC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0092405" y="1076360"/>
            <a:ext cx="102810" cy="102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grpSp>
        <p:nvGrpSpPr>
          <p:cNvPr id="6" name="组合 8">
            <a:extLst>
              <a:ext uri="{FF2B5EF4-FFF2-40B4-BE49-F238E27FC236}">
                <a16:creationId xmlns:a16="http://schemas.microsoft.com/office/drawing/2014/main" id="{CF94FEDC-C62F-46FB-BCD7-A6DE23913B6A}"/>
              </a:ext>
            </a:extLst>
          </p:cNvPr>
          <p:cNvGrpSpPr>
            <a:grpSpLocks/>
          </p:cNvGrpSpPr>
          <p:nvPr/>
        </p:nvGrpSpPr>
        <p:grpSpPr bwMode="auto">
          <a:xfrm>
            <a:off x="8754534" y="1807633"/>
            <a:ext cx="3198284" cy="4790018"/>
            <a:chOff x="6565874" y="1354975"/>
            <a:chExt cx="2398614" cy="3593587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53092F48-9377-4D6A-95DE-7D895BAF7EAB}"/>
                </a:ext>
              </a:extLst>
            </p:cNvPr>
            <p:cNvSpPr/>
            <p:nvPr/>
          </p:nvSpPr>
          <p:spPr bwMode="auto">
            <a:xfrm>
              <a:off x="6565874" y="1354975"/>
              <a:ext cx="2398614" cy="3593587"/>
            </a:xfrm>
            <a:prstGeom prst="rect">
              <a:avLst/>
            </a:prstGeom>
            <a:solidFill>
              <a:srgbClr val="047FFD">
                <a:alpha val="10000"/>
              </a:srgbClr>
            </a:solidFill>
            <a:ln w="38100">
              <a:solidFill>
                <a:srgbClr val="047FFD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8" name="TextBox 2">
              <a:extLst>
                <a:ext uri="{FF2B5EF4-FFF2-40B4-BE49-F238E27FC236}">
                  <a16:creationId xmlns:a16="http://schemas.microsoft.com/office/drawing/2014/main" id="{D228A376-2097-4AD2-A5F7-72E72A600EA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296868" y="4489224"/>
              <a:ext cx="936625" cy="446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zh-CN" altLang="en-US" sz="2400" b="1">
                  <a:solidFill>
                    <a:srgbClr val="047FFD"/>
                  </a:solidFill>
                  <a:latin typeface="Consolas" panose="020B06090202040302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堆内存</a:t>
              </a:r>
            </a:p>
          </p:txBody>
        </p:sp>
      </p:grpSp>
      <p:grpSp>
        <p:nvGrpSpPr>
          <p:cNvPr id="9" name="组合 11">
            <a:extLst>
              <a:ext uri="{FF2B5EF4-FFF2-40B4-BE49-F238E27FC236}">
                <a16:creationId xmlns:a16="http://schemas.microsoft.com/office/drawing/2014/main" id="{91941876-1EBC-4F99-B7BA-378AA36E2CEF}"/>
              </a:ext>
            </a:extLst>
          </p:cNvPr>
          <p:cNvGrpSpPr>
            <a:grpSpLocks/>
          </p:cNvGrpSpPr>
          <p:nvPr/>
        </p:nvGrpSpPr>
        <p:grpSpPr bwMode="auto">
          <a:xfrm>
            <a:off x="5941484" y="1797051"/>
            <a:ext cx="2360083" cy="4800600"/>
            <a:chOff x="4441895" y="1347668"/>
            <a:chExt cx="1771200" cy="3600344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457E3B39-7A3B-4D4B-A76D-63F4E7C832B1}"/>
                </a:ext>
              </a:extLst>
            </p:cNvPr>
            <p:cNvSpPr/>
            <p:nvPr/>
          </p:nvSpPr>
          <p:spPr bwMode="auto">
            <a:xfrm>
              <a:off x="4472076" y="1350843"/>
              <a:ext cx="1728310" cy="3597169"/>
            </a:xfrm>
            <a:prstGeom prst="rect">
              <a:avLst/>
            </a:prstGeom>
            <a:solidFill>
              <a:srgbClr val="FD0000">
                <a:alpha val="10000"/>
              </a:srgbClr>
            </a:solidFill>
            <a:ln w="38100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11" name="TextBox 2">
              <a:extLst>
                <a:ext uri="{FF2B5EF4-FFF2-40B4-BE49-F238E27FC236}">
                  <a16:creationId xmlns:a16="http://schemas.microsoft.com/office/drawing/2014/main" id="{490DF845-D340-4DD4-A92F-3E9EE1F19FB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68464" y="4457474"/>
              <a:ext cx="935038" cy="4458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zh-CN" altLang="en-US" sz="2400" b="1" dirty="0">
                  <a:solidFill>
                    <a:srgbClr val="C00000"/>
                  </a:solidFill>
                  <a:latin typeface="Consolas" panose="020B06090202040302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栈内存</a:t>
              </a:r>
              <a:endParaRPr lang="en-US" altLang="zh-CN" sz="2400" b="1" dirty="0">
                <a:solidFill>
                  <a:srgbClr val="C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0CBBA9DC-4DC5-4FE6-96C4-DE27E6B6A5D3}"/>
                </a:ext>
              </a:extLst>
            </p:cNvPr>
            <p:cNvCxnSpPr/>
            <p:nvPr/>
          </p:nvCxnSpPr>
          <p:spPr>
            <a:xfrm>
              <a:off x="4448249" y="1347668"/>
              <a:ext cx="11119" cy="3597169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9A0AA144-94F1-4171-9CCB-8E9CA01E5263}"/>
                </a:ext>
              </a:extLst>
            </p:cNvPr>
            <p:cNvCxnSpPr/>
            <p:nvPr/>
          </p:nvCxnSpPr>
          <p:spPr>
            <a:xfrm>
              <a:off x="6184502" y="1350843"/>
              <a:ext cx="11120" cy="3597169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4DB36F39-7B85-42C6-A770-F2D84F003937}"/>
                </a:ext>
              </a:extLst>
            </p:cNvPr>
            <p:cNvCxnSpPr/>
            <p:nvPr/>
          </p:nvCxnSpPr>
          <p:spPr>
            <a:xfrm flipH="1">
              <a:off x="4441895" y="4944837"/>
              <a:ext cx="1771200" cy="0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A510DC30-35D2-4CCC-85BD-ACC54E58AEEB}"/>
              </a:ext>
            </a:extLst>
          </p:cNvPr>
          <p:cNvSpPr/>
          <p:nvPr/>
        </p:nvSpPr>
        <p:spPr>
          <a:xfrm>
            <a:off x="9647768" y="2093385"/>
            <a:ext cx="1919817" cy="34924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rgbClr val="C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Student</a:t>
            </a:r>
          </a:p>
        </p:txBody>
      </p:sp>
      <p:sp>
        <p:nvSpPr>
          <p:cNvPr id="16" name="TextBox 4">
            <a:extLst>
              <a:ext uri="{FF2B5EF4-FFF2-40B4-BE49-F238E27FC236}">
                <a16:creationId xmlns:a16="http://schemas.microsoft.com/office/drawing/2014/main" id="{DF18AB70-2C9A-460B-B27D-285F0BFF6D6B}"/>
              </a:ext>
            </a:extLst>
          </p:cNvPr>
          <p:cNvSpPr txBox="1"/>
          <p:nvPr/>
        </p:nvSpPr>
        <p:spPr>
          <a:xfrm>
            <a:off x="8858251" y="2042584"/>
            <a:ext cx="967316" cy="38529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zh-CN" sz="1400" b="1" dirty="0">
                <a:solidFill>
                  <a:srgbClr val="7030A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0x0011</a:t>
            </a:r>
            <a:endParaRPr lang="zh-CN" altLang="en-US" sz="1400" b="1" dirty="0">
              <a:solidFill>
                <a:srgbClr val="7030A0"/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8CCCD347-9584-41F4-BE3C-5052DCFA315C}"/>
              </a:ext>
            </a:extLst>
          </p:cNvPr>
          <p:cNvSpPr/>
          <p:nvPr/>
        </p:nvSpPr>
        <p:spPr>
          <a:xfrm>
            <a:off x="9647767" y="2791885"/>
            <a:ext cx="768351" cy="34924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name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E53E736C-AEC1-4B7F-955F-9FCAC84BAA77}"/>
              </a:ext>
            </a:extLst>
          </p:cNvPr>
          <p:cNvSpPr/>
          <p:nvPr/>
        </p:nvSpPr>
        <p:spPr>
          <a:xfrm>
            <a:off x="9647767" y="3141134"/>
            <a:ext cx="768351" cy="347133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age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A8DDD7AC-5794-4BFE-A5FE-946F9C78B62C}"/>
              </a:ext>
            </a:extLst>
          </p:cNvPr>
          <p:cNvSpPr/>
          <p:nvPr/>
        </p:nvSpPr>
        <p:spPr>
          <a:xfrm>
            <a:off x="10416117" y="2791885"/>
            <a:ext cx="1151467" cy="34924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null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28C00A4D-C482-4F8A-A6CF-EF9C005F3393}"/>
              </a:ext>
            </a:extLst>
          </p:cNvPr>
          <p:cNvSpPr/>
          <p:nvPr/>
        </p:nvSpPr>
        <p:spPr>
          <a:xfrm>
            <a:off x="10416117" y="3141134"/>
            <a:ext cx="1151467" cy="347133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0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6C7756B6-4C18-4F7C-8DB4-3832E110614C}"/>
              </a:ext>
            </a:extLst>
          </p:cNvPr>
          <p:cNvSpPr/>
          <p:nvPr/>
        </p:nvSpPr>
        <p:spPr>
          <a:xfrm>
            <a:off x="9647767" y="2442633"/>
            <a:ext cx="768351" cy="349251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zh-CN" sz="1400" b="1" dirty="0">
                <a:solidFill>
                  <a:srgbClr val="00008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this</a:t>
            </a:r>
            <a:endParaRPr lang="en-US" altLang="zh-CN" sz="1400" dirty="0"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4540C3A9-5A8C-4A01-8AF9-5145813737BA}"/>
              </a:ext>
            </a:extLst>
          </p:cNvPr>
          <p:cNvSpPr/>
          <p:nvPr/>
        </p:nvSpPr>
        <p:spPr>
          <a:xfrm>
            <a:off x="10416117" y="2442633"/>
            <a:ext cx="1151467" cy="349251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b="1" dirty="0">
                <a:solidFill>
                  <a:srgbClr val="7030A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0x0011</a:t>
            </a:r>
            <a:endParaRPr lang="zh-CN" altLang="en-US" sz="1400" b="1" dirty="0">
              <a:solidFill>
                <a:srgbClr val="7030A0"/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5" name="TextBox 3">
            <a:extLst>
              <a:ext uri="{FF2B5EF4-FFF2-40B4-BE49-F238E27FC236}">
                <a16:creationId xmlns:a16="http://schemas.microsoft.com/office/drawing/2014/main" id="{FF7AA82C-8274-47E3-A4F3-533699056952}"/>
              </a:ext>
            </a:extLst>
          </p:cNvPr>
          <p:cNvSpPr txBox="1"/>
          <p:nvPr/>
        </p:nvSpPr>
        <p:spPr>
          <a:xfrm>
            <a:off x="6017684" y="5467351"/>
            <a:ext cx="2209800" cy="523220"/>
          </a:xfrm>
          <a:prstGeom prst="rect">
            <a:avLst/>
          </a:prstGeom>
          <a:solidFill>
            <a:srgbClr val="FFFFE4"/>
          </a:solidFill>
          <a:ln w="12700">
            <a:solidFill>
              <a:schemeClr val="tx1"/>
            </a:solidFill>
          </a:ln>
        </p:spPr>
        <p:txBody>
          <a:bodyPr>
            <a:spAutoFit/>
          </a:bodyPr>
          <a:lstStyle/>
          <a:p>
            <a:pPr>
              <a:tabLst>
                <a:tab pos="775527" algn="l"/>
                <a:tab pos="1551055" algn="l"/>
                <a:tab pos="2326582" algn="l"/>
                <a:tab pos="3102109" algn="l"/>
                <a:tab pos="3877636" algn="l"/>
                <a:tab pos="4653164" algn="l"/>
                <a:tab pos="5428691" algn="l"/>
                <a:tab pos="6204218" algn="l"/>
                <a:tab pos="6979746" algn="l"/>
                <a:tab pos="7755273" algn="l"/>
                <a:tab pos="8530800" algn="l"/>
                <a:tab pos="9306327" algn="l"/>
                <a:tab pos="10081855" algn="l"/>
                <a:tab pos="10857382" algn="l"/>
                <a:tab pos="11632909" algn="l"/>
                <a:tab pos="12408436" algn="l"/>
              </a:tabLst>
              <a:defRPr/>
            </a:pPr>
            <a:r>
              <a:rPr lang="zh-CN" altLang="en-US" sz="1400" kern="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方法：</a:t>
            </a:r>
            <a:r>
              <a:rPr lang="en-US" altLang="zh-CN" sz="1400" kern="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main()</a:t>
            </a:r>
          </a:p>
          <a:p>
            <a:pPr>
              <a:tabLst>
                <a:tab pos="775527" algn="l"/>
                <a:tab pos="1551055" algn="l"/>
                <a:tab pos="2326582" algn="l"/>
                <a:tab pos="3102109" algn="l"/>
                <a:tab pos="3877636" algn="l"/>
                <a:tab pos="4653164" algn="l"/>
                <a:tab pos="5428691" algn="l"/>
                <a:tab pos="6204218" algn="l"/>
                <a:tab pos="6979746" algn="l"/>
                <a:tab pos="7755273" algn="l"/>
                <a:tab pos="8530800" algn="l"/>
                <a:tab pos="9306327" algn="l"/>
                <a:tab pos="10081855" algn="l"/>
                <a:tab pos="10857382" algn="l"/>
                <a:tab pos="11632909" algn="l"/>
                <a:tab pos="12408436" algn="l"/>
              </a:tabLst>
              <a:defRPr/>
            </a:pPr>
            <a:r>
              <a:rPr lang="en-US" altLang="zh-CN" sz="1400" kern="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Student  </a:t>
            </a:r>
            <a:r>
              <a:rPr lang="en-US" altLang="zh-CN" sz="1400" kern="0" dirty="0" err="1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stu</a:t>
            </a:r>
            <a:endParaRPr lang="en-US" altLang="zh-CN" sz="1400" kern="0" dirty="0">
              <a:solidFill>
                <a:srgbClr val="000080"/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6" name="TextBox 3">
            <a:extLst>
              <a:ext uri="{FF2B5EF4-FFF2-40B4-BE49-F238E27FC236}">
                <a16:creationId xmlns:a16="http://schemas.microsoft.com/office/drawing/2014/main" id="{5B6234DE-56F3-47A1-ADAD-411C48657F87}"/>
              </a:ext>
            </a:extLst>
          </p:cNvPr>
          <p:cNvSpPr txBox="1"/>
          <p:nvPr/>
        </p:nvSpPr>
        <p:spPr>
          <a:xfrm>
            <a:off x="425451" y="2341034"/>
            <a:ext cx="4620683" cy="954107"/>
          </a:xfrm>
          <a:prstGeom prst="rect">
            <a:avLst/>
          </a:prstGeom>
          <a:solidFill>
            <a:srgbClr val="FFFFE4"/>
          </a:solidFill>
          <a:ln w="12700">
            <a:solidFill>
              <a:schemeClr val="tx1"/>
            </a:solidFill>
          </a:ln>
        </p:spPr>
        <p:txBody>
          <a:bodyPr>
            <a:spAutoFit/>
          </a:bodyPr>
          <a:lstStyle/>
          <a:p>
            <a:pPr>
              <a:defRPr/>
            </a:pPr>
            <a:r>
              <a:rPr lang="zh-CN" altLang="zh-CN" sz="1400" b="1" dirty="0">
                <a:solidFill>
                  <a:srgbClr val="00008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public static void 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main(String[] args) {</a:t>
            </a:r>
            <a:b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Student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en-US" altLang="zh-CN" sz="1400" dirty="0" err="1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stu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= </a:t>
            </a:r>
            <a:r>
              <a:rPr lang="zh-CN" altLang="zh-CN" sz="1400" b="1" dirty="0">
                <a:solidFill>
                  <a:srgbClr val="00008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new 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Student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</a:t>
            </a:r>
            <a:r>
              <a:rPr lang="zh-CN" altLang="zh-CN" sz="1400" b="1" dirty="0">
                <a:solidFill>
                  <a:srgbClr val="008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"钢门吹雪"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,</a:t>
            </a:r>
            <a:r>
              <a:rPr lang="zh-CN" altLang="zh-CN" sz="1400" dirty="0">
                <a:solidFill>
                  <a:srgbClr val="0000FF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23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);</a:t>
            </a:r>
            <a:b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</a:t>
            </a:r>
            <a:r>
              <a:rPr lang="en-US" altLang="zh-CN" sz="1400" dirty="0" err="1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stu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.show();</a:t>
            </a:r>
            <a:b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}</a:t>
            </a:r>
            <a:endParaRPr lang="zh-CN" altLang="zh-CN" sz="1400" dirty="0"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7" name="TextBox 3">
            <a:extLst>
              <a:ext uri="{FF2B5EF4-FFF2-40B4-BE49-F238E27FC236}">
                <a16:creationId xmlns:a16="http://schemas.microsoft.com/office/drawing/2014/main" id="{4ED4A4F7-A187-4378-AEDC-D3AD4F315368}"/>
              </a:ext>
            </a:extLst>
          </p:cNvPr>
          <p:cNvSpPr txBox="1"/>
          <p:nvPr/>
        </p:nvSpPr>
        <p:spPr>
          <a:xfrm>
            <a:off x="1075267" y="3141134"/>
            <a:ext cx="4620684" cy="2893100"/>
          </a:xfrm>
          <a:prstGeom prst="rect">
            <a:avLst/>
          </a:prstGeom>
          <a:solidFill>
            <a:srgbClr val="FFFFE4"/>
          </a:solidFill>
          <a:ln w="12700">
            <a:solidFill>
              <a:schemeClr val="tx1"/>
            </a:solidFill>
          </a:ln>
        </p:spPr>
        <p:txBody>
          <a:bodyPr>
            <a:spAutoFit/>
          </a:bodyPr>
          <a:lstStyle/>
          <a:p>
            <a:pPr>
              <a:defRPr/>
            </a:pPr>
            <a:r>
              <a:rPr lang="zh-CN" altLang="zh-CN" sz="1400" b="1" dirty="0">
                <a:solidFill>
                  <a:srgbClr val="00008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public class 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Student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{</a:t>
            </a:r>
            <a:b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String </a:t>
            </a:r>
            <a:r>
              <a:rPr lang="zh-CN" altLang="zh-CN" sz="1400" b="1" dirty="0">
                <a:solidFill>
                  <a:srgbClr val="660E7A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name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;</a:t>
            </a:r>
            <a:b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</a:t>
            </a:r>
            <a:r>
              <a:rPr lang="zh-CN" altLang="zh-CN" sz="1400" b="1" dirty="0">
                <a:solidFill>
                  <a:srgbClr val="00008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int </a:t>
            </a:r>
            <a:r>
              <a:rPr lang="zh-CN" altLang="zh-CN" sz="1400" b="1" dirty="0">
                <a:solidFill>
                  <a:srgbClr val="660E7A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age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;</a:t>
            </a:r>
            <a:b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</a:t>
            </a:r>
            <a:r>
              <a:rPr lang="zh-CN" altLang="zh-CN" sz="1400" b="1" dirty="0">
                <a:solidFill>
                  <a:srgbClr val="00008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public 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Student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() {</a:t>
            </a:r>
            <a:b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}</a:t>
            </a:r>
            <a:b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</a:t>
            </a:r>
            <a:r>
              <a:rPr lang="zh-CN" altLang="zh-CN" sz="1400" b="1" dirty="0">
                <a:solidFill>
                  <a:srgbClr val="00008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public 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Student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(String name, </a:t>
            </a:r>
            <a:r>
              <a:rPr lang="zh-CN" altLang="zh-CN" sz="1400" b="1" dirty="0">
                <a:solidFill>
                  <a:srgbClr val="00008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int 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age) {</a:t>
            </a:r>
            <a:b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    </a:t>
            </a:r>
            <a:r>
              <a:rPr lang="zh-CN" altLang="zh-CN" sz="1400" b="1" dirty="0">
                <a:solidFill>
                  <a:srgbClr val="00008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this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.</a:t>
            </a:r>
            <a:r>
              <a:rPr lang="zh-CN" altLang="zh-CN" sz="1400" b="1" dirty="0">
                <a:solidFill>
                  <a:srgbClr val="660E7A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name 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= name;</a:t>
            </a:r>
            <a:b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    </a:t>
            </a:r>
            <a:r>
              <a:rPr lang="zh-CN" altLang="zh-CN" sz="1400" b="1" dirty="0">
                <a:solidFill>
                  <a:srgbClr val="00008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this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.</a:t>
            </a:r>
            <a:r>
              <a:rPr lang="zh-CN" altLang="zh-CN" sz="1400" b="1" dirty="0">
                <a:solidFill>
                  <a:srgbClr val="660E7A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age 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= age;</a:t>
            </a:r>
            <a:b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}</a:t>
            </a:r>
            <a:b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</a:t>
            </a:r>
            <a:r>
              <a:rPr lang="zh-CN" altLang="zh-CN" sz="1400" b="1" dirty="0">
                <a:solidFill>
                  <a:srgbClr val="00008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public void 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show() {</a:t>
            </a:r>
            <a:b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    </a:t>
            </a:r>
            <a:r>
              <a:rPr lang="en-US" altLang="zh-CN" sz="1400" dirty="0" err="1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sout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</a:t>
            </a:r>
            <a:r>
              <a:rPr lang="zh-CN" altLang="zh-CN" sz="1400" b="1" dirty="0">
                <a:solidFill>
                  <a:srgbClr val="660E7A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name 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+ </a:t>
            </a:r>
            <a:r>
              <a:rPr lang="zh-CN" altLang="zh-CN" sz="1400" b="1" dirty="0">
                <a:solidFill>
                  <a:srgbClr val="008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"---" 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+ </a:t>
            </a:r>
            <a:r>
              <a:rPr lang="zh-CN" altLang="zh-CN" sz="1400" b="1" dirty="0">
                <a:solidFill>
                  <a:srgbClr val="660E7A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age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);</a:t>
            </a:r>
            <a:b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}</a:t>
            </a:r>
            <a:b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}</a:t>
            </a:r>
            <a:endParaRPr lang="zh-CN" altLang="zh-CN" sz="1400" dirty="0"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F973EBDA-0ACC-4CCB-B290-7AA67346E402}"/>
              </a:ext>
            </a:extLst>
          </p:cNvPr>
          <p:cNvSpPr/>
          <p:nvPr/>
        </p:nvSpPr>
        <p:spPr>
          <a:xfrm>
            <a:off x="1075267" y="4485218"/>
            <a:ext cx="4620684" cy="213783"/>
          </a:xfrm>
          <a:prstGeom prst="rect">
            <a:avLst/>
          </a:prstGeom>
          <a:solidFill>
            <a:srgbClr val="FD0000">
              <a:alpha val="20000"/>
            </a:srgbClr>
          </a:solidFill>
          <a:ln w="38100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9" name="TextBox 3">
            <a:extLst>
              <a:ext uri="{FF2B5EF4-FFF2-40B4-BE49-F238E27FC236}">
                <a16:creationId xmlns:a16="http://schemas.microsoft.com/office/drawing/2014/main" id="{CE2C55A3-06F5-488C-95A5-38AE096CD13C}"/>
              </a:ext>
            </a:extLst>
          </p:cNvPr>
          <p:cNvSpPr txBox="1"/>
          <p:nvPr/>
        </p:nvSpPr>
        <p:spPr>
          <a:xfrm>
            <a:off x="6017684" y="4396318"/>
            <a:ext cx="2209800" cy="954107"/>
          </a:xfrm>
          <a:prstGeom prst="rect">
            <a:avLst/>
          </a:prstGeom>
          <a:solidFill>
            <a:srgbClr val="FFFFE4"/>
          </a:solidFill>
          <a:ln w="12700">
            <a:solidFill>
              <a:schemeClr val="tx1"/>
            </a:solidFill>
          </a:ln>
        </p:spPr>
        <p:txBody>
          <a:bodyPr>
            <a:spAutoFit/>
          </a:bodyPr>
          <a:lstStyle/>
          <a:p>
            <a:pPr>
              <a:tabLst>
                <a:tab pos="775527" algn="l"/>
                <a:tab pos="1551055" algn="l"/>
                <a:tab pos="2326582" algn="l"/>
                <a:tab pos="3102109" algn="l"/>
                <a:tab pos="3877636" algn="l"/>
                <a:tab pos="4653164" algn="l"/>
                <a:tab pos="5428691" algn="l"/>
                <a:tab pos="6204218" algn="l"/>
                <a:tab pos="6979746" algn="l"/>
                <a:tab pos="7755273" algn="l"/>
                <a:tab pos="8530800" algn="l"/>
                <a:tab pos="9306327" algn="l"/>
                <a:tab pos="10081855" algn="l"/>
                <a:tab pos="10857382" algn="l"/>
                <a:tab pos="11632909" algn="l"/>
                <a:tab pos="12408436" algn="l"/>
              </a:tabLst>
              <a:defRPr/>
            </a:pPr>
            <a:r>
              <a:rPr lang="zh-CN" altLang="en-US" sz="1400" kern="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构造方法：</a:t>
            </a:r>
            <a:r>
              <a:rPr lang="en-US" altLang="zh-CN" sz="1400" kern="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Student()</a:t>
            </a:r>
          </a:p>
          <a:p>
            <a:pPr>
              <a:tabLst>
                <a:tab pos="775527" algn="l"/>
                <a:tab pos="1551055" algn="l"/>
                <a:tab pos="2326582" algn="l"/>
                <a:tab pos="3102109" algn="l"/>
                <a:tab pos="3877636" algn="l"/>
                <a:tab pos="4653164" algn="l"/>
                <a:tab pos="5428691" algn="l"/>
                <a:tab pos="6204218" algn="l"/>
                <a:tab pos="6979746" algn="l"/>
                <a:tab pos="7755273" algn="l"/>
                <a:tab pos="8530800" algn="l"/>
                <a:tab pos="9306327" algn="l"/>
                <a:tab pos="10081855" algn="l"/>
                <a:tab pos="10857382" algn="l"/>
                <a:tab pos="11632909" algn="l"/>
                <a:tab pos="12408436" algn="l"/>
              </a:tabLst>
              <a:defRPr/>
            </a:pPr>
            <a:r>
              <a:rPr lang="zh-CN" altLang="en-US" sz="1400" kern="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调用者 </a:t>
            </a:r>
            <a:r>
              <a:rPr lang="zh-CN" altLang="zh-CN" sz="1400" b="1" dirty="0">
                <a:solidFill>
                  <a:srgbClr val="00008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this </a:t>
            </a:r>
            <a:r>
              <a:rPr lang="zh-CN" altLang="en-US" sz="1400" kern="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：</a:t>
            </a:r>
            <a:r>
              <a:rPr lang="en-US" altLang="zh-CN" sz="1400" b="1" dirty="0">
                <a:solidFill>
                  <a:srgbClr val="7030A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0x0011</a:t>
            </a:r>
            <a:endParaRPr lang="en-US" altLang="zh-CN" sz="1400" kern="0" dirty="0">
              <a:solidFill>
                <a:srgbClr val="000000"/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tabLst>
                <a:tab pos="775527" algn="l"/>
                <a:tab pos="1551055" algn="l"/>
                <a:tab pos="2326582" algn="l"/>
                <a:tab pos="3102109" algn="l"/>
                <a:tab pos="3877636" algn="l"/>
                <a:tab pos="4653164" algn="l"/>
                <a:tab pos="5428691" algn="l"/>
                <a:tab pos="6204218" algn="l"/>
                <a:tab pos="6979746" algn="l"/>
                <a:tab pos="7755273" algn="l"/>
                <a:tab pos="8530800" algn="l"/>
                <a:tab pos="9306327" algn="l"/>
                <a:tab pos="10081855" algn="l"/>
                <a:tab pos="10857382" algn="l"/>
                <a:tab pos="11632909" algn="l"/>
                <a:tab pos="12408436" algn="l"/>
              </a:tabLst>
              <a:defRPr/>
            </a:pPr>
            <a:r>
              <a:rPr lang="en-US" altLang="zh-CN" sz="1400" kern="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String name</a:t>
            </a:r>
            <a:r>
              <a:rPr lang="zh-CN" altLang="zh-CN" sz="1333" b="1" dirty="0">
                <a:solidFill>
                  <a:srgbClr val="008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"钢门吹雪"</a:t>
            </a:r>
            <a:endParaRPr lang="en-US" altLang="zh-CN" sz="1333" kern="0" dirty="0">
              <a:solidFill>
                <a:srgbClr val="000000"/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tabLst>
                <a:tab pos="775527" algn="l"/>
                <a:tab pos="1551055" algn="l"/>
                <a:tab pos="2326582" algn="l"/>
                <a:tab pos="3102109" algn="l"/>
                <a:tab pos="3877636" algn="l"/>
                <a:tab pos="4653164" algn="l"/>
                <a:tab pos="5428691" algn="l"/>
                <a:tab pos="6204218" algn="l"/>
                <a:tab pos="6979746" algn="l"/>
                <a:tab pos="7755273" algn="l"/>
                <a:tab pos="8530800" algn="l"/>
                <a:tab pos="9306327" algn="l"/>
                <a:tab pos="10081855" algn="l"/>
                <a:tab pos="10857382" algn="l"/>
                <a:tab pos="11632909" algn="l"/>
                <a:tab pos="12408436" algn="l"/>
              </a:tabLst>
              <a:defRPr/>
            </a:pPr>
            <a:r>
              <a:rPr lang="en-US" altLang="zh-CN" sz="1400" kern="0" dirty="0" err="1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int</a:t>
            </a:r>
            <a:r>
              <a:rPr lang="en-US" altLang="zh-CN" sz="1400" kern="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age  </a:t>
            </a:r>
            <a:r>
              <a:rPr lang="zh-CN" altLang="zh-CN" sz="1400" dirty="0">
                <a:solidFill>
                  <a:srgbClr val="0000FF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23</a:t>
            </a:r>
            <a:endParaRPr lang="en-US" altLang="zh-CN" sz="1400" kern="0" dirty="0">
              <a:solidFill>
                <a:srgbClr val="000000"/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D70C9A32-7E4E-4E31-B2AE-295EDFC4904E}"/>
              </a:ext>
            </a:extLst>
          </p:cNvPr>
          <p:cNvSpPr/>
          <p:nvPr/>
        </p:nvSpPr>
        <p:spPr>
          <a:xfrm>
            <a:off x="1938867" y="4485218"/>
            <a:ext cx="958851" cy="213783"/>
          </a:xfrm>
          <a:prstGeom prst="rect">
            <a:avLst/>
          </a:prstGeom>
          <a:solidFill>
            <a:srgbClr val="FD0000">
              <a:alpha val="20000"/>
            </a:srgbClr>
          </a:solidFill>
          <a:ln w="38100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7809C4F5-54A6-45C6-AFB9-683C5BC1AC6C}"/>
              </a:ext>
            </a:extLst>
          </p:cNvPr>
          <p:cNvSpPr/>
          <p:nvPr/>
        </p:nvSpPr>
        <p:spPr>
          <a:xfrm>
            <a:off x="3119967" y="4485218"/>
            <a:ext cx="425451" cy="213783"/>
          </a:xfrm>
          <a:prstGeom prst="rect">
            <a:avLst/>
          </a:prstGeom>
          <a:solidFill>
            <a:srgbClr val="FD0000">
              <a:alpha val="20000"/>
            </a:srgbClr>
          </a:solidFill>
          <a:ln w="38100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cxnSp>
        <p:nvCxnSpPr>
          <p:cNvPr id="32" name="肘形连接符 5">
            <a:extLst>
              <a:ext uri="{FF2B5EF4-FFF2-40B4-BE49-F238E27FC236}">
                <a16:creationId xmlns:a16="http://schemas.microsoft.com/office/drawing/2014/main" id="{D20E5D0A-6F8F-4F20-8E40-92338D0D74E3}"/>
              </a:ext>
            </a:extLst>
          </p:cNvPr>
          <p:cNvCxnSpPr/>
          <p:nvPr/>
        </p:nvCxnSpPr>
        <p:spPr>
          <a:xfrm rot="5400000" flipH="1" flipV="1">
            <a:off x="5276850" y="112184"/>
            <a:ext cx="1513417" cy="7232651"/>
          </a:xfrm>
          <a:prstGeom prst="bentConnector2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肘形连接符 19">
            <a:extLst>
              <a:ext uri="{FF2B5EF4-FFF2-40B4-BE49-F238E27FC236}">
                <a16:creationId xmlns:a16="http://schemas.microsoft.com/office/drawing/2014/main" id="{8E2CB30A-587E-4CF4-BF84-D87A02716161}"/>
              </a:ext>
            </a:extLst>
          </p:cNvPr>
          <p:cNvCxnSpPr/>
          <p:nvPr/>
        </p:nvCxnSpPr>
        <p:spPr>
          <a:xfrm rot="16200000" flipH="1">
            <a:off x="4897968" y="3134784"/>
            <a:ext cx="309033" cy="3437467"/>
          </a:xfrm>
          <a:prstGeom prst="bentConnector2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矩形 33">
            <a:extLst>
              <a:ext uri="{FF2B5EF4-FFF2-40B4-BE49-F238E27FC236}">
                <a16:creationId xmlns:a16="http://schemas.microsoft.com/office/drawing/2014/main" id="{0E14289B-DC2B-4396-8CE1-EA9200FF33B6}"/>
              </a:ext>
            </a:extLst>
          </p:cNvPr>
          <p:cNvSpPr/>
          <p:nvPr/>
        </p:nvSpPr>
        <p:spPr>
          <a:xfrm>
            <a:off x="7086600" y="4832351"/>
            <a:ext cx="1047082" cy="2974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tabLst>
                <a:tab pos="775527" algn="l"/>
                <a:tab pos="1551055" algn="l"/>
                <a:tab pos="2326582" algn="l"/>
                <a:tab pos="3102109" algn="l"/>
                <a:tab pos="3877636" algn="l"/>
                <a:tab pos="4653164" algn="l"/>
                <a:tab pos="5428691" algn="l"/>
                <a:tab pos="6204218" algn="l"/>
                <a:tab pos="6979746" algn="l"/>
                <a:tab pos="7755273" algn="l"/>
                <a:tab pos="8530800" algn="l"/>
                <a:tab pos="9306327" algn="l"/>
                <a:tab pos="10081855" algn="l"/>
                <a:tab pos="10857382" algn="l"/>
                <a:tab pos="11632909" algn="l"/>
                <a:tab pos="12408436" algn="l"/>
              </a:tabLst>
              <a:defRPr/>
            </a:pPr>
            <a:r>
              <a:rPr lang="zh-CN" altLang="zh-CN" sz="1333" b="1" dirty="0">
                <a:solidFill>
                  <a:srgbClr val="008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"钢门吹雪"</a:t>
            </a:r>
            <a:endParaRPr lang="en-US" altLang="zh-CN" sz="1333" kern="0" dirty="0">
              <a:solidFill>
                <a:srgbClr val="000000"/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0E059806-5A24-4A7E-ADB7-072423B19056}"/>
              </a:ext>
            </a:extLst>
          </p:cNvPr>
          <p:cNvSpPr/>
          <p:nvPr/>
        </p:nvSpPr>
        <p:spPr>
          <a:xfrm>
            <a:off x="10416117" y="2791885"/>
            <a:ext cx="1151467" cy="34924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zh-CN" sz="1400" b="1" dirty="0">
                <a:solidFill>
                  <a:srgbClr val="008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"钢门吹雪"</a:t>
            </a:r>
            <a:endParaRPr lang="en-US" altLang="zh-CN" sz="1400" dirty="0"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0C302BE3-04FE-4B5F-98D1-CB3827B0B082}"/>
              </a:ext>
            </a:extLst>
          </p:cNvPr>
          <p:cNvSpPr/>
          <p:nvPr/>
        </p:nvSpPr>
        <p:spPr>
          <a:xfrm>
            <a:off x="1064684" y="4707467"/>
            <a:ext cx="4620683" cy="213784"/>
          </a:xfrm>
          <a:prstGeom prst="rect">
            <a:avLst/>
          </a:prstGeom>
          <a:solidFill>
            <a:srgbClr val="FD0000">
              <a:alpha val="20000"/>
            </a:srgbClr>
          </a:solidFill>
          <a:ln w="38100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EB44639E-D22B-4BB8-A1FD-6A515A982506}"/>
              </a:ext>
            </a:extLst>
          </p:cNvPr>
          <p:cNvSpPr/>
          <p:nvPr/>
        </p:nvSpPr>
        <p:spPr>
          <a:xfrm>
            <a:off x="7183967" y="5033434"/>
            <a:ext cx="38985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tabLst>
                <a:tab pos="775527" algn="l"/>
                <a:tab pos="1551055" algn="l"/>
                <a:tab pos="2326582" algn="l"/>
                <a:tab pos="3102109" algn="l"/>
                <a:tab pos="3877636" algn="l"/>
                <a:tab pos="4653164" algn="l"/>
                <a:tab pos="5428691" algn="l"/>
                <a:tab pos="6204218" algn="l"/>
                <a:tab pos="6979746" algn="l"/>
                <a:tab pos="7755273" algn="l"/>
                <a:tab pos="8530800" algn="l"/>
                <a:tab pos="9306327" algn="l"/>
                <a:tab pos="10081855" algn="l"/>
                <a:tab pos="10857382" algn="l"/>
                <a:tab pos="11632909" algn="l"/>
                <a:tab pos="12408436" algn="l"/>
              </a:tabLst>
              <a:defRPr/>
            </a:pPr>
            <a:r>
              <a:rPr lang="zh-CN" altLang="zh-CN" sz="1400" dirty="0">
                <a:solidFill>
                  <a:srgbClr val="0000FF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23</a:t>
            </a:r>
            <a:endParaRPr lang="en-US" altLang="zh-CN" sz="1400" kern="0" dirty="0">
              <a:solidFill>
                <a:srgbClr val="000000"/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D33F944C-1A18-420D-ACE0-24FD7ED5050F}"/>
              </a:ext>
            </a:extLst>
          </p:cNvPr>
          <p:cNvSpPr/>
          <p:nvPr/>
        </p:nvSpPr>
        <p:spPr>
          <a:xfrm>
            <a:off x="10416117" y="3141134"/>
            <a:ext cx="1151467" cy="347133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zh-CN" sz="1400" dirty="0">
                <a:solidFill>
                  <a:srgbClr val="0000FF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23</a:t>
            </a:r>
            <a:endParaRPr lang="en-US" altLang="zh-CN" sz="1400" dirty="0"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D9C77E13-90ED-4E86-9E76-3A6A2D048AE8}"/>
              </a:ext>
            </a:extLst>
          </p:cNvPr>
          <p:cNvSpPr/>
          <p:nvPr/>
        </p:nvSpPr>
        <p:spPr>
          <a:xfrm>
            <a:off x="2639484" y="2611967"/>
            <a:ext cx="2159000" cy="213784"/>
          </a:xfrm>
          <a:prstGeom prst="rect">
            <a:avLst/>
          </a:prstGeom>
          <a:solidFill>
            <a:srgbClr val="FD0000">
              <a:alpha val="20000"/>
            </a:srgbClr>
          </a:solidFill>
          <a:ln w="38100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57669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6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3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6" presetClass="emph" presetSubtype="0" repeatCount="3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 tmFilter="0, 0; .2, .5; .8, .5; 1, 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0" dur="250" autoRev="1" fill="hold"/>
                                        <p:tgtEl>
                                          <p:spTgt spid="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6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 tmFilter="0, 0; .2, .5; .8, .5; 1, 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50" autoRev="1" fill="hold"/>
                                        <p:tgtEl>
                                          <p:spTgt spid="3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64" presetClass="pat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2.59259E-6 L 0.27148 -0.29699 " pathEditMode="relative" rAng="0" ptsTypes="AA">
                                      <p:cBhvr>
                                        <p:cTn id="39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568" y="-1486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75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1.48148E-6 L 0.29427 -0.27129 " pathEditMode="relative" rAng="0" ptsTypes="AA">
                                      <p:cBhvr>
                                        <p:cTn id="64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714" y="-1356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750"/>
                            </p:stCondLst>
                            <p:childTnLst>
                              <p:par>
                                <p:cTn id="66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8" grpId="0" animBg="1"/>
      <p:bldP spid="30" grpId="0" animBg="1"/>
      <p:bldP spid="30" grpId="1" animBg="1"/>
      <p:bldP spid="30" grpId="2" animBg="1"/>
      <p:bldP spid="31" grpId="0" animBg="1"/>
      <p:bldP spid="31" grpId="1" animBg="1"/>
      <p:bldP spid="31" grpId="2" animBg="1"/>
      <p:bldP spid="34" grpId="0"/>
      <p:bldP spid="34" grpId="1"/>
      <p:bldP spid="35" grpId="0" animBg="1"/>
      <p:bldP spid="36" grpId="0" animBg="1"/>
      <p:bldP spid="37" grpId="0"/>
      <p:bldP spid="37" grpId="1"/>
      <p:bldP spid="37" grpId="2"/>
      <p:bldP spid="38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888" y="78639"/>
            <a:ext cx="8771021" cy="517190"/>
          </a:xfrm>
        </p:spPr>
        <p:txBody>
          <a:bodyPr/>
          <a:lstStyle/>
          <a:p>
            <a:r>
              <a:rPr kumimoji="1" lang="zh-CN" altLang="en-US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</a:p>
        </p:txBody>
      </p:sp>
      <p:sp>
        <p:nvSpPr>
          <p:cNvPr id="24" name="文本占位符 3">
            <a:extLst>
              <a:ext uri="{FF2B5EF4-FFF2-40B4-BE49-F238E27FC236}">
                <a16:creationId xmlns:a16="http://schemas.microsoft.com/office/drawing/2014/main" id="{C4B8F0B7-B839-4DC0-8545-B40734C46EA9}"/>
              </a:ext>
            </a:extLst>
          </p:cNvPr>
          <p:cNvSpPr txBox="1">
            <a:spLocks/>
          </p:cNvSpPr>
          <p:nvPr/>
        </p:nvSpPr>
        <p:spPr>
          <a:xfrm>
            <a:off x="710880" y="940081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>
                <a:solidFill>
                  <a:srgbClr val="C00000"/>
                </a:solidFill>
                <a:latin typeface="Consolas" panose="020B0609020204030204" pitchFamily="49" charset="0"/>
              </a:rPr>
              <a:t>构造方法的执行流程</a:t>
            </a:r>
          </a:p>
        </p:txBody>
      </p:sp>
      <p:sp>
        <p:nvSpPr>
          <p:cNvPr id="19" name="AutoShape 4">
            <a:extLst>
              <a:ext uri="{FF2B5EF4-FFF2-40B4-BE49-F238E27FC236}">
                <a16:creationId xmlns:a16="http://schemas.microsoft.com/office/drawing/2014/main" id="{099C9E26-0708-4411-BC23-6A88333B1BC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0092405" y="1076360"/>
            <a:ext cx="102810" cy="102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grpSp>
        <p:nvGrpSpPr>
          <p:cNvPr id="6" name="组合 8">
            <a:extLst>
              <a:ext uri="{FF2B5EF4-FFF2-40B4-BE49-F238E27FC236}">
                <a16:creationId xmlns:a16="http://schemas.microsoft.com/office/drawing/2014/main" id="{B833CEBF-6BD8-4DC9-AF22-291B68DC5DF1}"/>
              </a:ext>
            </a:extLst>
          </p:cNvPr>
          <p:cNvGrpSpPr>
            <a:grpSpLocks/>
          </p:cNvGrpSpPr>
          <p:nvPr/>
        </p:nvGrpSpPr>
        <p:grpSpPr bwMode="auto">
          <a:xfrm>
            <a:off x="8754534" y="1807633"/>
            <a:ext cx="3198284" cy="4790018"/>
            <a:chOff x="6565874" y="1354975"/>
            <a:chExt cx="2398614" cy="3593587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765608C5-7852-4E24-AA2E-10A88C6F3AF3}"/>
                </a:ext>
              </a:extLst>
            </p:cNvPr>
            <p:cNvSpPr/>
            <p:nvPr/>
          </p:nvSpPr>
          <p:spPr bwMode="auto">
            <a:xfrm>
              <a:off x="6565874" y="1354975"/>
              <a:ext cx="2398614" cy="3593587"/>
            </a:xfrm>
            <a:prstGeom prst="rect">
              <a:avLst/>
            </a:prstGeom>
            <a:solidFill>
              <a:srgbClr val="047FFD">
                <a:alpha val="10000"/>
              </a:srgbClr>
            </a:solidFill>
            <a:ln w="38100">
              <a:solidFill>
                <a:srgbClr val="047FFD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8" name="TextBox 2">
              <a:extLst>
                <a:ext uri="{FF2B5EF4-FFF2-40B4-BE49-F238E27FC236}">
                  <a16:creationId xmlns:a16="http://schemas.microsoft.com/office/drawing/2014/main" id="{161E4111-0442-4C4B-9B92-484DDA7C14B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296868" y="4489224"/>
              <a:ext cx="936625" cy="446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zh-CN" altLang="en-US" sz="2400" b="1">
                  <a:solidFill>
                    <a:srgbClr val="047FFD"/>
                  </a:solidFill>
                  <a:latin typeface="Consolas" panose="020B06090202040302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堆内存</a:t>
              </a:r>
            </a:p>
          </p:txBody>
        </p:sp>
      </p:grpSp>
      <p:grpSp>
        <p:nvGrpSpPr>
          <p:cNvPr id="9" name="组合 11">
            <a:extLst>
              <a:ext uri="{FF2B5EF4-FFF2-40B4-BE49-F238E27FC236}">
                <a16:creationId xmlns:a16="http://schemas.microsoft.com/office/drawing/2014/main" id="{2DDB2F08-CDF7-42CC-A8AE-E3B4019A80A6}"/>
              </a:ext>
            </a:extLst>
          </p:cNvPr>
          <p:cNvGrpSpPr>
            <a:grpSpLocks/>
          </p:cNvGrpSpPr>
          <p:nvPr/>
        </p:nvGrpSpPr>
        <p:grpSpPr bwMode="auto">
          <a:xfrm>
            <a:off x="5941484" y="1797051"/>
            <a:ext cx="2360083" cy="4800600"/>
            <a:chOff x="4441895" y="1347668"/>
            <a:chExt cx="1771200" cy="3600344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841D8D20-B076-4156-8D97-F705FA43328F}"/>
                </a:ext>
              </a:extLst>
            </p:cNvPr>
            <p:cNvSpPr/>
            <p:nvPr/>
          </p:nvSpPr>
          <p:spPr bwMode="auto">
            <a:xfrm>
              <a:off x="4472076" y="1350843"/>
              <a:ext cx="1728310" cy="3597169"/>
            </a:xfrm>
            <a:prstGeom prst="rect">
              <a:avLst/>
            </a:prstGeom>
            <a:solidFill>
              <a:srgbClr val="FD0000">
                <a:alpha val="10000"/>
              </a:srgbClr>
            </a:solidFill>
            <a:ln w="38100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11" name="TextBox 2">
              <a:extLst>
                <a:ext uri="{FF2B5EF4-FFF2-40B4-BE49-F238E27FC236}">
                  <a16:creationId xmlns:a16="http://schemas.microsoft.com/office/drawing/2014/main" id="{AA5A1D2C-B0BA-4130-8343-56CDA111A34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68464" y="4457474"/>
              <a:ext cx="935038" cy="4458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zh-CN" altLang="en-US" sz="2400" b="1" dirty="0">
                  <a:solidFill>
                    <a:srgbClr val="C00000"/>
                  </a:solidFill>
                  <a:latin typeface="Consolas" panose="020B06090202040302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栈内存</a:t>
              </a:r>
              <a:endParaRPr lang="en-US" altLang="zh-CN" sz="2400" b="1" dirty="0">
                <a:solidFill>
                  <a:srgbClr val="C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86963F69-281B-45BC-8539-3F03446F3802}"/>
                </a:ext>
              </a:extLst>
            </p:cNvPr>
            <p:cNvCxnSpPr/>
            <p:nvPr/>
          </p:nvCxnSpPr>
          <p:spPr>
            <a:xfrm>
              <a:off x="4448249" y="1347668"/>
              <a:ext cx="11119" cy="3597169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3BF4241B-6842-49B4-B973-CA0A9FE23BF2}"/>
                </a:ext>
              </a:extLst>
            </p:cNvPr>
            <p:cNvCxnSpPr/>
            <p:nvPr/>
          </p:nvCxnSpPr>
          <p:spPr>
            <a:xfrm>
              <a:off x="6184502" y="1350843"/>
              <a:ext cx="11120" cy="3597169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2A60103E-1D47-4727-84C9-36C5D9722273}"/>
                </a:ext>
              </a:extLst>
            </p:cNvPr>
            <p:cNvCxnSpPr/>
            <p:nvPr/>
          </p:nvCxnSpPr>
          <p:spPr>
            <a:xfrm flipH="1">
              <a:off x="4441895" y="4944837"/>
              <a:ext cx="1771200" cy="0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0B19E67-7A52-4AC1-9FB0-9477912BCDB5}"/>
              </a:ext>
            </a:extLst>
          </p:cNvPr>
          <p:cNvSpPr/>
          <p:nvPr/>
        </p:nvSpPr>
        <p:spPr>
          <a:xfrm>
            <a:off x="9647768" y="2093385"/>
            <a:ext cx="1919817" cy="34924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rgbClr val="C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Student</a:t>
            </a:r>
          </a:p>
        </p:txBody>
      </p:sp>
      <p:sp>
        <p:nvSpPr>
          <p:cNvPr id="16" name="TextBox 4">
            <a:extLst>
              <a:ext uri="{FF2B5EF4-FFF2-40B4-BE49-F238E27FC236}">
                <a16:creationId xmlns:a16="http://schemas.microsoft.com/office/drawing/2014/main" id="{D644B746-1557-4410-BED2-ABEB4A389A20}"/>
              </a:ext>
            </a:extLst>
          </p:cNvPr>
          <p:cNvSpPr txBox="1"/>
          <p:nvPr/>
        </p:nvSpPr>
        <p:spPr>
          <a:xfrm>
            <a:off x="8858251" y="2042584"/>
            <a:ext cx="967316" cy="38529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zh-CN" sz="1400" b="1" dirty="0">
                <a:solidFill>
                  <a:srgbClr val="7030A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0x0011</a:t>
            </a:r>
            <a:endParaRPr lang="zh-CN" altLang="en-US" sz="1400" b="1" dirty="0">
              <a:solidFill>
                <a:srgbClr val="7030A0"/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1EBE4F52-2408-43C5-999C-8CEF4456821A}"/>
              </a:ext>
            </a:extLst>
          </p:cNvPr>
          <p:cNvSpPr/>
          <p:nvPr/>
        </p:nvSpPr>
        <p:spPr>
          <a:xfrm>
            <a:off x="9647767" y="2791885"/>
            <a:ext cx="768351" cy="34924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name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C80772B8-414A-401C-AFFE-8F05DA1AFE28}"/>
              </a:ext>
            </a:extLst>
          </p:cNvPr>
          <p:cNvSpPr/>
          <p:nvPr/>
        </p:nvSpPr>
        <p:spPr>
          <a:xfrm>
            <a:off x="9647767" y="3141134"/>
            <a:ext cx="768351" cy="347133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age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EBE9DB36-73F8-4AAA-A0EB-802757D5CED5}"/>
              </a:ext>
            </a:extLst>
          </p:cNvPr>
          <p:cNvSpPr/>
          <p:nvPr/>
        </p:nvSpPr>
        <p:spPr>
          <a:xfrm>
            <a:off x="9647767" y="2442633"/>
            <a:ext cx="768351" cy="349251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zh-CN" sz="1400" b="1" dirty="0">
                <a:solidFill>
                  <a:srgbClr val="00008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this</a:t>
            </a:r>
            <a:endParaRPr lang="en-US" altLang="zh-CN" sz="1400" dirty="0"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CA3684FE-28F7-4601-A9AB-B0BC3247A41D}"/>
              </a:ext>
            </a:extLst>
          </p:cNvPr>
          <p:cNvSpPr/>
          <p:nvPr/>
        </p:nvSpPr>
        <p:spPr>
          <a:xfrm>
            <a:off x="10416117" y="2442633"/>
            <a:ext cx="1151467" cy="349251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b="1" dirty="0">
                <a:solidFill>
                  <a:srgbClr val="7030A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0x0011</a:t>
            </a:r>
            <a:endParaRPr lang="zh-CN" altLang="en-US" sz="1400" b="1" dirty="0">
              <a:solidFill>
                <a:srgbClr val="7030A0"/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2" name="TextBox 3">
            <a:extLst>
              <a:ext uri="{FF2B5EF4-FFF2-40B4-BE49-F238E27FC236}">
                <a16:creationId xmlns:a16="http://schemas.microsoft.com/office/drawing/2014/main" id="{CE4508DC-75CA-45F4-8092-0852D249FB48}"/>
              </a:ext>
            </a:extLst>
          </p:cNvPr>
          <p:cNvSpPr txBox="1"/>
          <p:nvPr/>
        </p:nvSpPr>
        <p:spPr>
          <a:xfrm>
            <a:off x="6017684" y="5467351"/>
            <a:ext cx="2209800" cy="523220"/>
          </a:xfrm>
          <a:prstGeom prst="rect">
            <a:avLst/>
          </a:prstGeom>
          <a:solidFill>
            <a:srgbClr val="FFFFE4"/>
          </a:solidFill>
          <a:ln w="12700">
            <a:solidFill>
              <a:schemeClr val="tx1"/>
            </a:solidFill>
          </a:ln>
        </p:spPr>
        <p:txBody>
          <a:bodyPr>
            <a:spAutoFit/>
          </a:bodyPr>
          <a:lstStyle/>
          <a:p>
            <a:pPr>
              <a:tabLst>
                <a:tab pos="775527" algn="l"/>
                <a:tab pos="1551055" algn="l"/>
                <a:tab pos="2326582" algn="l"/>
                <a:tab pos="3102109" algn="l"/>
                <a:tab pos="3877636" algn="l"/>
                <a:tab pos="4653164" algn="l"/>
                <a:tab pos="5428691" algn="l"/>
                <a:tab pos="6204218" algn="l"/>
                <a:tab pos="6979746" algn="l"/>
                <a:tab pos="7755273" algn="l"/>
                <a:tab pos="8530800" algn="l"/>
                <a:tab pos="9306327" algn="l"/>
                <a:tab pos="10081855" algn="l"/>
                <a:tab pos="10857382" algn="l"/>
                <a:tab pos="11632909" algn="l"/>
                <a:tab pos="12408436" algn="l"/>
              </a:tabLst>
              <a:defRPr/>
            </a:pPr>
            <a:r>
              <a:rPr lang="zh-CN" altLang="en-US" sz="1400" kern="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方法：</a:t>
            </a:r>
            <a:r>
              <a:rPr lang="en-US" altLang="zh-CN" sz="1400" kern="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main()</a:t>
            </a:r>
          </a:p>
          <a:p>
            <a:pPr>
              <a:tabLst>
                <a:tab pos="775527" algn="l"/>
                <a:tab pos="1551055" algn="l"/>
                <a:tab pos="2326582" algn="l"/>
                <a:tab pos="3102109" algn="l"/>
                <a:tab pos="3877636" algn="l"/>
                <a:tab pos="4653164" algn="l"/>
                <a:tab pos="5428691" algn="l"/>
                <a:tab pos="6204218" algn="l"/>
                <a:tab pos="6979746" algn="l"/>
                <a:tab pos="7755273" algn="l"/>
                <a:tab pos="8530800" algn="l"/>
                <a:tab pos="9306327" algn="l"/>
                <a:tab pos="10081855" algn="l"/>
                <a:tab pos="10857382" algn="l"/>
                <a:tab pos="11632909" algn="l"/>
                <a:tab pos="12408436" algn="l"/>
              </a:tabLst>
              <a:defRPr/>
            </a:pPr>
            <a:r>
              <a:rPr lang="en-US" altLang="zh-CN" sz="1400" kern="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Student  </a:t>
            </a:r>
            <a:r>
              <a:rPr lang="en-US" altLang="zh-CN" sz="1400" kern="0" dirty="0" err="1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stu</a:t>
            </a:r>
            <a:endParaRPr lang="en-US" altLang="zh-CN" sz="1400" kern="0" dirty="0">
              <a:solidFill>
                <a:srgbClr val="000080"/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3" name="TextBox 3">
            <a:extLst>
              <a:ext uri="{FF2B5EF4-FFF2-40B4-BE49-F238E27FC236}">
                <a16:creationId xmlns:a16="http://schemas.microsoft.com/office/drawing/2014/main" id="{7AAD357D-C86C-4287-8D4A-31E9D37ABD8C}"/>
              </a:ext>
            </a:extLst>
          </p:cNvPr>
          <p:cNvSpPr txBox="1"/>
          <p:nvPr/>
        </p:nvSpPr>
        <p:spPr>
          <a:xfrm>
            <a:off x="425451" y="2341034"/>
            <a:ext cx="4620683" cy="954107"/>
          </a:xfrm>
          <a:prstGeom prst="rect">
            <a:avLst/>
          </a:prstGeom>
          <a:solidFill>
            <a:srgbClr val="FFFFE4"/>
          </a:solidFill>
          <a:ln w="12700">
            <a:solidFill>
              <a:schemeClr val="tx1"/>
            </a:solidFill>
          </a:ln>
        </p:spPr>
        <p:txBody>
          <a:bodyPr>
            <a:spAutoFit/>
          </a:bodyPr>
          <a:lstStyle/>
          <a:p>
            <a:pPr>
              <a:defRPr/>
            </a:pPr>
            <a:r>
              <a:rPr lang="zh-CN" altLang="zh-CN" sz="1400" b="1" dirty="0">
                <a:solidFill>
                  <a:srgbClr val="00008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public static void 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main(String[] args) {</a:t>
            </a:r>
            <a:b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Student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en-US" altLang="zh-CN" sz="1400" dirty="0" err="1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stu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= </a:t>
            </a:r>
            <a:r>
              <a:rPr lang="zh-CN" altLang="zh-CN" sz="1400" b="1" dirty="0">
                <a:solidFill>
                  <a:srgbClr val="00008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new 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Student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</a:t>
            </a:r>
            <a:r>
              <a:rPr lang="zh-CN" altLang="zh-CN" sz="1400" b="1" dirty="0">
                <a:solidFill>
                  <a:srgbClr val="008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"钢门吹雪"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,</a:t>
            </a:r>
            <a:r>
              <a:rPr lang="zh-CN" altLang="zh-CN" sz="1400" dirty="0">
                <a:solidFill>
                  <a:srgbClr val="0000FF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23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);</a:t>
            </a:r>
            <a:b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</a:t>
            </a:r>
            <a:r>
              <a:rPr lang="en-US" altLang="zh-CN" sz="1400" dirty="0" err="1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stu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.show();</a:t>
            </a:r>
            <a:b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}</a:t>
            </a:r>
            <a:endParaRPr lang="zh-CN" altLang="zh-CN" sz="1400" dirty="0"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5" name="TextBox 3">
            <a:extLst>
              <a:ext uri="{FF2B5EF4-FFF2-40B4-BE49-F238E27FC236}">
                <a16:creationId xmlns:a16="http://schemas.microsoft.com/office/drawing/2014/main" id="{70D30ABD-1AED-4F96-BBC6-57521C4578A2}"/>
              </a:ext>
            </a:extLst>
          </p:cNvPr>
          <p:cNvSpPr txBox="1"/>
          <p:nvPr/>
        </p:nvSpPr>
        <p:spPr>
          <a:xfrm>
            <a:off x="1075267" y="3141134"/>
            <a:ext cx="4620684" cy="2893100"/>
          </a:xfrm>
          <a:prstGeom prst="rect">
            <a:avLst/>
          </a:prstGeom>
          <a:solidFill>
            <a:srgbClr val="FFFFE4"/>
          </a:solidFill>
          <a:ln w="12700">
            <a:solidFill>
              <a:schemeClr val="tx1"/>
            </a:solidFill>
          </a:ln>
        </p:spPr>
        <p:txBody>
          <a:bodyPr>
            <a:spAutoFit/>
          </a:bodyPr>
          <a:lstStyle/>
          <a:p>
            <a:pPr>
              <a:defRPr/>
            </a:pPr>
            <a:r>
              <a:rPr lang="zh-CN" altLang="zh-CN" sz="1400" b="1" dirty="0">
                <a:solidFill>
                  <a:srgbClr val="00008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public class 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Student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{</a:t>
            </a:r>
            <a:b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String </a:t>
            </a:r>
            <a:r>
              <a:rPr lang="zh-CN" altLang="zh-CN" sz="1400" b="1" dirty="0">
                <a:solidFill>
                  <a:srgbClr val="660E7A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name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;</a:t>
            </a:r>
            <a:b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</a:t>
            </a:r>
            <a:r>
              <a:rPr lang="zh-CN" altLang="zh-CN" sz="1400" b="1" dirty="0">
                <a:solidFill>
                  <a:srgbClr val="00008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int </a:t>
            </a:r>
            <a:r>
              <a:rPr lang="zh-CN" altLang="zh-CN" sz="1400" b="1" dirty="0">
                <a:solidFill>
                  <a:srgbClr val="660E7A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age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;</a:t>
            </a:r>
            <a:b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</a:t>
            </a:r>
            <a:r>
              <a:rPr lang="zh-CN" altLang="zh-CN" sz="1400" b="1" dirty="0">
                <a:solidFill>
                  <a:srgbClr val="00008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public 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Student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() {</a:t>
            </a:r>
            <a:b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}</a:t>
            </a:r>
            <a:b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</a:t>
            </a:r>
            <a:r>
              <a:rPr lang="zh-CN" altLang="zh-CN" sz="1400" b="1" dirty="0">
                <a:solidFill>
                  <a:srgbClr val="00008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public 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Student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(String name, </a:t>
            </a:r>
            <a:r>
              <a:rPr lang="zh-CN" altLang="zh-CN" sz="1400" b="1" dirty="0">
                <a:solidFill>
                  <a:srgbClr val="00008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int 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age) {</a:t>
            </a:r>
            <a:b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    </a:t>
            </a:r>
            <a:r>
              <a:rPr lang="zh-CN" altLang="zh-CN" sz="1400" b="1" dirty="0">
                <a:solidFill>
                  <a:srgbClr val="00008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this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.</a:t>
            </a:r>
            <a:r>
              <a:rPr lang="zh-CN" altLang="zh-CN" sz="1400" b="1" dirty="0">
                <a:solidFill>
                  <a:srgbClr val="660E7A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name 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= name;</a:t>
            </a:r>
            <a:b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    </a:t>
            </a:r>
            <a:r>
              <a:rPr lang="zh-CN" altLang="zh-CN" sz="1400" b="1" dirty="0">
                <a:solidFill>
                  <a:srgbClr val="00008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this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.</a:t>
            </a:r>
            <a:r>
              <a:rPr lang="zh-CN" altLang="zh-CN" sz="1400" b="1" dirty="0">
                <a:solidFill>
                  <a:srgbClr val="660E7A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age 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= age;</a:t>
            </a:r>
            <a:b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}</a:t>
            </a:r>
            <a:b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</a:t>
            </a:r>
            <a:r>
              <a:rPr lang="zh-CN" altLang="zh-CN" sz="1400" b="1" dirty="0">
                <a:solidFill>
                  <a:srgbClr val="00008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public void 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show() {</a:t>
            </a:r>
            <a:b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    </a:t>
            </a:r>
            <a:r>
              <a:rPr lang="en-US" altLang="zh-CN" sz="1400" dirty="0" err="1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sout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</a:t>
            </a:r>
            <a:r>
              <a:rPr lang="zh-CN" altLang="zh-CN" sz="1400" b="1" dirty="0">
                <a:solidFill>
                  <a:srgbClr val="660E7A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name 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+ </a:t>
            </a:r>
            <a:r>
              <a:rPr lang="zh-CN" altLang="zh-CN" sz="1400" b="1" dirty="0">
                <a:solidFill>
                  <a:srgbClr val="008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"---" 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+ </a:t>
            </a:r>
            <a:r>
              <a:rPr lang="zh-CN" altLang="zh-CN" sz="1400" b="1" dirty="0">
                <a:solidFill>
                  <a:srgbClr val="660E7A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age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);</a:t>
            </a:r>
            <a:b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}</a:t>
            </a:r>
            <a:b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}</a:t>
            </a:r>
            <a:endParaRPr lang="zh-CN" altLang="zh-CN" sz="1400" dirty="0"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6C0F6C25-FD92-4EB4-B71F-028290211A40}"/>
              </a:ext>
            </a:extLst>
          </p:cNvPr>
          <p:cNvSpPr/>
          <p:nvPr/>
        </p:nvSpPr>
        <p:spPr>
          <a:xfrm>
            <a:off x="1064684" y="4914900"/>
            <a:ext cx="4620683" cy="213784"/>
          </a:xfrm>
          <a:prstGeom prst="rect">
            <a:avLst/>
          </a:prstGeom>
          <a:solidFill>
            <a:srgbClr val="FD0000">
              <a:alpha val="20000"/>
            </a:srgbClr>
          </a:solidFill>
          <a:ln w="38100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7" name="TextBox 3">
            <a:extLst>
              <a:ext uri="{FF2B5EF4-FFF2-40B4-BE49-F238E27FC236}">
                <a16:creationId xmlns:a16="http://schemas.microsoft.com/office/drawing/2014/main" id="{70A113CD-29F5-40DC-8E0A-8C74D540660C}"/>
              </a:ext>
            </a:extLst>
          </p:cNvPr>
          <p:cNvSpPr txBox="1"/>
          <p:nvPr/>
        </p:nvSpPr>
        <p:spPr>
          <a:xfrm>
            <a:off x="6017684" y="4396318"/>
            <a:ext cx="2209800" cy="954107"/>
          </a:xfrm>
          <a:prstGeom prst="rect">
            <a:avLst/>
          </a:prstGeom>
          <a:solidFill>
            <a:srgbClr val="FFFFE4"/>
          </a:solidFill>
          <a:ln w="12700">
            <a:solidFill>
              <a:schemeClr val="tx1"/>
            </a:solidFill>
          </a:ln>
        </p:spPr>
        <p:txBody>
          <a:bodyPr>
            <a:spAutoFit/>
          </a:bodyPr>
          <a:lstStyle/>
          <a:p>
            <a:pPr>
              <a:tabLst>
                <a:tab pos="775527" algn="l"/>
                <a:tab pos="1551055" algn="l"/>
                <a:tab pos="2326582" algn="l"/>
                <a:tab pos="3102109" algn="l"/>
                <a:tab pos="3877636" algn="l"/>
                <a:tab pos="4653164" algn="l"/>
                <a:tab pos="5428691" algn="l"/>
                <a:tab pos="6204218" algn="l"/>
                <a:tab pos="6979746" algn="l"/>
                <a:tab pos="7755273" algn="l"/>
                <a:tab pos="8530800" algn="l"/>
                <a:tab pos="9306327" algn="l"/>
                <a:tab pos="10081855" algn="l"/>
                <a:tab pos="10857382" algn="l"/>
                <a:tab pos="11632909" algn="l"/>
                <a:tab pos="12408436" algn="l"/>
              </a:tabLst>
              <a:defRPr/>
            </a:pPr>
            <a:r>
              <a:rPr lang="zh-CN" altLang="en-US" sz="1400" kern="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构造方法：</a:t>
            </a:r>
            <a:r>
              <a:rPr lang="en-US" altLang="zh-CN" sz="1400" kern="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Student()</a:t>
            </a:r>
          </a:p>
          <a:p>
            <a:pPr>
              <a:tabLst>
                <a:tab pos="775527" algn="l"/>
                <a:tab pos="1551055" algn="l"/>
                <a:tab pos="2326582" algn="l"/>
                <a:tab pos="3102109" algn="l"/>
                <a:tab pos="3877636" algn="l"/>
                <a:tab pos="4653164" algn="l"/>
                <a:tab pos="5428691" algn="l"/>
                <a:tab pos="6204218" algn="l"/>
                <a:tab pos="6979746" algn="l"/>
                <a:tab pos="7755273" algn="l"/>
                <a:tab pos="8530800" algn="l"/>
                <a:tab pos="9306327" algn="l"/>
                <a:tab pos="10081855" algn="l"/>
                <a:tab pos="10857382" algn="l"/>
                <a:tab pos="11632909" algn="l"/>
                <a:tab pos="12408436" algn="l"/>
              </a:tabLst>
              <a:defRPr/>
            </a:pPr>
            <a:r>
              <a:rPr lang="zh-CN" altLang="en-US" sz="1400" kern="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调用者 </a:t>
            </a:r>
            <a:r>
              <a:rPr lang="zh-CN" altLang="zh-CN" sz="1400" b="1" dirty="0">
                <a:solidFill>
                  <a:srgbClr val="00008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this </a:t>
            </a:r>
            <a:r>
              <a:rPr lang="zh-CN" altLang="en-US" sz="1400" kern="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：</a:t>
            </a:r>
            <a:r>
              <a:rPr lang="en-US" altLang="zh-CN" sz="1400" b="1" dirty="0">
                <a:solidFill>
                  <a:srgbClr val="7030A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0x0011</a:t>
            </a:r>
            <a:endParaRPr lang="en-US" altLang="zh-CN" sz="1400" kern="0" dirty="0">
              <a:solidFill>
                <a:srgbClr val="000000"/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tabLst>
                <a:tab pos="775527" algn="l"/>
                <a:tab pos="1551055" algn="l"/>
                <a:tab pos="2326582" algn="l"/>
                <a:tab pos="3102109" algn="l"/>
                <a:tab pos="3877636" algn="l"/>
                <a:tab pos="4653164" algn="l"/>
                <a:tab pos="5428691" algn="l"/>
                <a:tab pos="6204218" algn="l"/>
                <a:tab pos="6979746" algn="l"/>
                <a:tab pos="7755273" algn="l"/>
                <a:tab pos="8530800" algn="l"/>
                <a:tab pos="9306327" algn="l"/>
                <a:tab pos="10081855" algn="l"/>
                <a:tab pos="10857382" algn="l"/>
                <a:tab pos="11632909" algn="l"/>
                <a:tab pos="12408436" algn="l"/>
              </a:tabLst>
              <a:defRPr/>
            </a:pPr>
            <a:r>
              <a:rPr lang="en-US" altLang="zh-CN" sz="1400" kern="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String name</a:t>
            </a:r>
            <a:r>
              <a:rPr lang="zh-CN" altLang="zh-CN" sz="1333" b="1" dirty="0">
                <a:solidFill>
                  <a:srgbClr val="008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"钢门吹雪"</a:t>
            </a:r>
            <a:endParaRPr lang="en-US" altLang="zh-CN" sz="1333" kern="0" dirty="0">
              <a:solidFill>
                <a:srgbClr val="000000"/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tabLst>
                <a:tab pos="775527" algn="l"/>
                <a:tab pos="1551055" algn="l"/>
                <a:tab pos="2326582" algn="l"/>
                <a:tab pos="3102109" algn="l"/>
                <a:tab pos="3877636" algn="l"/>
                <a:tab pos="4653164" algn="l"/>
                <a:tab pos="5428691" algn="l"/>
                <a:tab pos="6204218" algn="l"/>
                <a:tab pos="6979746" algn="l"/>
                <a:tab pos="7755273" algn="l"/>
                <a:tab pos="8530800" algn="l"/>
                <a:tab pos="9306327" algn="l"/>
                <a:tab pos="10081855" algn="l"/>
                <a:tab pos="10857382" algn="l"/>
                <a:tab pos="11632909" algn="l"/>
                <a:tab pos="12408436" algn="l"/>
              </a:tabLst>
              <a:defRPr/>
            </a:pPr>
            <a:r>
              <a:rPr lang="en-US" altLang="zh-CN" sz="1400" kern="0" dirty="0" err="1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int</a:t>
            </a:r>
            <a:r>
              <a:rPr lang="en-US" altLang="zh-CN" sz="1400" kern="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age  </a:t>
            </a:r>
            <a:r>
              <a:rPr lang="zh-CN" altLang="zh-CN" sz="1400" dirty="0">
                <a:solidFill>
                  <a:srgbClr val="0000FF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23</a:t>
            </a:r>
            <a:endParaRPr lang="en-US" altLang="zh-CN" sz="1400" kern="0" dirty="0">
              <a:solidFill>
                <a:srgbClr val="000000"/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E46F5132-E89F-4A78-9E38-A4C8AFC151C3}"/>
              </a:ext>
            </a:extLst>
          </p:cNvPr>
          <p:cNvSpPr/>
          <p:nvPr/>
        </p:nvSpPr>
        <p:spPr>
          <a:xfrm>
            <a:off x="10416117" y="2791885"/>
            <a:ext cx="1151467" cy="34924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zh-CN" sz="1400" b="1" dirty="0">
                <a:solidFill>
                  <a:srgbClr val="008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"钢门吹雪"</a:t>
            </a:r>
            <a:endParaRPr lang="en-US" altLang="zh-CN" sz="1400" dirty="0"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99964BA6-2C8B-4894-8330-4EBEB298E01F}"/>
              </a:ext>
            </a:extLst>
          </p:cNvPr>
          <p:cNvSpPr/>
          <p:nvPr/>
        </p:nvSpPr>
        <p:spPr>
          <a:xfrm>
            <a:off x="10416117" y="3141134"/>
            <a:ext cx="1151467" cy="347133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zh-CN" sz="1400" dirty="0">
                <a:solidFill>
                  <a:srgbClr val="0000FF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23</a:t>
            </a:r>
            <a:endParaRPr lang="en-US" altLang="zh-CN" sz="1400" dirty="0"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251A0891-5161-4B83-99AF-187FA5766862}"/>
              </a:ext>
            </a:extLst>
          </p:cNvPr>
          <p:cNvSpPr/>
          <p:nvPr/>
        </p:nvSpPr>
        <p:spPr>
          <a:xfrm>
            <a:off x="2639484" y="2611967"/>
            <a:ext cx="2159000" cy="213784"/>
          </a:xfrm>
          <a:prstGeom prst="rect">
            <a:avLst/>
          </a:prstGeom>
          <a:solidFill>
            <a:srgbClr val="FD0000">
              <a:alpha val="20000"/>
            </a:srgbClr>
          </a:solidFill>
          <a:ln w="38100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" name="TextBox 4">
            <a:extLst>
              <a:ext uri="{FF2B5EF4-FFF2-40B4-BE49-F238E27FC236}">
                <a16:creationId xmlns:a16="http://schemas.microsoft.com/office/drawing/2014/main" id="{59188E2A-591A-FEF0-1B7B-A11DA4DE8AF6}"/>
              </a:ext>
            </a:extLst>
          </p:cNvPr>
          <p:cNvSpPr txBox="1"/>
          <p:nvPr/>
        </p:nvSpPr>
        <p:spPr>
          <a:xfrm>
            <a:off x="7470974" y="5632931"/>
            <a:ext cx="967316" cy="38529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zh-CN" sz="1400" b="1" dirty="0">
                <a:solidFill>
                  <a:srgbClr val="7030A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0x0011</a:t>
            </a:r>
            <a:endParaRPr lang="zh-CN" altLang="en-US" sz="1400" b="1" dirty="0">
              <a:solidFill>
                <a:srgbClr val="7030A0"/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13236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3.33333E-6 L -4.79167E-6 -0.53449 " pathEditMode="relative" rAng="0" ptsTypes="AA">
                                      <p:cBhvr>
                                        <p:cTn id="6" dur="1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673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1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7" grpId="1" animBg="1"/>
      <p:bldP spid="2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691FACA-E1ED-6A48-A1E4-D925AAC030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47349" y="1207492"/>
            <a:ext cx="5973761" cy="4256405"/>
          </a:xfrm>
        </p:spPr>
        <p:txBody>
          <a:bodyPr/>
          <a:lstStyle/>
          <a:p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Alibaba PuHuiTi R"/>
              </a:rPr>
              <a:t>类和对象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Alibaba PuHuiTi R"/>
            </a:endParaRPr>
          </a:p>
          <a:p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Alibaba PuHuiTi R"/>
              </a:rPr>
              <a:t>对象内存图</a:t>
            </a: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  <a:ea typeface="Alibaba PuHuiTi R"/>
            </a:endParaRPr>
          </a:p>
          <a:p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Alibaba PuHuiTi R"/>
              </a:rPr>
              <a:t>成员变量和局部变量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Alibaba PuHuiTi R"/>
            </a:endParaRPr>
          </a:p>
          <a:p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Alibaba PuHuiTi R"/>
              </a:rPr>
              <a:t>this 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Alibaba PuHuiTi R"/>
              </a:rPr>
              <a:t>关键字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Alibaba PuHuiTi R"/>
            </a:endParaRPr>
          </a:p>
          <a:p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Alibaba PuHuiTi R"/>
              </a:rPr>
              <a:t>构造方法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Alibaba PuHuiTi R"/>
            </a:endParaRPr>
          </a:p>
          <a:p>
            <a:r>
              <a:rPr lang="zh-CN" altLang="en-US" dirty="0">
                <a:solidFill>
                  <a:srgbClr val="C00000"/>
                </a:solidFill>
                <a:latin typeface="Consolas" panose="020B0609020204030204" pitchFamily="49" charset="0"/>
                <a:ea typeface="Alibaba PuHuiTi R"/>
              </a:rPr>
              <a:t>封装</a:t>
            </a:r>
            <a:endParaRPr lang="en-US" altLang="zh-CN" dirty="0">
              <a:solidFill>
                <a:srgbClr val="C00000"/>
              </a:solidFill>
              <a:latin typeface="Consolas" panose="020B0609020204030204" pitchFamily="49" charset="0"/>
              <a:ea typeface="Alibaba PuHuiTi R"/>
            </a:endParaRPr>
          </a:p>
        </p:txBody>
      </p:sp>
    </p:spTree>
    <p:extLst>
      <p:ext uri="{BB962C8B-B14F-4D97-AF65-F5344CB8AC3E}">
        <p14:creationId xmlns:p14="http://schemas.microsoft.com/office/powerpoint/2010/main" val="195897171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 </a:t>
            </a:r>
          </a:p>
        </p:txBody>
      </p:sp>
      <p:sp>
        <p:nvSpPr>
          <p:cNvPr id="24" name="文本占位符 3">
            <a:extLst>
              <a:ext uri="{FF2B5EF4-FFF2-40B4-BE49-F238E27FC236}">
                <a16:creationId xmlns:a16="http://schemas.microsoft.com/office/drawing/2014/main" id="{C4B8F0B7-B839-4DC0-8545-B40734C46EA9}"/>
              </a:ext>
            </a:extLst>
          </p:cNvPr>
          <p:cNvSpPr txBox="1">
            <a:spLocks/>
          </p:cNvSpPr>
          <p:nvPr/>
        </p:nvSpPr>
        <p:spPr>
          <a:xfrm>
            <a:off x="710880" y="940081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>
                <a:solidFill>
                  <a:srgbClr val="C00000"/>
                </a:solidFill>
                <a:latin typeface="Consolas" panose="020B0609020204030204" pitchFamily="49" charset="0"/>
              </a:rPr>
              <a:t>面向对象三大特征</a:t>
            </a:r>
          </a:p>
        </p:txBody>
      </p:sp>
      <p:sp>
        <p:nvSpPr>
          <p:cNvPr id="19" name="AutoShape 4">
            <a:extLst>
              <a:ext uri="{FF2B5EF4-FFF2-40B4-BE49-F238E27FC236}">
                <a16:creationId xmlns:a16="http://schemas.microsoft.com/office/drawing/2014/main" id="{099C9E26-0708-4411-BC23-6A88333B1BC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0092405" y="1076360"/>
            <a:ext cx="102810" cy="102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172ACC91-5166-40AB-A460-8F6A140529A1}"/>
              </a:ext>
            </a:extLst>
          </p:cNvPr>
          <p:cNvSpPr/>
          <p:nvPr/>
        </p:nvSpPr>
        <p:spPr>
          <a:xfrm>
            <a:off x="1240985" y="1905897"/>
            <a:ext cx="1612201" cy="1612201"/>
          </a:xfrm>
          <a:prstGeom prst="ellipse">
            <a:avLst/>
          </a:prstGeom>
          <a:solidFill>
            <a:srgbClr val="AD2B26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2800" b="1" dirty="0">
                <a:solidFill>
                  <a:schemeClr val="bg1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  <a:sym typeface="Bebas"/>
              </a:rPr>
              <a:t>封装</a:t>
            </a: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0D596083-08A1-4846-B0A7-7E3FCC668A62}"/>
              </a:ext>
            </a:extLst>
          </p:cNvPr>
          <p:cNvSpPr/>
          <p:nvPr/>
        </p:nvSpPr>
        <p:spPr>
          <a:xfrm>
            <a:off x="4956172" y="1905897"/>
            <a:ext cx="1612201" cy="1612201"/>
          </a:xfrm>
          <a:prstGeom prst="ellipse">
            <a:avLst/>
          </a:prstGeom>
          <a:solidFill>
            <a:srgbClr val="49504F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2800" b="1" dirty="0">
                <a:solidFill>
                  <a:schemeClr val="bg1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  <a:sym typeface="Bebas"/>
              </a:rPr>
              <a:t>继承</a:t>
            </a: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D82C349D-E9AA-43C8-9469-1928E6B26E39}"/>
              </a:ext>
            </a:extLst>
          </p:cNvPr>
          <p:cNvSpPr/>
          <p:nvPr/>
        </p:nvSpPr>
        <p:spPr>
          <a:xfrm>
            <a:off x="8675800" y="1905898"/>
            <a:ext cx="1612201" cy="1612201"/>
          </a:xfrm>
          <a:prstGeom prst="ellipse">
            <a:avLst/>
          </a:prstGeom>
          <a:solidFill>
            <a:srgbClr val="AD2B26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2800" b="1" dirty="0">
                <a:solidFill>
                  <a:schemeClr val="bg1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  <a:sym typeface="Bebas"/>
              </a:rPr>
              <a:t>多态</a:t>
            </a:r>
          </a:p>
        </p:txBody>
      </p:sp>
    </p:spTree>
    <p:extLst>
      <p:ext uri="{BB962C8B-B14F-4D97-AF65-F5344CB8AC3E}">
        <p14:creationId xmlns:p14="http://schemas.microsoft.com/office/powerpoint/2010/main" val="497856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6" grpId="0" animBg="1"/>
      <p:bldP spid="16" grpId="1" animBg="1"/>
      <p:bldP spid="17" grpId="0" animBg="1"/>
      <p:bldP spid="17" grpId="1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 </a:t>
            </a:r>
          </a:p>
        </p:txBody>
      </p:sp>
      <p:sp>
        <p:nvSpPr>
          <p:cNvPr id="19" name="AutoShape 4">
            <a:extLst>
              <a:ext uri="{FF2B5EF4-FFF2-40B4-BE49-F238E27FC236}">
                <a16:creationId xmlns:a16="http://schemas.microsoft.com/office/drawing/2014/main" id="{099C9E26-0708-4411-BC23-6A88333B1BC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0092405" y="1076360"/>
            <a:ext cx="102810" cy="102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172ACC91-5166-40AB-A460-8F6A140529A1}"/>
              </a:ext>
            </a:extLst>
          </p:cNvPr>
          <p:cNvSpPr/>
          <p:nvPr/>
        </p:nvSpPr>
        <p:spPr>
          <a:xfrm>
            <a:off x="1240985" y="1905897"/>
            <a:ext cx="1612201" cy="1612201"/>
          </a:xfrm>
          <a:prstGeom prst="ellipse">
            <a:avLst/>
          </a:prstGeom>
          <a:solidFill>
            <a:srgbClr val="AD2B26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2800" b="1" dirty="0">
                <a:solidFill>
                  <a:schemeClr val="bg1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  <a:sym typeface="Bebas"/>
              </a:rPr>
              <a:t>封装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3C47AA40-303D-412E-8871-11DC3F2590DC}"/>
              </a:ext>
            </a:extLst>
          </p:cNvPr>
          <p:cNvSpPr txBox="1"/>
          <p:nvPr/>
        </p:nvSpPr>
        <p:spPr>
          <a:xfrm>
            <a:off x="3092398" y="1713070"/>
            <a:ext cx="8632242" cy="31392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250000"/>
              </a:lnSpc>
            </a:pPr>
            <a:r>
              <a:rPr kumimoji="1" lang="zh-CN" altLang="en-US" sz="2800" dirty="0">
                <a:latin typeface="杨任东竹石体-Bold" panose="02000000000000000000" pitchFamily="2" charset="-122"/>
                <a:ea typeface="杨任东竹石体-Bold" panose="02000000000000000000" pitchFamily="2" charset="-122"/>
                <a:cs typeface="Alibaba PuHuiTi Medium" panose="00020600040101010101" pitchFamily="18" charset="-122"/>
              </a:rPr>
              <a:t>使用类设计对象时</a:t>
            </a:r>
            <a:endParaRPr kumimoji="1" lang="en-US" altLang="zh-CN" sz="2800" dirty="0">
              <a:latin typeface="杨任东竹石体-Bold" panose="02000000000000000000" pitchFamily="2" charset="-122"/>
              <a:ea typeface="杨任东竹石体-Bold" panose="02000000000000000000" pitchFamily="2" charset="-122"/>
              <a:cs typeface="Alibaba PuHuiTi Medium" panose="00020600040101010101" pitchFamily="18" charset="-122"/>
            </a:endParaRPr>
          </a:p>
          <a:p>
            <a:pPr lvl="1">
              <a:lnSpc>
                <a:spcPct val="250000"/>
              </a:lnSpc>
            </a:pPr>
            <a:r>
              <a:rPr kumimoji="1" lang="en-US" altLang="zh-CN" sz="2800" dirty="0">
                <a:latin typeface="杨任东竹石体-Bold" panose="02000000000000000000" pitchFamily="2" charset="-122"/>
                <a:ea typeface="杨任东竹石体-Bold" panose="02000000000000000000" pitchFamily="2" charset="-122"/>
                <a:cs typeface="Alibaba PuHuiTi Medium" panose="00020600040101010101" pitchFamily="18" charset="-122"/>
              </a:rPr>
              <a:t>	</a:t>
            </a:r>
            <a:r>
              <a:rPr kumimoji="1" lang="zh-CN" altLang="en-US" sz="2800" dirty="0">
                <a:latin typeface="杨任东竹石体-Bold" panose="02000000000000000000" pitchFamily="2" charset="-122"/>
                <a:ea typeface="杨任东竹石体-Bold" panose="02000000000000000000" pitchFamily="2" charset="-122"/>
                <a:cs typeface="Alibaba PuHuiTi Medium" panose="00020600040101010101" pitchFamily="18" charset="-122"/>
              </a:rPr>
              <a:t>将需要处理的</a:t>
            </a:r>
            <a:r>
              <a:rPr kumimoji="1" lang="zh-CN" altLang="en-US" sz="2800" dirty="0">
                <a:solidFill>
                  <a:srgbClr val="C00000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  <a:cs typeface="Alibaba PuHuiTi Medium" panose="00020600040101010101" pitchFamily="18" charset="-122"/>
              </a:rPr>
              <a:t>数据</a:t>
            </a:r>
            <a:endParaRPr kumimoji="1" lang="en-US" altLang="zh-CN" sz="2800" dirty="0">
              <a:solidFill>
                <a:srgbClr val="C00000"/>
              </a:solidFill>
              <a:latin typeface="杨任东竹石体-Bold" panose="02000000000000000000" pitchFamily="2" charset="-122"/>
              <a:ea typeface="杨任东竹石体-Bold" panose="02000000000000000000" pitchFamily="2" charset="-122"/>
              <a:cs typeface="Alibaba PuHuiTi Medium" panose="00020600040101010101" pitchFamily="18" charset="-122"/>
            </a:endParaRPr>
          </a:p>
          <a:p>
            <a:pPr lvl="1">
              <a:lnSpc>
                <a:spcPct val="250000"/>
              </a:lnSpc>
            </a:pPr>
            <a:r>
              <a:rPr kumimoji="1" lang="en-US" altLang="zh-CN" sz="2800" dirty="0">
                <a:latin typeface="杨任东竹石体-Bold" panose="02000000000000000000" pitchFamily="2" charset="-122"/>
                <a:ea typeface="杨任东竹石体-Bold" panose="02000000000000000000" pitchFamily="2" charset="-122"/>
                <a:cs typeface="Alibaba PuHuiTi Medium" panose="00020600040101010101" pitchFamily="18" charset="-122"/>
              </a:rPr>
              <a:t>	</a:t>
            </a:r>
            <a:r>
              <a:rPr kumimoji="1" lang="zh-CN" altLang="en-US" sz="2800" dirty="0">
                <a:latin typeface="杨任东竹石体-Bold" panose="02000000000000000000" pitchFamily="2" charset="-122"/>
                <a:ea typeface="杨任东竹石体-Bold" panose="02000000000000000000" pitchFamily="2" charset="-122"/>
                <a:cs typeface="Alibaba PuHuiTi Medium" panose="00020600040101010101" pitchFamily="18" charset="-122"/>
              </a:rPr>
              <a:t>以及处理这些数据的</a:t>
            </a:r>
            <a:r>
              <a:rPr kumimoji="1" lang="zh-CN" altLang="en-US" sz="2800" dirty="0">
                <a:solidFill>
                  <a:srgbClr val="C00000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  <a:cs typeface="Alibaba PuHuiTi Medium" panose="00020600040101010101" pitchFamily="18" charset="-122"/>
              </a:rPr>
              <a:t>方法</a:t>
            </a:r>
            <a:r>
              <a:rPr kumimoji="1" lang="en-US" altLang="zh-CN" sz="2800" dirty="0">
                <a:latin typeface="杨任东竹石体-Bold" panose="02000000000000000000" pitchFamily="2" charset="-122"/>
                <a:ea typeface="杨任东竹石体-Bold" panose="02000000000000000000" pitchFamily="2" charset="-122"/>
                <a:cs typeface="Alibaba PuHuiTi Medium" panose="00020600040101010101" pitchFamily="18" charset="-122"/>
              </a:rPr>
              <a:t>, </a:t>
            </a:r>
            <a:r>
              <a:rPr kumimoji="1" lang="zh-CN" altLang="en-US" sz="2800" dirty="0">
                <a:latin typeface="杨任东竹石体-Bold" panose="02000000000000000000" pitchFamily="2" charset="-122"/>
                <a:ea typeface="杨任东竹石体-Bold" panose="02000000000000000000" pitchFamily="2" charset="-122"/>
                <a:cs typeface="Alibaba PuHuiTi Medium" panose="00020600040101010101" pitchFamily="18" charset="-122"/>
              </a:rPr>
              <a:t>设计到对象中</a:t>
            </a: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F0E0E85D-44D1-689B-7E98-AFC75482AF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3192396"/>
              </p:ext>
            </p:extLst>
          </p:nvPr>
        </p:nvGraphicFramePr>
        <p:xfrm>
          <a:off x="-3988119" y="-1683924"/>
          <a:ext cx="2936560" cy="1191751"/>
        </p:xfrm>
        <a:graphic>
          <a:graphicData uri="http://schemas.openxmlformats.org/drawingml/2006/table">
            <a:tbl>
              <a:tblPr/>
              <a:tblGrid>
                <a:gridCol w="787409">
                  <a:extLst>
                    <a:ext uri="{9D8B030D-6E8A-4147-A177-3AD203B41FA5}">
                      <a16:colId xmlns:a16="http://schemas.microsoft.com/office/drawing/2014/main" val="4001127988"/>
                    </a:ext>
                  </a:extLst>
                </a:gridCol>
                <a:gridCol w="1000536">
                  <a:extLst>
                    <a:ext uri="{9D8B030D-6E8A-4147-A177-3AD203B41FA5}">
                      <a16:colId xmlns:a16="http://schemas.microsoft.com/office/drawing/2014/main" val="1994407513"/>
                    </a:ext>
                  </a:extLst>
                </a:gridCol>
                <a:gridCol w="1148615">
                  <a:extLst>
                    <a:ext uri="{9D8B030D-6E8A-4147-A177-3AD203B41FA5}">
                      <a16:colId xmlns:a16="http://schemas.microsoft.com/office/drawing/2014/main" val="3392711098"/>
                    </a:ext>
                  </a:extLst>
                </a:gridCol>
              </a:tblGrid>
              <a:tr h="43719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id</a:t>
                      </a:r>
                      <a:endParaRPr kumimoji="0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姓名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年龄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D2B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4384562"/>
                  </a:ext>
                </a:extLst>
              </a:tr>
              <a:tr h="37728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1</a:t>
                      </a:r>
                      <a:endParaRPr kumimoji="0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张三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23</a:t>
                      </a:r>
                      <a:endParaRPr kumimoji="0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0146473"/>
                  </a:ext>
                </a:extLst>
              </a:tr>
              <a:tr h="37728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2</a:t>
                      </a:r>
                      <a:endParaRPr kumimoji="0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李四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24</a:t>
                      </a:r>
                      <a:endParaRPr kumimoji="0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943993"/>
                  </a:ext>
                </a:extLst>
              </a:tr>
            </a:tbl>
          </a:graphicData>
        </a:graphic>
      </p:graphicFrame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9D805623-36A4-1528-26A8-D704826CB9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1599520"/>
              </p:ext>
            </p:extLst>
          </p:nvPr>
        </p:nvGraphicFramePr>
        <p:xfrm>
          <a:off x="-1051559" y="-1683925"/>
          <a:ext cx="1270207" cy="1191751"/>
        </p:xfrm>
        <a:graphic>
          <a:graphicData uri="http://schemas.openxmlformats.org/drawingml/2006/table">
            <a:tbl>
              <a:tblPr/>
              <a:tblGrid>
                <a:gridCol w="1270207">
                  <a:extLst>
                    <a:ext uri="{9D8B030D-6E8A-4147-A177-3AD203B41FA5}">
                      <a16:colId xmlns:a16="http://schemas.microsoft.com/office/drawing/2014/main" val="1293279761"/>
                    </a:ext>
                  </a:extLst>
                </a:gridCol>
              </a:tblGrid>
              <a:tr h="43719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数学成绩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D2B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3690997"/>
                  </a:ext>
                </a:extLst>
              </a:tr>
              <a:tr h="37728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90</a:t>
                      </a:r>
                      <a:endParaRPr kumimoji="0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5148006"/>
                  </a:ext>
                </a:extLst>
              </a:tr>
              <a:tr h="37728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69</a:t>
                      </a:r>
                      <a:endParaRPr kumimoji="0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5272953"/>
                  </a:ext>
                </a:extLst>
              </a:tr>
            </a:tbl>
          </a:graphicData>
        </a:graphic>
      </p:graphicFrame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7A276C8B-F679-34FC-D69D-7814441B26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8460495"/>
              </p:ext>
            </p:extLst>
          </p:nvPr>
        </p:nvGraphicFramePr>
        <p:xfrm>
          <a:off x="218648" y="-1683925"/>
          <a:ext cx="1351072" cy="1191751"/>
        </p:xfrm>
        <a:graphic>
          <a:graphicData uri="http://schemas.openxmlformats.org/drawingml/2006/table">
            <a:tbl>
              <a:tblPr/>
              <a:tblGrid>
                <a:gridCol w="1351072">
                  <a:extLst>
                    <a:ext uri="{9D8B030D-6E8A-4147-A177-3AD203B41FA5}">
                      <a16:colId xmlns:a16="http://schemas.microsoft.com/office/drawing/2014/main" val="1293279761"/>
                    </a:ext>
                  </a:extLst>
                </a:gridCol>
              </a:tblGrid>
              <a:tr h="43719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语文成绩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D2B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3690997"/>
                  </a:ext>
                </a:extLst>
              </a:tr>
              <a:tr h="37728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87</a:t>
                      </a:r>
                      <a:endParaRPr kumimoji="0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5148006"/>
                  </a:ext>
                </a:extLst>
              </a:tr>
              <a:tr h="37728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91</a:t>
                      </a:r>
                      <a:endParaRPr kumimoji="0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5272953"/>
                  </a:ext>
                </a:extLst>
              </a:tr>
            </a:tbl>
          </a:graphicData>
        </a:graphic>
      </p:graphicFrame>
      <p:sp>
        <p:nvSpPr>
          <p:cNvPr id="6" name="文本框 5">
            <a:extLst>
              <a:ext uri="{FF2B5EF4-FFF2-40B4-BE49-F238E27FC236}">
                <a16:creationId xmlns:a16="http://schemas.microsoft.com/office/drawing/2014/main" id="{D221EF02-4738-6CDD-32F2-F97F990D9D26}"/>
              </a:ext>
            </a:extLst>
          </p:cNvPr>
          <p:cNvSpPr txBox="1"/>
          <p:nvPr/>
        </p:nvSpPr>
        <p:spPr>
          <a:xfrm>
            <a:off x="12663118" y="1483970"/>
            <a:ext cx="6264962" cy="14223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kumimoji="1" lang="zh-CN" altLang="en-US" sz="2000" dirty="0">
                <a:latin typeface="杨任东竹石体-Bold" panose="02000000000000000000" pitchFamily="2" charset="-122"/>
                <a:ea typeface="杨任东竹石体-Bold" panose="02000000000000000000" pitchFamily="2" charset="-122"/>
                <a:cs typeface="Alibaba PuHuiTi Medium" panose="00020600040101010101" pitchFamily="18" charset="-122"/>
              </a:rPr>
              <a:t>使用类设计对象时</a:t>
            </a:r>
            <a:endParaRPr kumimoji="1" lang="en-US" altLang="zh-CN" sz="2000" dirty="0">
              <a:latin typeface="杨任东竹石体-Bold" panose="02000000000000000000" pitchFamily="2" charset="-122"/>
              <a:ea typeface="杨任东竹石体-Bold" panose="02000000000000000000" pitchFamily="2" charset="-122"/>
              <a:cs typeface="Alibaba PuHuiTi Medium" panose="00020600040101010101" pitchFamily="18" charset="-122"/>
            </a:endParaRPr>
          </a:p>
          <a:p>
            <a:pPr lvl="1">
              <a:lnSpc>
                <a:spcPct val="150000"/>
              </a:lnSpc>
            </a:pPr>
            <a:r>
              <a:rPr kumimoji="1" lang="en-US" altLang="zh-CN" sz="2000" dirty="0">
                <a:latin typeface="杨任东竹石体-Bold" panose="02000000000000000000" pitchFamily="2" charset="-122"/>
                <a:ea typeface="杨任东竹石体-Bold" panose="02000000000000000000" pitchFamily="2" charset="-122"/>
                <a:cs typeface="Alibaba PuHuiTi Medium" panose="00020600040101010101" pitchFamily="18" charset="-122"/>
              </a:rPr>
              <a:t>	</a:t>
            </a:r>
            <a:r>
              <a:rPr kumimoji="1" lang="zh-CN" altLang="en-US" sz="2000" dirty="0">
                <a:latin typeface="杨任东竹石体-Bold" panose="02000000000000000000" pitchFamily="2" charset="-122"/>
                <a:ea typeface="杨任东竹石体-Bold" panose="02000000000000000000" pitchFamily="2" charset="-122"/>
                <a:cs typeface="Alibaba PuHuiTi Medium" panose="00020600040101010101" pitchFamily="18" charset="-122"/>
              </a:rPr>
              <a:t>将需要处理的</a:t>
            </a:r>
            <a:r>
              <a:rPr kumimoji="1" lang="zh-CN" altLang="en-US" sz="2000" dirty="0">
                <a:solidFill>
                  <a:srgbClr val="C00000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  <a:cs typeface="Alibaba PuHuiTi Medium" panose="00020600040101010101" pitchFamily="18" charset="-122"/>
              </a:rPr>
              <a:t>数据</a:t>
            </a:r>
            <a:endParaRPr kumimoji="1" lang="en-US" altLang="zh-CN" sz="2000" dirty="0">
              <a:solidFill>
                <a:srgbClr val="C00000"/>
              </a:solidFill>
              <a:latin typeface="杨任东竹石体-Bold" panose="02000000000000000000" pitchFamily="2" charset="-122"/>
              <a:ea typeface="杨任东竹石体-Bold" panose="02000000000000000000" pitchFamily="2" charset="-122"/>
              <a:cs typeface="Alibaba PuHuiTi Medium" panose="00020600040101010101" pitchFamily="18" charset="-122"/>
            </a:endParaRPr>
          </a:p>
          <a:p>
            <a:pPr lvl="1">
              <a:lnSpc>
                <a:spcPct val="150000"/>
              </a:lnSpc>
            </a:pPr>
            <a:r>
              <a:rPr kumimoji="1" lang="en-US" altLang="zh-CN" sz="2000" dirty="0">
                <a:latin typeface="杨任东竹石体-Bold" panose="02000000000000000000" pitchFamily="2" charset="-122"/>
                <a:ea typeface="杨任东竹石体-Bold" panose="02000000000000000000" pitchFamily="2" charset="-122"/>
                <a:cs typeface="Alibaba PuHuiTi Medium" panose="00020600040101010101" pitchFamily="18" charset="-122"/>
              </a:rPr>
              <a:t>	</a:t>
            </a:r>
            <a:r>
              <a:rPr kumimoji="1" lang="zh-CN" altLang="en-US" sz="2000" dirty="0">
                <a:latin typeface="杨任东竹石体-Bold" panose="02000000000000000000" pitchFamily="2" charset="-122"/>
                <a:ea typeface="杨任东竹石体-Bold" panose="02000000000000000000" pitchFamily="2" charset="-122"/>
                <a:cs typeface="Alibaba PuHuiTi Medium" panose="00020600040101010101" pitchFamily="18" charset="-122"/>
              </a:rPr>
              <a:t>以及处理这些数据的</a:t>
            </a:r>
            <a:r>
              <a:rPr kumimoji="1" lang="zh-CN" altLang="en-US" sz="2000" dirty="0">
                <a:solidFill>
                  <a:srgbClr val="C00000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  <a:cs typeface="Alibaba PuHuiTi Medium" panose="00020600040101010101" pitchFamily="18" charset="-122"/>
              </a:rPr>
              <a:t>方法</a:t>
            </a:r>
            <a:r>
              <a:rPr kumimoji="1" lang="en-US" altLang="zh-CN" sz="2000" dirty="0">
                <a:latin typeface="杨任东竹石体-Bold" panose="02000000000000000000" pitchFamily="2" charset="-122"/>
                <a:ea typeface="杨任东竹石体-Bold" panose="02000000000000000000" pitchFamily="2" charset="-122"/>
                <a:cs typeface="Alibaba PuHuiTi Medium" panose="00020600040101010101" pitchFamily="18" charset="-122"/>
              </a:rPr>
              <a:t>, </a:t>
            </a:r>
            <a:r>
              <a:rPr kumimoji="1" lang="zh-CN" altLang="en-US" sz="2000" dirty="0">
                <a:latin typeface="杨任东竹石体-Bold" panose="02000000000000000000" pitchFamily="2" charset="-122"/>
                <a:ea typeface="杨任东竹石体-Bold" panose="02000000000000000000" pitchFamily="2" charset="-122"/>
                <a:cs typeface="Alibaba PuHuiTi Medium" panose="00020600040101010101" pitchFamily="18" charset="-122"/>
              </a:rPr>
              <a:t>设计到对象中</a:t>
            </a:r>
          </a:p>
        </p:txBody>
      </p:sp>
    </p:spTree>
    <p:extLst>
      <p:ext uri="{BB962C8B-B14F-4D97-AF65-F5344CB8AC3E}">
        <p14:creationId xmlns:p14="http://schemas.microsoft.com/office/powerpoint/2010/main" val="996183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 </a:t>
            </a:r>
          </a:p>
        </p:txBody>
      </p:sp>
      <p:sp>
        <p:nvSpPr>
          <p:cNvPr id="19" name="AutoShape 4">
            <a:extLst>
              <a:ext uri="{FF2B5EF4-FFF2-40B4-BE49-F238E27FC236}">
                <a16:creationId xmlns:a16="http://schemas.microsoft.com/office/drawing/2014/main" id="{099C9E26-0708-4411-BC23-6A88333B1BC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0092405" y="1076360"/>
            <a:ext cx="102810" cy="102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BB934969-162E-F075-C7BD-6330BEFCB4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630786"/>
              </p:ext>
            </p:extLst>
          </p:nvPr>
        </p:nvGraphicFramePr>
        <p:xfrm>
          <a:off x="538161" y="1409796"/>
          <a:ext cx="2936560" cy="1191751"/>
        </p:xfrm>
        <a:graphic>
          <a:graphicData uri="http://schemas.openxmlformats.org/drawingml/2006/table">
            <a:tbl>
              <a:tblPr/>
              <a:tblGrid>
                <a:gridCol w="787409">
                  <a:extLst>
                    <a:ext uri="{9D8B030D-6E8A-4147-A177-3AD203B41FA5}">
                      <a16:colId xmlns:a16="http://schemas.microsoft.com/office/drawing/2014/main" val="4001127988"/>
                    </a:ext>
                  </a:extLst>
                </a:gridCol>
                <a:gridCol w="1000536">
                  <a:extLst>
                    <a:ext uri="{9D8B030D-6E8A-4147-A177-3AD203B41FA5}">
                      <a16:colId xmlns:a16="http://schemas.microsoft.com/office/drawing/2014/main" val="1994407513"/>
                    </a:ext>
                  </a:extLst>
                </a:gridCol>
                <a:gridCol w="1148615">
                  <a:extLst>
                    <a:ext uri="{9D8B030D-6E8A-4147-A177-3AD203B41FA5}">
                      <a16:colId xmlns:a16="http://schemas.microsoft.com/office/drawing/2014/main" val="3392711098"/>
                    </a:ext>
                  </a:extLst>
                </a:gridCol>
              </a:tblGrid>
              <a:tr h="43719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id</a:t>
                      </a:r>
                      <a:endParaRPr kumimoji="0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姓名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年龄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D2B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4384562"/>
                  </a:ext>
                </a:extLst>
              </a:tr>
              <a:tr h="37728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1</a:t>
                      </a:r>
                      <a:endParaRPr kumimoji="0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张三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23</a:t>
                      </a:r>
                      <a:endParaRPr kumimoji="0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0146473"/>
                  </a:ext>
                </a:extLst>
              </a:tr>
              <a:tr h="37728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2</a:t>
                      </a:r>
                      <a:endParaRPr kumimoji="0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李四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24</a:t>
                      </a:r>
                      <a:endParaRPr kumimoji="0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943993"/>
                  </a:ext>
                </a:extLst>
              </a:tr>
            </a:tbl>
          </a:graphicData>
        </a:graphic>
      </p:graphicFrame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F602765D-A6E8-63D7-D26A-012132B86F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3900296"/>
              </p:ext>
            </p:extLst>
          </p:nvPr>
        </p:nvGraphicFramePr>
        <p:xfrm>
          <a:off x="3474721" y="1409795"/>
          <a:ext cx="1270207" cy="1191751"/>
        </p:xfrm>
        <a:graphic>
          <a:graphicData uri="http://schemas.openxmlformats.org/drawingml/2006/table">
            <a:tbl>
              <a:tblPr/>
              <a:tblGrid>
                <a:gridCol w="1270207">
                  <a:extLst>
                    <a:ext uri="{9D8B030D-6E8A-4147-A177-3AD203B41FA5}">
                      <a16:colId xmlns:a16="http://schemas.microsoft.com/office/drawing/2014/main" val="1293279761"/>
                    </a:ext>
                  </a:extLst>
                </a:gridCol>
              </a:tblGrid>
              <a:tr h="43719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数学成绩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D2B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3690997"/>
                  </a:ext>
                </a:extLst>
              </a:tr>
              <a:tr h="37728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90</a:t>
                      </a:r>
                      <a:endParaRPr kumimoji="0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5148006"/>
                  </a:ext>
                </a:extLst>
              </a:tr>
              <a:tr h="37728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69</a:t>
                      </a:r>
                      <a:endParaRPr kumimoji="0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5272953"/>
                  </a:ext>
                </a:extLst>
              </a:tr>
            </a:tbl>
          </a:graphicData>
        </a:graphic>
      </p:graphicFrame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F2CE3368-8CD3-D89C-EBAC-8C0E9FD1C1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5866351"/>
              </p:ext>
            </p:extLst>
          </p:nvPr>
        </p:nvGraphicFramePr>
        <p:xfrm>
          <a:off x="4744928" y="1409795"/>
          <a:ext cx="1351072" cy="1191751"/>
        </p:xfrm>
        <a:graphic>
          <a:graphicData uri="http://schemas.openxmlformats.org/drawingml/2006/table">
            <a:tbl>
              <a:tblPr/>
              <a:tblGrid>
                <a:gridCol w="1351072">
                  <a:extLst>
                    <a:ext uri="{9D8B030D-6E8A-4147-A177-3AD203B41FA5}">
                      <a16:colId xmlns:a16="http://schemas.microsoft.com/office/drawing/2014/main" val="1293279761"/>
                    </a:ext>
                  </a:extLst>
                </a:gridCol>
              </a:tblGrid>
              <a:tr h="43719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语文成绩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D2B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3690997"/>
                  </a:ext>
                </a:extLst>
              </a:tr>
              <a:tr h="37728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87</a:t>
                      </a:r>
                      <a:endParaRPr kumimoji="0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5148006"/>
                  </a:ext>
                </a:extLst>
              </a:tr>
              <a:tr h="37728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91</a:t>
                      </a:r>
                      <a:endParaRPr kumimoji="0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5272953"/>
                  </a:ext>
                </a:extLst>
              </a:tr>
            </a:tbl>
          </a:graphicData>
        </a:graphic>
      </p:graphicFrame>
      <p:sp>
        <p:nvSpPr>
          <p:cNvPr id="8" name="文本框 7">
            <a:extLst>
              <a:ext uri="{FF2B5EF4-FFF2-40B4-BE49-F238E27FC236}">
                <a16:creationId xmlns:a16="http://schemas.microsoft.com/office/drawing/2014/main" id="{0C91CA4C-CD9F-94F2-E633-3BB547ACEF8C}"/>
              </a:ext>
            </a:extLst>
          </p:cNvPr>
          <p:cNvSpPr txBox="1"/>
          <p:nvPr/>
        </p:nvSpPr>
        <p:spPr>
          <a:xfrm>
            <a:off x="6248720" y="1127765"/>
            <a:ext cx="6264962" cy="14223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kumimoji="1" lang="zh-CN" altLang="en-US" sz="2000" dirty="0">
                <a:latin typeface="杨任东竹石体-Bold" panose="02000000000000000000" pitchFamily="2" charset="-122"/>
                <a:ea typeface="杨任东竹石体-Bold" panose="02000000000000000000" pitchFamily="2" charset="-122"/>
                <a:cs typeface="Alibaba PuHuiTi Medium" panose="00020600040101010101" pitchFamily="18" charset="-122"/>
              </a:rPr>
              <a:t>使用类设计对象时</a:t>
            </a:r>
            <a:endParaRPr kumimoji="1" lang="en-US" altLang="zh-CN" sz="2000" dirty="0">
              <a:latin typeface="杨任东竹石体-Bold" panose="02000000000000000000" pitchFamily="2" charset="-122"/>
              <a:ea typeface="杨任东竹石体-Bold" panose="02000000000000000000" pitchFamily="2" charset="-122"/>
              <a:cs typeface="Alibaba PuHuiTi Medium" panose="00020600040101010101" pitchFamily="18" charset="-122"/>
            </a:endParaRPr>
          </a:p>
          <a:p>
            <a:pPr lvl="1">
              <a:lnSpc>
                <a:spcPct val="150000"/>
              </a:lnSpc>
            </a:pPr>
            <a:r>
              <a:rPr kumimoji="1" lang="en-US" altLang="zh-CN" sz="2000" dirty="0">
                <a:latin typeface="杨任东竹石体-Bold" panose="02000000000000000000" pitchFamily="2" charset="-122"/>
                <a:ea typeface="杨任东竹石体-Bold" panose="02000000000000000000" pitchFamily="2" charset="-122"/>
                <a:cs typeface="Alibaba PuHuiTi Medium" panose="00020600040101010101" pitchFamily="18" charset="-122"/>
              </a:rPr>
              <a:t>	</a:t>
            </a:r>
            <a:r>
              <a:rPr kumimoji="1" lang="zh-CN" altLang="en-US" sz="2000" dirty="0">
                <a:latin typeface="杨任东竹石体-Bold" panose="02000000000000000000" pitchFamily="2" charset="-122"/>
                <a:ea typeface="杨任东竹石体-Bold" panose="02000000000000000000" pitchFamily="2" charset="-122"/>
                <a:cs typeface="Alibaba PuHuiTi Medium" panose="00020600040101010101" pitchFamily="18" charset="-122"/>
              </a:rPr>
              <a:t>将需要处理的</a:t>
            </a:r>
            <a:r>
              <a:rPr kumimoji="1" lang="zh-CN" altLang="en-US" sz="2000" dirty="0">
                <a:solidFill>
                  <a:srgbClr val="C00000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  <a:cs typeface="Alibaba PuHuiTi Medium" panose="00020600040101010101" pitchFamily="18" charset="-122"/>
              </a:rPr>
              <a:t>数据</a:t>
            </a:r>
            <a:endParaRPr kumimoji="1" lang="en-US" altLang="zh-CN" sz="2000" dirty="0">
              <a:solidFill>
                <a:srgbClr val="C00000"/>
              </a:solidFill>
              <a:latin typeface="杨任东竹石体-Bold" panose="02000000000000000000" pitchFamily="2" charset="-122"/>
              <a:ea typeface="杨任东竹石体-Bold" panose="02000000000000000000" pitchFamily="2" charset="-122"/>
              <a:cs typeface="Alibaba PuHuiTi Medium" panose="00020600040101010101" pitchFamily="18" charset="-122"/>
            </a:endParaRPr>
          </a:p>
          <a:p>
            <a:pPr lvl="1">
              <a:lnSpc>
                <a:spcPct val="150000"/>
              </a:lnSpc>
            </a:pPr>
            <a:r>
              <a:rPr kumimoji="1" lang="en-US" altLang="zh-CN" sz="2000" dirty="0">
                <a:latin typeface="杨任东竹石体-Bold" panose="02000000000000000000" pitchFamily="2" charset="-122"/>
                <a:ea typeface="杨任东竹石体-Bold" panose="02000000000000000000" pitchFamily="2" charset="-122"/>
                <a:cs typeface="Alibaba PuHuiTi Medium" panose="00020600040101010101" pitchFamily="18" charset="-122"/>
              </a:rPr>
              <a:t>	</a:t>
            </a:r>
            <a:r>
              <a:rPr kumimoji="1" lang="zh-CN" altLang="en-US" sz="2000" dirty="0">
                <a:latin typeface="杨任东竹石体-Bold" panose="02000000000000000000" pitchFamily="2" charset="-122"/>
                <a:ea typeface="杨任东竹石体-Bold" panose="02000000000000000000" pitchFamily="2" charset="-122"/>
                <a:cs typeface="Alibaba PuHuiTi Medium" panose="00020600040101010101" pitchFamily="18" charset="-122"/>
              </a:rPr>
              <a:t>以及处理这些数据的</a:t>
            </a:r>
            <a:r>
              <a:rPr kumimoji="1" lang="zh-CN" altLang="en-US" sz="2000" dirty="0">
                <a:solidFill>
                  <a:srgbClr val="C00000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  <a:cs typeface="Alibaba PuHuiTi Medium" panose="00020600040101010101" pitchFamily="18" charset="-122"/>
              </a:rPr>
              <a:t>方法</a:t>
            </a:r>
            <a:r>
              <a:rPr kumimoji="1" lang="en-US" altLang="zh-CN" sz="2000" dirty="0">
                <a:latin typeface="杨任东竹石体-Bold" panose="02000000000000000000" pitchFamily="2" charset="-122"/>
                <a:ea typeface="杨任东竹石体-Bold" panose="02000000000000000000" pitchFamily="2" charset="-122"/>
                <a:cs typeface="Alibaba PuHuiTi Medium" panose="00020600040101010101" pitchFamily="18" charset="-122"/>
              </a:rPr>
              <a:t>, </a:t>
            </a:r>
            <a:r>
              <a:rPr kumimoji="1" lang="zh-CN" altLang="en-US" sz="2000" dirty="0">
                <a:latin typeface="杨任东竹石体-Bold" panose="02000000000000000000" pitchFamily="2" charset="-122"/>
                <a:ea typeface="杨任东竹石体-Bold" panose="02000000000000000000" pitchFamily="2" charset="-122"/>
                <a:cs typeface="Alibaba PuHuiTi Medium" panose="00020600040101010101" pitchFamily="18" charset="-122"/>
              </a:rPr>
              <a:t>设计到对象中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E6C764A6-4545-A619-170E-229D9C08907C}"/>
              </a:ext>
            </a:extLst>
          </p:cNvPr>
          <p:cNvSpPr txBox="1"/>
          <p:nvPr/>
        </p:nvSpPr>
        <p:spPr>
          <a:xfrm>
            <a:off x="538161" y="2851746"/>
            <a:ext cx="2896947" cy="7964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计算出每一名学生的总成绩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展示学生的所有信息</a:t>
            </a:r>
          </a:p>
        </p:txBody>
      </p:sp>
      <p:sp>
        <p:nvSpPr>
          <p:cNvPr id="13" name="TextBox 3">
            <a:extLst>
              <a:ext uri="{FF2B5EF4-FFF2-40B4-BE49-F238E27FC236}">
                <a16:creationId xmlns:a16="http://schemas.microsoft.com/office/drawing/2014/main" id="{56C43677-1ABC-B0BA-68AF-99285CB0F76D}"/>
              </a:ext>
            </a:extLst>
          </p:cNvPr>
          <p:cNvSpPr txBox="1"/>
          <p:nvPr/>
        </p:nvSpPr>
        <p:spPr>
          <a:xfrm>
            <a:off x="4525986" y="3711261"/>
            <a:ext cx="2792972" cy="307777"/>
          </a:xfrm>
          <a:prstGeom prst="rect">
            <a:avLst/>
          </a:prstGeom>
          <a:solidFill>
            <a:srgbClr val="FFFFE4"/>
          </a:solidFill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400" dirty="0">
                <a:solidFill>
                  <a:srgbClr val="0033B3"/>
                </a:solidFill>
                <a:latin typeface="Consolas" panose="020B0609020204030204" pitchFamily="49" charset="0"/>
                <a:ea typeface="JetBrains Mono"/>
              </a:rPr>
              <a:t>int 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id1 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= </a:t>
            </a:r>
            <a:r>
              <a:rPr lang="zh-CN" altLang="zh-CN" sz="1400" dirty="0">
                <a:solidFill>
                  <a:srgbClr val="1750EB"/>
                </a:solidFill>
                <a:latin typeface="Consolas" panose="020B0609020204030204" pitchFamily="49" charset="0"/>
                <a:ea typeface="JetBrains Mono"/>
              </a:rPr>
              <a:t>1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;</a:t>
            </a:r>
            <a:endParaRPr lang="zh-CN" altLang="zh-CN" sz="2400" dirty="0">
              <a:latin typeface="Consolas" panose="020B0609020204030204" pitchFamily="49" charset="0"/>
            </a:endParaRPr>
          </a:p>
        </p:txBody>
      </p:sp>
      <p:sp>
        <p:nvSpPr>
          <p:cNvPr id="21" name="TextBox 3">
            <a:extLst>
              <a:ext uri="{FF2B5EF4-FFF2-40B4-BE49-F238E27FC236}">
                <a16:creationId xmlns:a16="http://schemas.microsoft.com/office/drawing/2014/main" id="{E9912FDF-7EBC-B906-974F-7A03F9F8993E}"/>
              </a:ext>
            </a:extLst>
          </p:cNvPr>
          <p:cNvSpPr txBox="1"/>
          <p:nvPr/>
        </p:nvSpPr>
        <p:spPr>
          <a:xfrm>
            <a:off x="4525986" y="4155473"/>
            <a:ext cx="2792972" cy="307777"/>
          </a:xfrm>
          <a:prstGeom prst="rect">
            <a:avLst/>
          </a:prstGeom>
          <a:solidFill>
            <a:srgbClr val="FFFFE4"/>
          </a:solidFill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String name1 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= </a:t>
            </a:r>
            <a:r>
              <a:rPr lang="zh-CN" altLang="zh-CN" sz="1400" dirty="0">
                <a:solidFill>
                  <a:srgbClr val="067D17"/>
                </a:solidFill>
                <a:latin typeface="Consolas" panose="020B0609020204030204" pitchFamily="49" charset="0"/>
                <a:ea typeface="JetBrains Mono"/>
              </a:rPr>
              <a:t>"</a:t>
            </a:r>
            <a:r>
              <a:rPr lang="zh-CN" altLang="zh-CN" sz="1400" dirty="0">
                <a:solidFill>
                  <a:srgbClr val="067D17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张三</a:t>
            </a:r>
            <a:r>
              <a:rPr lang="zh-CN" altLang="zh-CN" sz="1400" dirty="0">
                <a:solidFill>
                  <a:srgbClr val="067D17"/>
                </a:solidFill>
                <a:latin typeface="Consolas" panose="020B0609020204030204" pitchFamily="49" charset="0"/>
                <a:ea typeface="JetBrains Mono"/>
              </a:rPr>
              <a:t>"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;</a:t>
            </a:r>
            <a:endParaRPr lang="zh-CN" altLang="zh-CN" sz="2400" dirty="0">
              <a:latin typeface="Consolas" panose="020B0609020204030204" pitchFamily="49" charset="0"/>
            </a:endParaRPr>
          </a:p>
        </p:txBody>
      </p:sp>
      <p:sp>
        <p:nvSpPr>
          <p:cNvPr id="22" name="TextBox 3">
            <a:extLst>
              <a:ext uri="{FF2B5EF4-FFF2-40B4-BE49-F238E27FC236}">
                <a16:creationId xmlns:a16="http://schemas.microsoft.com/office/drawing/2014/main" id="{EAF20BDC-F14F-D1D5-7CE9-68146B66CC34}"/>
              </a:ext>
            </a:extLst>
          </p:cNvPr>
          <p:cNvSpPr txBox="1"/>
          <p:nvPr/>
        </p:nvSpPr>
        <p:spPr>
          <a:xfrm>
            <a:off x="4525986" y="5371053"/>
            <a:ext cx="2792972" cy="307777"/>
          </a:xfrm>
          <a:prstGeom prst="rect">
            <a:avLst/>
          </a:prstGeom>
          <a:solidFill>
            <a:srgbClr val="FFFFE4"/>
          </a:solidFill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400" dirty="0">
                <a:solidFill>
                  <a:srgbClr val="0033B3"/>
                </a:solidFill>
                <a:latin typeface="Consolas" panose="020B0609020204030204" pitchFamily="49" charset="0"/>
                <a:ea typeface="JetBrains Mono"/>
              </a:rPr>
              <a:t>double 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chineseScore1 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= </a:t>
            </a:r>
            <a:r>
              <a:rPr lang="zh-CN" altLang="zh-CN" sz="1400" dirty="0">
                <a:solidFill>
                  <a:srgbClr val="1750EB"/>
                </a:solidFill>
                <a:latin typeface="Consolas" panose="020B0609020204030204" pitchFamily="49" charset="0"/>
                <a:ea typeface="JetBrains Mono"/>
              </a:rPr>
              <a:t>87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;</a:t>
            </a:r>
            <a:endParaRPr lang="zh-CN" altLang="zh-CN" sz="2400" dirty="0">
              <a:latin typeface="Consolas" panose="020B0609020204030204" pitchFamily="49" charset="0"/>
            </a:endParaRPr>
          </a:p>
        </p:txBody>
      </p:sp>
      <p:sp>
        <p:nvSpPr>
          <p:cNvPr id="23" name="TextBox 3">
            <a:extLst>
              <a:ext uri="{FF2B5EF4-FFF2-40B4-BE49-F238E27FC236}">
                <a16:creationId xmlns:a16="http://schemas.microsoft.com/office/drawing/2014/main" id="{AF92E4A2-7BA7-8AD6-D408-3AE136B1C01C}"/>
              </a:ext>
            </a:extLst>
          </p:cNvPr>
          <p:cNvSpPr txBox="1"/>
          <p:nvPr/>
        </p:nvSpPr>
        <p:spPr>
          <a:xfrm>
            <a:off x="4525986" y="4932157"/>
            <a:ext cx="2792972" cy="307777"/>
          </a:xfrm>
          <a:prstGeom prst="rect">
            <a:avLst/>
          </a:prstGeom>
          <a:solidFill>
            <a:srgbClr val="FFFFE4"/>
          </a:solidFill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400" dirty="0">
                <a:solidFill>
                  <a:srgbClr val="0033B3"/>
                </a:solidFill>
                <a:latin typeface="Consolas" panose="020B0609020204030204" pitchFamily="49" charset="0"/>
                <a:ea typeface="JetBrains Mono"/>
              </a:rPr>
              <a:t>double 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mathScore1 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= </a:t>
            </a:r>
            <a:r>
              <a:rPr lang="zh-CN" altLang="zh-CN" sz="1400" dirty="0">
                <a:solidFill>
                  <a:srgbClr val="1750EB"/>
                </a:solidFill>
                <a:latin typeface="Consolas" panose="020B0609020204030204" pitchFamily="49" charset="0"/>
                <a:ea typeface="JetBrains Mono"/>
              </a:rPr>
              <a:t>90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;</a:t>
            </a:r>
            <a:endParaRPr lang="zh-CN" altLang="zh-CN" sz="2400" dirty="0">
              <a:latin typeface="Consolas" panose="020B0609020204030204" pitchFamily="49" charset="0"/>
            </a:endParaRPr>
          </a:p>
        </p:txBody>
      </p:sp>
      <p:sp>
        <p:nvSpPr>
          <p:cNvPr id="24" name="TextBox 3">
            <a:extLst>
              <a:ext uri="{FF2B5EF4-FFF2-40B4-BE49-F238E27FC236}">
                <a16:creationId xmlns:a16="http://schemas.microsoft.com/office/drawing/2014/main" id="{4372210A-8505-E11E-AC51-1BC532B1FA7E}"/>
              </a:ext>
            </a:extLst>
          </p:cNvPr>
          <p:cNvSpPr txBox="1"/>
          <p:nvPr/>
        </p:nvSpPr>
        <p:spPr>
          <a:xfrm>
            <a:off x="4525986" y="4537592"/>
            <a:ext cx="2792972" cy="307777"/>
          </a:xfrm>
          <a:prstGeom prst="rect">
            <a:avLst/>
          </a:prstGeom>
          <a:solidFill>
            <a:srgbClr val="FFFFE4"/>
          </a:solidFill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400" dirty="0">
                <a:solidFill>
                  <a:srgbClr val="0033B3"/>
                </a:solidFill>
                <a:latin typeface="Consolas" panose="020B0609020204030204" pitchFamily="49" charset="0"/>
                <a:ea typeface="JetBrains Mono"/>
              </a:rPr>
              <a:t>int 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age1 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= </a:t>
            </a:r>
            <a:r>
              <a:rPr lang="zh-CN" altLang="zh-CN" sz="1400" dirty="0">
                <a:solidFill>
                  <a:srgbClr val="1750EB"/>
                </a:solidFill>
                <a:latin typeface="Consolas" panose="020B0609020204030204" pitchFamily="49" charset="0"/>
                <a:ea typeface="JetBrains Mono"/>
              </a:rPr>
              <a:t>23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;</a:t>
            </a:r>
            <a:endParaRPr lang="zh-CN" altLang="zh-CN" sz="2400" dirty="0">
              <a:latin typeface="Consolas" panose="020B0609020204030204" pitchFamily="49" charset="0"/>
            </a:endParaRPr>
          </a:p>
        </p:txBody>
      </p:sp>
      <p:sp>
        <p:nvSpPr>
          <p:cNvPr id="25" name="TextBox 3">
            <a:extLst>
              <a:ext uri="{FF2B5EF4-FFF2-40B4-BE49-F238E27FC236}">
                <a16:creationId xmlns:a16="http://schemas.microsoft.com/office/drawing/2014/main" id="{F230CD0A-064F-E188-FD23-652ECEFBA5E4}"/>
              </a:ext>
            </a:extLst>
          </p:cNvPr>
          <p:cNvSpPr txBox="1"/>
          <p:nvPr/>
        </p:nvSpPr>
        <p:spPr>
          <a:xfrm>
            <a:off x="8051273" y="3711261"/>
            <a:ext cx="2792972" cy="307777"/>
          </a:xfrm>
          <a:prstGeom prst="rect">
            <a:avLst/>
          </a:prstGeom>
          <a:solidFill>
            <a:srgbClr val="FFFFE4"/>
          </a:solidFill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400" dirty="0">
                <a:solidFill>
                  <a:srgbClr val="0033B3"/>
                </a:solidFill>
                <a:latin typeface="Consolas" panose="020B0609020204030204" pitchFamily="49" charset="0"/>
                <a:ea typeface="JetBrains Mono"/>
              </a:rPr>
              <a:t>int 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id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2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 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= </a:t>
            </a:r>
            <a:r>
              <a:rPr lang="en-US" altLang="zh-CN" sz="1400" dirty="0">
                <a:solidFill>
                  <a:srgbClr val="1750EB"/>
                </a:solidFill>
                <a:latin typeface="Consolas" panose="020B0609020204030204" pitchFamily="49" charset="0"/>
                <a:ea typeface="JetBrains Mono"/>
              </a:rPr>
              <a:t>2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;</a:t>
            </a:r>
            <a:endParaRPr lang="zh-CN" altLang="zh-CN" sz="2400" dirty="0">
              <a:latin typeface="Consolas" panose="020B0609020204030204" pitchFamily="49" charset="0"/>
            </a:endParaRPr>
          </a:p>
        </p:txBody>
      </p:sp>
      <p:sp>
        <p:nvSpPr>
          <p:cNvPr id="26" name="TextBox 3">
            <a:extLst>
              <a:ext uri="{FF2B5EF4-FFF2-40B4-BE49-F238E27FC236}">
                <a16:creationId xmlns:a16="http://schemas.microsoft.com/office/drawing/2014/main" id="{CB72DD4F-F652-DD32-FD5C-943E9B0EBA5C}"/>
              </a:ext>
            </a:extLst>
          </p:cNvPr>
          <p:cNvSpPr txBox="1"/>
          <p:nvPr/>
        </p:nvSpPr>
        <p:spPr>
          <a:xfrm>
            <a:off x="8051273" y="4155473"/>
            <a:ext cx="2792972" cy="307777"/>
          </a:xfrm>
          <a:prstGeom prst="rect">
            <a:avLst/>
          </a:prstGeom>
          <a:solidFill>
            <a:srgbClr val="FFFFE4"/>
          </a:solidFill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String name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2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 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= </a:t>
            </a:r>
            <a:r>
              <a:rPr lang="zh-CN" altLang="zh-CN" sz="1400" dirty="0">
                <a:solidFill>
                  <a:srgbClr val="067D17"/>
                </a:solidFill>
                <a:latin typeface="Consolas" panose="020B0609020204030204" pitchFamily="49" charset="0"/>
                <a:ea typeface="JetBrains Mono"/>
              </a:rPr>
              <a:t>"</a:t>
            </a:r>
            <a:r>
              <a:rPr lang="zh-CN" altLang="en-US" sz="1400" dirty="0">
                <a:solidFill>
                  <a:srgbClr val="067D17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李四</a:t>
            </a:r>
            <a:r>
              <a:rPr lang="zh-CN" altLang="zh-CN" sz="1400" dirty="0">
                <a:solidFill>
                  <a:srgbClr val="067D17"/>
                </a:solidFill>
                <a:latin typeface="Consolas" panose="020B0609020204030204" pitchFamily="49" charset="0"/>
                <a:ea typeface="JetBrains Mono"/>
              </a:rPr>
              <a:t>"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;</a:t>
            </a:r>
            <a:endParaRPr lang="zh-CN" altLang="zh-CN" sz="2400" dirty="0">
              <a:latin typeface="Consolas" panose="020B0609020204030204" pitchFamily="49" charset="0"/>
            </a:endParaRPr>
          </a:p>
        </p:txBody>
      </p:sp>
      <p:sp>
        <p:nvSpPr>
          <p:cNvPr id="27" name="TextBox 3">
            <a:extLst>
              <a:ext uri="{FF2B5EF4-FFF2-40B4-BE49-F238E27FC236}">
                <a16:creationId xmlns:a16="http://schemas.microsoft.com/office/drawing/2014/main" id="{542BD255-C8D7-F641-5957-731D07D7C61A}"/>
              </a:ext>
            </a:extLst>
          </p:cNvPr>
          <p:cNvSpPr txBox="1"/>
          <p:nvPr/>
        </p:nvSpPr>
        <p:spPr>
          <a:xfrm>
            <a:off x="8051273" y="5371053"/>
            <a:ext cx="2792972" cy="307777"/>
          </a:xfrm>
          <a:prstGeom prst="rect">
            <a:avLst/>
          </a:prstGeom>
          <a:solidFill>
            <a:srgbClr val="FFFFE4"/>
          </a:solidFill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400" dirty="0">
                <a:solidFill>
                  <a:srgbClr val="0033B3"/>
                </a:solidFill>
                <a:latin typeface="Consolas" panose="020B0609020204030204" pitchFamily="49" charset="0"/>
                <a:ea typeface="JetBrains Mono"/>
              </a:rPr>
              <a:t>double 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chineseScore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2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 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= </a:t>
            </a:r>
            <a:r>
              <a:rPr lang="en-US" altLang="zh-CN" sz="1400" dirty="0">
                <a:solidFill>
                  <a:srgbClr val="1750EB"/>
                </a:solidFill>
                <a:latin typeface="Consolas" panose="020B0609020204030204" pitchFamily="49" charset="0"/>
                <a:ea typeface="JetBrains Mono"/>
              </a:rPr>
              <a:t>91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;</a:t>
            </a:r>
            <a:endParaRPr lang="zh-CN" altLang="zh-CN" sz="2400" dirty="0">
              <a:latin typeface="Consolas" panose="020B0609020204030204" pitchFamily="49" charset="0"/>
            </a:endParaRPr>
          </a:p>
        </p:txBody>
      </p:sp>
      <p:sp>
        <p:nvSpPr>
          <p:cNvPr id="28" name="TextBox 3">
            <a:extLst>
              <a:ext uri="{FF2B5EF4-FFF2-40B4-BE49-F238E27FC236}">
                <a16:creationId xmlns:a16="http://schemas.microsoft.com/office/drawing/2014/main" id="{A30BC87E-65D1-74BA-D5DA-32141A21F2A7}"/>
              </a:ext>
            </a:extLst>
          </p:cNvPr>
          <p:cNvSpPr txBox="1"/>
          <p:nvPr/>
        </p:nvSpPr>
        <p:spPr>
          <a:xfrm>
            <a:off x="8051273" y="4932157"/>
            <a:ext cx="2792972" cy="307777"/>
          </a:xfrm>
          <a:prstGeom prst="rect">
            <a:avLst/>
          </a:prstGeom>
          <a:solidFill>
            <a:srgbClr val="FFFFE4"/>
          </a:solidFill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400" dirty="0">
                <a:solidFill>
                  <a:srgbClr val="0033B3"/>
                </a:solidFill>
                <a:latin typeface="Consolas" panose="020B0609020204030204" pitchFamily="49" charset="0"/>
                <a:ea typeface="JetBrains Mono"/>
              </a:rPr>
              <a:t>double 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mathScore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2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 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= </a:t>
            </a:r>
            <a:r>
              <a:rPr lang="en-US" altLang="zh-CN" sz="1400" dirty="0">
                <a:solidFill>
                  <a:srgbClr val="1750EB"/>
                </a:solidFill>
                <a:latin typeface="Consolas" panose="020B0609020204030204" pitchFamily="49" charset="0"/>
                <a:ea typeface="JetBrains Mono"/>
              </a:rPr>
              <a:t>69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;</a:t>
            </a:r>
            <a:endParaRPr lang="zh-CN" altLang="zh-CN" sz="2400" dirty="0">
              <a:latin typeface="Consolas" panose="020B0609020204030204" pitchFamily="49" charset="0"/>
            </a:endParaRPr>
          </a:p>
        </p:txBody>
      </p:sp>
      <p:sp>
        <p:nvSpPr>
          <p:cNvPr id="29" name="TextBox 3">
            <a:extLst>
              <a:ext uri="{FF2B5EF4-FFF2-40B4-BE49-F238E27FC236}">
                <a16:creationId xmlns:a16="http://schemas.microsoft.com/office/drawing/2014/main" id="{DF87F77A-C773-2F7E-6E9C-B6FE748FF797}"/>
              </a:ext>
            </a:extLst>
          </p:cNvPr>
          <p:cNvSpPr txBox="1"/>
          <p:nvPr/>
        </p:nvSpPr>
        <p:spPr>
          <a:xfrm>
            <a:off x="8051273" y="4537592"/>
            <a:ext cx="2792972" cy="307777"/>
          </a:xfrm>
          <a:prstGeom prst="rect">
            <a:avLst/>
          </a:prstGeom>
          <a:solidFill>
            <a:srgbClr val="FFFFE4"/>
          </a:solidFill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400" dirty="0">
                <a:solidFill>
                  <a:srgbClr val="0033B3"/>
                </a:solidFill>
                <a:latin typeface="Consolas" panose="020B0609020204030204" pitchFamily="49" charset="0"/>
                <a:ea typeface="JetBrains Mono"/>
              </a:rPr>
              <a:t>int 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age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2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 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= </a:t>
            </a:r>
            <a:r>
              <a:rPr lang="zh-CN" altLang="zh-CN" sz="1400" dirty="0">
                <a:solidFill>
                  <a:srgbClr val="1750EB"/>
                </a:solidFill>
                <a:latin typeface="Consolas" panose="020B0609020204030204" pitchFamily="49" charset="0"/>
                <a:ea typeface="JetBrains Mono"/>
              </a:rPr>
              <a:t>2</a:t>
            </a:r>
            <a:r>
              <a:rPr lang="en-US" altLang="zh-CN" sz="1400" dirty="0">
                <a:solidFill>
                  <a:srgbClr val="1750EB"/>
                </a:solidFill>
                <a:latin typeface="Consolas" panose="020B0609020204030204" pitchFamily="49" charset="0"/>
                <a:ea typeface="JetBrains Mono"/>
              </a:rPr>
              <a:t>4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;</a:t>
            </a:r>
            <a:endParaRPr lang="zh-CN" altLang="zh-CN" sz="2400" dirty="0">
              <a:latin typeface="Consolas" panose="020B0609020204030204" pitchFamily="49" charset="0"/>
            </a:endParaRPr>
          </a:p>
        </p:txBody>
      </p:sp>
      <p:sp>
        <p:nvSpPr>
          <p:cNvPr id="30" name="TextBox 3">
            <a:extLst>
              <a:ext uri="{FF2B5EF4-FFF2-40B4-BE49-F238E27FC236}">
                <a16:creationId xmlns:a16="http://schemas.microsoft.com/office/drawing/2014/main" id="{FF9D6F4B-85EB-5240-EBF6-EBF1658450D4}"/>
              </a:ext>
            </a:extLst>
          </p:cNvPr>
          <p:cNvSpPr txBox="1"/>
          <p:nvPr/>
        </p:nvSpPr>
        <p:spPr>
          <a:xfrm>
            <a:off x="3983040" y="2860668"/>
            <a:ext cx="7721599" cy="2862322"/>
          </a:xfrm>
          <a:prstGeom prst="rect">
            <a:avLst/>
          </a:prstGeom>
          <a:solidFill>
            <a:srgbClr val="FFFFE4"/>
          </a:solidFill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200" dirty="0">
                <a:solidFill>
                  <a:srgbClr val="0033B3"/>
                </a:solidFill>
                <a:latin typeface="Consolas" panose="020B0609020204030204" pitchFamily="49" charset="0"/>
                <a:ea typeface="JetBrains Mono"/>
              </a:rPr>
              <a:t>public class </a:t>
            </a:r>
            <a:r>
              <a:rPr lang="zh-CN" altLang="zh-CN" sz="12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Student 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{</a:t>
            </a:r>
            <a:b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    </a:t>
            </a:r>
            <a:r>
              <a:rPr lang="zh-CN" altLang="zh-CN" sz="1200" dirty="0">
                <a:solidFill>
                  <a:srgbClr val="0033B3"/>
                </a:solidFill>
                <a:latin typeface="Consolas" panose="020B0609020204030204" pitchFamily="49" charset="0"/>
                <a:ea typeface="JetBrains Mono"/>
              </a:rPr>
              <a:t>int </a:t>
            </a:r>
            <a:r>
              <a:rPr lang="zh-CN" altLang="zh-CN" sz="1200" dirty="0">
                <a:solidFill>
                  <a:srgbClr val="871094"/>
                </a:solidFill>
                <a:latin typeface="Consolas" panose="020B0609020204030204" pitchFamily="49" charset="0"/>
                <a:ea typeface="JetBrains Mono"/>
              </a:rPr>
              <a:t>id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;</a:t>
            </a:r>
            <a:b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    </a:t>
            </a:r>
            <a:r>
              <a:rPr lang="zh-CN" altLang="zh-CN" sz="12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String </a:t>
            </a:r>
            <a:r>
              <a:rPr lang="zh-CN" altLang="zh-CN" sz="1200" dirty="0">
                <a:solidFill>
                  <a:srgbClr val="871094"/>
                </a:solidFill>
                <a:latin typeface="Consolas" panose="020B0609020204030204" pitchFamily="49" charset="0"/>
                <a:ea typeface="JetBrains Mono"/>
              </a:rPr>
              <a:t>name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;</a:t>
            </a:r>
            <a:b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    </a:t>
            </a:r>
            <a:r>
              <a:rPr lang="zh-CN" altLang="zh-CN" sz="1200" dirty="0">
                <a:solidFill>
                  <a:srgbClr val="0033B3"/>
                </a:solidFill>
                <a:latin typeface="Consolas" panose="020B0609020204030204" pitchFamily="49" charset="0"/>
                <a:ea typeface="JetBrains Mono"/>
              </a:rPr>
              <a:t>int </a:t>
            </a:r>
            <a:r>
              <a:rPr lang="zh-CN" altLang="zh-CN" sz="1200" dirty="0">
                <a:solidFill>
                  <a:srgbClr val="871094"/>
                </a:solidFill>
                <a:latin typeface="Consolas" panose="020B0609020204030204" pitchFamily="49" charset="0"/>
                <a:ea typeface="JetBrains Mono"/>
              </a:rPr>
              <a:t>age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;</a:t>
            </a:r>
            <a:b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    </a:t>
            </a:r>
            <a:r>
              <a:rPr lang="zh-CN" altLang="zh-CN" sz="1200" dirty="0">
                <a:solidFill>
                  <a:srgbClr val="0033B3"/>
                </a:solidFill>
                <a:latin typeface="Consolas" panose="020B0609020204030204" pitchFamily="49" charset="0"/>
                <a:ea typeface="JetBrains Mono"/>
              </a:rPr>
              <a:t>double </a:t>
            </a:r>
            <a:r>
              <a:rPr lang="zh-CN" altLang="zh-CN" sz="1200" dirty="0">
                <a:solidFill>
                  <a:srgbClr val="871094"/>
                </a:solidFill>
                <a:latin typeface="Consolas" panose="020B0609020204030204" pitchFamily="49" charset="0"/>
                <a:ea typeface="JetBrains Mono"/>
              </a:rPr>
              <a:t>mathScore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;</a:t>
            </a:r>
            <a:b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    </a:t>
            </a:r>
            <a:r>
              <a:rPr lang="zh-CN" altLang="zh-CN" sz="1200" dirty="0">
                <a:solidFill>
                  <a:srgbClr val="0033B3"/>
                </a:solidFill>
                <a:latin typeface="Consolas" panose="020B0609020204030204" pitchFamily="49" charset="0"/>
                <a:ea typeface="JetBrains Mono"/>
              </a:rPr>
              <a:t>double </a:t>
            </a:r>
            <a:r>
              <a:rPr lang="zh-CN" altLang="zh-CN" sz="1200" dirty="0">
                <a:solidFill>
                  <a:srgbClr val="871094"/>
                </a:solidFill>
                <a:latin typeface="Consolas" panose="020B0609020204030204" pitchFamily="49" charset="0"/>
                <a:ea typeface="JetBrains Mono"/>
              </a:rPr>
              <a:t>chineseScore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;</a:t>
            </a:r>
            <a:b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</a:br>
            <a:b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    </a:t>
            </a:r>
            <a:r>
              <a:rPr lang="zh-CN" altLang="zh-CN" sz="1200" dirty="0">
                <a:solidFill>
                  <a:srgbClr val="0033B3"/>
                </a:solidFill>
                <a:latin typeface="Consolas" panose="020B0609020204030204" pitchFamily="49" charset="0"/>
                <a:ea typeface="JetBrains Mono"/>
              </a:rPr>
              <a:t>public </a:t>
            </a:r>
            <a:r>
              <a:rPr lang="zh-CN" altLang="zh-CN" sz="1200" dirty="0">
                <a:solidFill>
                  <a:srgbClr val="00627A"/>
                </a:solidFill>
                <a:latin typeface="Consolas" panose="020B0609020204030204" pitchFamily="49" charset="0"/>
                <a:ea typeface="JetBrains Mono"/>
              </a:rPr>
              <a:t>Student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(</a:t>
            </a:r>
            <a:r>
              <a:rPr lang="zh-CN" altLang="zh-CN" sz="1200" dirty="0">
                <a:solidFill>
                  <a:srgbClr val="0033B3"/>
                </a:solidFill>
                <a:latin typeface="Consolas" panose="020B0609020204030204" pitchFamily="49" charset="0"/>
                <a:ea typeface="JetBrains Mono"/>
              </a:rPr>
              <a:t>int 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id, </a:t>
            </a:r>
            <a:r>
              <a:rPr lang="zh-CN" altLang="zh-CN" sz="12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String 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name, </a:t>
            </a:r>
            <a:r>
              <a:rPr lang="zh-CN" altLang="zh-CN" sz="1200" dirty="0">
                <a:solidFill>
                  <a:srgbClr val="0033B3"/>
                </a:solidFill>
                <a:latin typeface="Consolas" panose="020B0609020204030204" pitchFamily="49" charset="0"/>
                <a:ea typeface="JetBrains Mono"/>
              </a:rPr>
              <a:t>int 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age, </a:t>
            </a:r>
            <a:r>
              <a:rPr lang="zh-CN" altLang="zh-CN" sz="1200" dirty="0">
                <a:solidFill>
                  <a:srgbClr val="0033B3"/>
                </a:solidFill>
                <a:latin typeface="Consolas" panose="020B0609020204030204" pitchFamily="49" charset="0"/>
                <a:ea typeface="JetBrains Mono"/>
              </a:rPr>
              <a:t>double 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mathScore, </a:t>
            </a:r>
            <a:r>
              <a:rPr lang="zh-CN" altLang="zh-CN" sz="1200" dirty="0">
                <a:solidFill>
                  <a:srgbClr val="0033B3"/>
                </a:solidFill>
                <a:latin typeface="Consolas" panose="020B0609020204030204" pitchFamily="49" charset="0"/>
                <a:ea typeface="JetBrains Mono"/>
              </a:rPr>
              <a:t>double 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chineseScore) {</a:t>
            </a:r>
            <a:b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        </a:t>
            </a:r>
            <a:r>
              <a:rPr lang="zh-CN" altLang="zh-CN" sz="1200" dirty="0">
                <a:solidFill>
                  <a:srgbClr val="0033B3"/>
                </a:solidFill>
                <a:latin typeface="Consolas" panose="020B0609020204030204" pitchFamily="49" charset="0"/>
                <a:ea typeface="JetBrains Mono"/>
              </a:rPr>
              <a:t>this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.</a:t>
            </a:r>
            <a:r>
              <a:rPr lang="zh-CN" altLang="zh-CN" sz="1200" dirty="0">
                <a:solidFill>
                  <a:srgbClr val="871094"/>
                </a:solidFill>
                <a:latin typeface="Consolas" panose="020B0609020204030204" pitchFamily="49" charset="0"/>
                <a:ea typeface="JetBrains Mono"/>
              </a:rPr>
              <a:t>id 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= id;</a:t>
            </a:r>
            <a:b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        </a:t>
            </a:r>
            <a:r>
              <a:rPr lang="zh-CN" altLang="zh-CN" sz="1200" dirty="0">
                <a:solidFill>
                  <a:srgbClr val="0033B3"/>
                </a:solidFill>
                <a:latin typeface="Consolas" panose="020B0609020204030204" pitchFamily="49" charset="0"/>
                <a:ea typeface="JetBrains Mono"/>
              </a:rPr>
              <a:t>this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.</a:t>
            </a:r>
            <a:r>
              <a:rPr lang="zh-CN" altLang="zh-CN" sz="1200" dirty="0">
                <a:solidFill>
                  <a:srgbClr val="871094"/>
                </a:solidFill>
                <a:latin typeface="Consolas" panose="020B0609020204030204" pitchFamily="49" charset="0"/>
                <a:ea typeface="JetBrains Mono"/>
              </a:rPr>
              <a:t>name 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= name;</a:t>
            </a:r>
            <a:b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        </a:t>
            </a:r>
            <a:r>
              <a:rPr lang="zh-CN" altLang="zh-CN" sz="1200" dirty="0">
                <a:solidFill>
                  <a:srgbClr val="0033B3"/>
                </a:solidFill>
                <a:latin typeface="Consolas" panose="020B0609020204030204" pitchFamily="49" charset="0"/>
                <a:ea typeface="JetBrains Mono"/>
              </a:rPr>
              <a:t>this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.</a:t>
            </a:r>
            <a:r>
              <a:rPr lang="zh-CN" altLang="zh-CN" sz="1200" dirty="0">
                <a:solidFill>
                  <a:srgbClr val="871094"/>
                </a:solidFill>
                <a:latin typeface="Consolas" panose="020B0609020204030204" pitchFamily="49" charset="0"/>
                <a:ea typeface="JetBrains Mono"/>
              </a:rPr>
              <a:t>age 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= age;</a:t>
            </a:r>
            <a:b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        </a:t>
            </a:r>
            <a:r>
              <a:rPr lang="zh-CN" altLang="zh-CN" sz="1200" dirty="0">
                <a:solidFill>
                  <a:srgbClr val="0033B3"/>
                </a:solidFill>
                <a:latin typeface="Consolas" panose="020B0609020204030204" pitchFamily="49" charset="0"/>
                <a:ea typeface="JetBrains Mono"/>
              </a:rPr>
              <a:t>this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.</a:t>
            </a:r>
            <a:r>
              <a:rPr lang="zh-CN" altLang="zh-CN" sz="1200" dirty="0">
                <a:solidFill>
                  <a:srgbClr val="871094"/>
                </a:solidFill>
                <a:latin typeface="Consolas" panose="020B0609020204030204" pitchFamily="49" charset="0"/>
                <a:ea typeface="JetBrains Mono"/>
              </a:rPr>
              <a:t>mathScore 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= mathScore;</a:t>
            </a:r>
            <a:b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        </a:t>
            </a:r>
            <a:r>
              <a:rPr lang="zh-CN" altLang="zh-CN" sz="1200" dirty="0">
                <a:solidFill>
                  <a:srgbClr val="0033B3"/>
                </a:solidFill>
                <a:latin typeface="Consolas" panose="020B0609020204030204" pitchFamily="49" charset="0"/>
                <a:ea typeface="JetBrains Mono"/>
              </a:rPr>
              <a:t>this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.</a:t>
            </a:r>
            <a:r>
              <a:rPr lang="zh-CN" altLang="zh-CN" sz="1200" dirty="0">
                <a:solidFill>
                  <a:srgbClr val="871094"/>
                </a:solidFill>
                <a:latin typeface="Consolas" panose="020B0609020204030204" pitchFamily="49" charset="0"/>
                <a:ea typeface="JetBrains Mono"/>
              </a:rPr>
              <a:t>chineseScore 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= chineseScore;</a:t>
            </a:r>
            <a:b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    }</a:t>
            </a:r>
            <a:b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}</a:t>
            </a:r>
            <a:endParaRPr lang="zh-CN" altLang="zh-CN" sz="1200" dirty="0">
              <a:latin typeface="Consolas" panose="020B0609020204030204" pitchFamily="49" charset="0"/>
            </a:endParaRPr>
          </a:p>
        </p:txBody>
      </p:sp>
      <p:sp>
        <p:nvSpPr>
          <p:cNvPr id="34" name="TextBox 3">
            <a:extLst>
              <a:ext uri="{FF2B5EF4-FFF2-40B4-BE49-F238E27FC236}">
                <a16:creationId xmlns:a16="http://schemas.microsoft.com/office/drawing/2014/main" id="{F1A1F181-7ECA-89A0-C910-0AF9AA629EAC}"/>
              </a:ext>
            </a:extLst>
          </p:cNvPr>
          <p:cNvSpPr txBox="1"/>
          <p:nvPr/>
        </p:nvSpPr>
        <p:spPr>
          <a:xfrm>
            <a:off x="3983040" y="5976878"/>
            <a:ext cx="4592319" cy="464499"/>
          </a:xfrm>
          <a:prstGeom prst="rect">
            <a:avLst/>
          </a:prstGeom>
          <a:solidFill>
            <a:srgbClr val="FFFFE4"/>
          </a:solidFill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2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Student stu1 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= </a:t>
            </a:r>
            <a:r>
              <a:rPr lang="zh-CN" altLang="zh-CN" sz="1200" dirty="0">
                <a:solidFill>
                  <a:srgbClr val="0033B3"/>
                </a:solidFill>
                <a:latin typeface="Consolas" panose="020B0609020204030204" pitchFamily="49" charset="0"/>
                <a:ea typeface="JetBrains Mono"/>
              </a:rPr>
              <a:t>new 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Student(</a:t>
            </a:r>
            <a:r>
              <a:rPr lang="zh-CN" altLang="zh-CN" sz="1200" dirty="0">
                <a:solidFill>
                  <a:srgbClr val="1750EB"/>
                </a:solidFill>
                <a:latin typeface="Consolas" panose="020B0609020204030204" pitchFamily="49" charset="0"/>
                <a:ea typeface="JetBrains Mono"/>
              </a:rPr>
              <a:t>1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, </a:t>
            </a:r>
            <a:r>
              <a:rPr lang="zh-CN" altLang="zh-CN" sz="1200" dirty="0">
                <a:solidFill>
                  <a:srgbClr val="067D17"/>
                </a:solidFill>
                <a:latin typeface="Consolas" panose="020B0609020204030204" pitchFamily="49" charset="0"/>
                <a:ea typeface="JetBrains Mono"/>
              </a:rPr>
              <a:t>"</a:t>
            </a:r>
            <a:r>
              <a:rPr lang="zh-CN" altLang="zh-CN" sz="1200" dirty="0">
                <a:solidFill>
                  <a:srgbClr val="067D17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张三</a:t>
            </a:r>
            <a:r>
              <a:rPr lang="zh-CN" altLang="zh-CN" sz="1200" dirty="0">
                <a:solidFill>
                  <a:srgbClr val="067D17"/>
                </a:solidFill>
                <a:latin typeface="Consolas" panose="020B0609020204030204" pitchFamily="49" charset="0"/>
                <a:ea typeface="JetBrains Mono"/>
              </a:rPr>
              <a:t>"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, </a:t>
            </a:r>
            <a:r>
              <a:rPr lang="zh-CN" altLang="zh-CN" sz="1200" dirty="0">
                <a:solidFill>
                  <a:srgbClr val="1750EB"/>
                </a:solidFill>
                <a:latin typeface="Consolas" panose="020B0609020204030204" pitchFamily="49" charset="0"/>
                <a:ea typeface="JetBrains Mono"/>
              </a:rPr>
              <a:t>23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,</a:t>
            </a:r>
            <a:r>
              <a:rPr lang="en-US" altLang="zh-CN" sz="1200" dirty="0">
                <a:solidFill>
                  <a:srgbClr val="1750EB"/>
                </a:solidFill>
                <a:latin typeface="Consolas" panose="020B0609020204030204" pitchFamily="49" charset="0"/>
                <a:ea typeface="JetBrains Mono"/>
              </a:rPr>
              <a:t>90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,</a:t>
            </a:r>
            <a:r>
              <a:rPr lang="en-US" altLang="zh-CN" sz="1200" dirty="0">
                <a:solidFill>
                  <a:srgbClr val="1750EB"/>
                </a:solidFill>
                <a:latin typeface="Consolas" panose="020B0609020204030204" pitchFamily="49" charset="0"/>
                <a:ea typeface="JetBrains Mono"/>
              </a:rPr>
              <a:t>87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);</a:t>
            </a:r>
            <a:b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</a:br>
            <a:r>
              <a:rPr lang="zh-CN" altLang="zh-CN" sz="12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Student stu2 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= </a:t>
            </a:r>
            <a:r>
              <a:rPr lang="zh-CN" altLang="zh-CN" sz="1200" dirty="0">
                <a:solidFill>
                  <a:srgbClr val="0033B3"/>
                </a:solidFill>
                <a:latin typeface="Consolas" panose="020B0609020204030204" pitchFamily="49" charset="0"/>
                <a:ea typeface="JetBrains Mono"/>
              </a:rPr>
              <a:t>new 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Student(</a:t>
            </a:r>
            <a:r>
              <a:rPr lang="zh-CN" altLang="zh-CN" sz="1200" dirty="0">
                <a:solidFill>
                  <a:srgbClr val="1750EB"/>
                </a:solidFill>
                <a:latin typeface="Consolas" panose="020B0609020204030204" pitchFamily="49" charset="0"/>
                <a:ea typeface="JetBrains Mono"/>
              </a:rPr>
              <a:t>2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, </a:t>
            </a:r>
            <a:r>
              <a:rPr lang="zh-CN" altLang="zh-CN" sz="1200" dirty="0">
                <a:solidFill>
                  <a:srgbClr val="067D17"/>
                </a:solidFill>
                <a:latin typeface="Consolas" panose="020B0609020204030204" pitchFamily="49" charset="0"/>
                <a:ea typeface="JetBrains Mono"/>
              </a:rPr>
              <a:t>"</a:t>
            </a:r>
            <a:r>
              <a:rPr lang="zh-CN" altLang="zh-CN" sz="1200" dirty="0">
                <a:solidFill>
                  <a:srgbClr val="067D17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李四</a:t>
            </a:r>
            <a:r>
              <a:rPr lang="zh-CN" altLang="zh-CN" sz="1200" dirty="0">
                <a:solidFill>
                  <a:srgbClr val="067D17"/>
                </a:solidFill>
                <a:latin typeface="Consolas" panose="020B0609020204030204" pitchFamily="49" charset="0"/>
                <a:ea typeface="JetBrains Mono"/>
              </a:rPr>
              <a:t>"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, </a:t>
            </a:r>
            <a:r>
              <a:rPr lang="zh-CN" altLang="zh-CN" sz="1200" dirty="0">
                <a:solidFill>
                  <a:srgbClr val="1750EB"/>
                </a:solidFill>
                <a:latin typeface="Consolas" panose="020B0609020204030204" pitchFamily="49" charset="0"/>
                <a:ea typeface="JetBrains Mono"/>
              </a:rPr>
              <a:t>24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,</a:t>
            </a:r>
            <a:r>
              <a:rPr lang="en-US" altLang="zh-CN" sz="1200" dirty="0">
                <a:solidFill>
                  <a:srgbClr val="1750EB"/>
                </a:solidFill>
                <a:latin typeface="Consolas" panose="020B0609020204030204" pitchFamily="49" charset="0"/>
                <a:ea typeface="JetBrains Mono"/>
              </a:rPr>
              <a:t>69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,</a:t>
            </a:r>
            <a:r>
              <a:rPr lang="en-US" altLang="zh-CN" sz="1200" dirty="0">
                <a:solidFill>
                  <a:srgbClr val="1750EB"/>
                </a:solidFill>
                <a:latin typeface="Consolas" panose="020B0609020204030204" pitchFamily="49" charset="0"/>
                <a:ea typeface="JetBrains Mono"/>
              </a:rPr>
              <a:t>91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);</a:t>
            </a:r>
            <a:endParaRPr lang="zh-CN" altLang="zh-CN" sz="20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46922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6" presetClass="exit" presetSubtype="2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6" presetClass="exit" presetSubtype="2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6" presetClass="exit" presetSubtype="2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4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6" presetClass="exit" presetSubtype="2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5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6" presetClass="exit" presetSubtype="2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5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6" presetClass="exit" presetSubtype="2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5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6" presetClass="exit" presetSubtype="2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6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6" presetClass="exit" presetSubtype="2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6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6" presetClass="exit" presetSubtype="2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6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6" presetClass="exit" presetSubtype="2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7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 animBg="1"/>
      <p:bldP spid="13" grpId="1" animBg="1"/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4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 </a:t>
            </a:r>
          </a:p>
        </p:txBody>
      </p:sp>
      <p:sp>
        <p:nvSpPr>
          <p:cNvPr id="19" name="AutoShape 4">
            <a:extLst>
              <a:ext uri="{FF2B5EF4-FFF2-40B4-BE49-F238E27FC236}">
                <a16:creationId xmlns:a16="http://schemas.microsoft.com/office/drawing/2014/main" id="{099C9E26-0708-4411-BC23-6A88333B1BC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0092405" y="1076360"/>
            <a:ext cx="102810" cy="102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E6C764A6-4545-A619-170E-229D9C08907C}"/>
              </a:ext>
            </a:extLst>
          </p:cNvPr>
          <p:cNvSpPr txBox="1"/>
          <p:nvPr/>
        </p:nvSpPr>
        <p:spPr>
          <a:xfrm>
            <a:off x="377774" y="1127765"/>
            <a:ext cx="2896947" cy="7964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计算出每一名学生的总成绩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展示学生的所有信息</a:t>
            </a:r>
          </a:p>
        </p:txBody>
      </p:sp>
      <p:sp>
        <p:nvSpPr>
          <p:cNvPr id="30" name="TextBox 3">
            <a:extLst>
              <a:ext uri="{FF2B5EF4-FFF2-40B4-BE49-F238E27FC236}">
                <a16:creationId xmlns:a16="http://schemas.microsoft.com/office/drawing/2014/main" id="{FF9D6F4B-85EB-5240-EBF6-EBF1658450D4}"/>
              </a:ext>
            </a:extLst>
          </p:cNvPr>
          <p:cNvSpPr txBox="1"/>
          <p:nvPr/>
        </p:nvSpPr>
        <p:spPr>
          <a:xfrm>
            <a:off x="459055" y="2358768"/>
            <a:ext cx="5281345" cy="3970318"/>
          </a:xfrm>
          <a:prstGeom prst="rect">
            <a:avLst/>
          </a:prstGeom>
          <a:solidFill>
            <a:srgbClr val="FFFFE4"/>
          </a:solidFill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200" dirty="0">
                <a:solidFill>
                  <a:srgbClr val="0033B3"/>
                </a:solidFill>
                <a:latin typeface="Consolas" panose="020B0609020204030204" pitchFamily="49" charset="0"/>
                <a:ea typeface="JetBrains Mono"/>
              </a:rPr>
              <a:t>public class </a:t>
            </a:r>
            <a:r>
              <a:rPr lang="zh-CN" altLang="zh-CN" sz="12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Student 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{</a:t>
            </a:r>
            <a:b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    </a:t>
            </a:r>
            <a:r>
              <a:rPr lang="zh-CN" altLang="zh-CN" sz="1200" dirty="0">
                <a:solidFill>
                  <a:srgbClr val="0033B3"/>
                </a:solidFill>
                <a:latin typeface="Consolas" panose="020B0609020204030204" pitchFamily="49" charset="0"/>
                <a:ea typeface="JetBrains Mono"/>
              </a:rPr>
              <a:t>int </a:t>
            </a:r>
            <a:r>
              <a:rPr lang="zh-CN" altLang="zh-CN" sz="1200" dirty="0">
                <a:solidFill>
                  <a:srgbClr val="871094"/>
                </a:solidFill>
                <a:latin typeface="Consolas" panose="020B0609020204030204" pitchFamily="49" charset="0"/>
                <a:ea typeface="JetBrains Mono"/>
              </a:rPr>
              <a:t>id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;</a:t>
            </a:r>
            <a:b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    </a:t>
            </a:r>
            <a:r>
              <a:rPr lang="zh-CN" altLang="zh-CN" sz="12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String </a:t>
            </a:r>
            <a:r>
              <a:rPr lang="zh-CN" altLang="zh-CN" sz="1200" dirty="0">
                <a:solidFill>
                  <a:srgbClr val="871094"/>
                </a:solidFill>
                <a:latin typeface="Consolas" panose="020B0609020204030204" pitchFamily="49" charset="0"/>
                <a:ea typeface="JetBrains Mono"/>
              </a:rPr>
              <a:t>name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;</a:t>
            </a:r>
            <a:b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    </a:t>
            </a:r>
            <a:r>
              <a:rPr lang="zh-CN" altLang="zh-CN" sz="1200" dirty="0">
                <a:solidFill>
                  <a:srgbClr val="0033B3"/>
                </a:solidFill>
                <a:latin typeface="Consolas" panose="020B0609020204030204" pitchFamily="49" charset="0"/>
                <a:ea typeface="JetBrains Mono"/>
              </a:rPr>
              <a:t>int </a:t>
            </a:r>
            <a:r>
              <a:rPr lang="zh-CN" altLang="zh-CN" sz="1200" dirty="0">
                <a:solidFill>
                  <a:srgbClr val="871094"/>
                </a:solidFill>
                <a:latin typeface="Consolas" panose="020B0609020204030204" pitchFamily="49" charset="0"/>
                <a:ea typeface="JetBrains Mono"/>
              </a:rPr>
              <a:t>age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;</a:t>
            </a:r>
            <a:b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    </a:t>
            </a:r>
            <a:r>
              <a:rPr lang="zh-CN" altLang="zh-CN" sz="1200" dirty="0">
                <a:solidFill>
                  <a:srgbClr val="0033B3"/>
                </a:solidFill>
                <a:latin typeface="Consolas" panose="020B0609020204030204" pitchFamily="49" charset="0"/>
                <a:ea typeface="JetBrains Mono"/>
              </a:rPr>
              <a:t>double </a:t>
            </a:r>
            <a:r>
              <a:rPr lang="zh-CN" altLang="zh-CN" sz="1200" dirty="0">
                <a:solidFill>
                  <a:srgbClr val="871094"/>
                </a:solidFill>
                <a:latin typeface="Consolas" panose="020B0609020204030204" pitchFamily="49" charset="0"/>
                <a:ea typeface="JetBrains Mono"/>
              </a:rPr>
              <a:t>mathScore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;</a:t>
            </a:r>
            <a:b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    </a:t>
            </a:r>
            <a:r>
              <a:rPr lang="zh-CN" altLang="zh-CN" sz="1200" dirty="0">
                <a:solidFill>
                  <a:srgbClr val="0033B3"/>
                </a:solidFill>
                <a:latin typeface="Consolas" panose="020B0609020204030204" pitchFamily="49" charset="0"/>
                <a:ea typeface="JetBrains Mono"/>
              </a:rPr>
              <a:t>double </a:t>
            </a:r>
            <a:r>
              <a:rPr lang="zh-CN" altLang="zh-CN" sz="1200" dirty="0">
                <a:solidFill>
                  <a:srgbClr val="871094"/>
                </a:solidFill>
                <a:latin typeface="Consolas" panose="020B0609020204030204" pitchFamily="49" charset="0"/>
                <a:ea typeface="JetBrains Mono"/>
              </a:rPr>
              <a:t>chineseScore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;</a:t>
            </a:r>
            <a:b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</a:br>
            <a:b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    </a:t>
            </a:r>
            <a:r>
              <a:rPr lang="en-US" altLang="zh-CN" sz="1200" dirty="0">
                <a:solidFill>
                  <a:srgbClr val="0033B3"/>
                </a:solidFill>
                <a:latin typeface="Consolas" panose="020B0609020204030204" pitchFamily="49" charset="0"/>
                <a:ea typeface="JetBrains Mono"/>
              </a:rPr>
              <a:t>// </a:t>
            </a:r>
            <a:r>
              <a:rPr lang="zh-CN" altLang="en-US" sz="1200" dirty="0">
                <a:solidFill>
                  <a:srgbClr val="0033B3"/>
                </a:solidFill>
                <a:latin typeface="Consolas" panose="020B0609020204030204" pitchFamily="49" charset="0"/>
                <a:ea typeface="JetBrains Mono"/>
              </a:rPr>
              <a:t>省略构造方法</a:t>
            </a:r>
            <a:b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</a:br>
            <a:b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    </a:t>
            </a:r>
            <a:r>
              <a:rPr lang="zh-CN" altLang="zh-CN" sz="1200" dirty="0">
                <a:solidFill>
                  <a:srgbClr val="0033B3"/>
                </a:solidFill>
                <a:latin typeface="Consolas" panose="020B0609020204030204" pitchFamily="49" charset="0"/>
                <a:ea typeface="JetBrains Mono"/>
              </a:rPr>
              <a:t>public double </a:t>
            </a:r>
            <a:r>
              <a:rPr lang="zh-CN" altLang="zh-CN" sz="1200" dirty="0">
                <a:solidFill>
                  <a:srgbClr val="00627A"/>
                </a:solidFill>
                <a:latin typeface="Consolas" panose="020B0609020204030204" pitchFamily="49" charset="0"/>
                <a:ea typeface="JetBrains Mono"/>
              </a:rPr>
              <a:t>getTotalScore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() {</a:t>
            </a:r>
            <a:b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        </a:t>
            </a:r>
            <a:r>
              <a:rPr lang="zh-CN" altLang="zh-CN" sz="1200" dirty="0">
                <a:solidFill>
                  <a:srgbClr val="0033B3"/>
                </a:solidFill>
                <a:latin typeface="Consolas" panose="020B0609020204030204" pitchFamily="49" charset="0"/>
                <a:ea typeface="JetBrains Mono"/>
              </a:rPr>
              <a:t>return </a:t>
            </a:r>
            <a:r>
              <a:rPr lang="zh-CN" altLang="zh-CN" sz="1200" dirty="0">
                <a:solidFill>
                  <a:srgbClr val="871094"/>
                </a:solidFill>
                <a:latin typeface="Consolas" panose="020B0609020204030204" pitchFamily="49" charset="0"/>
                <a:ea typeface="JetBrains Mono"/>
              </a:rPr>
              <a:t>mathScore 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+ </a:t>
            </a:r>
            <a:r>
              <a:rPr lang="zh-CN" altLang="zh-CN" sz="1200" dirty="0">
                <a:solidFill>
                  <a:srgbClr val="871094"/>
                </a:solidFill>
                <a:latin typeface="Consolas" panose="020B0609020204030204" pitchFamily="49" charset="0"/>
                <a:ea typeface="JetBrains Mono"/>
              </a:rPr>
              <a:t>chineseScore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;</a:t>
            </a:r>
            <a:b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    }</a:t>
            </a:r>
            <a:b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    </a:t>
            </a:r>
            <a:b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    </a:t>
            </a:r>
            <a:r>
              <a:rPr lang="zh-CN" altLang="zh-CN" sz="1200" dirty="0">
                <a:solidFill>
                  <a:srgbClr val="0033B3"/>
                </a:solidFill>
                <a:latin typeface="Consolas" panose="020B0609020204030204" pitchFamily="49" charset="0"/>
                <a:ea typeface="JetBrains Mono"/>
              </a:rPr>
              <a:t>public void </a:t>
            </a:r>
            <a:r>
              <a:rPr lang="zh-CN" altLang="zh-CN" sz="1200" dirty="0">
                <a:solidFill>
                  <a:srgbClr val="00627A"/>
                </a:solidFill>
                <a:latin typeface="Consolas" panose="020B0609020204030204" pitchFamily="49" charset="0"/>
                <a:ea typeface="JetBrains Mono"/>
              </a:rPr>
              <a:t>showStudentInfos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(){</a:t>
            </a:r>
            <a:b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        </a:t>
            </a:r>
            <a:r>
              <a:rPr lang="zh-CN" altLang="zh-CN" sz="12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System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.</a:t>
            </a:r>
            <a:r>
              <a:rPr lang="zh-CN" altLang="zh-CN" sz="1200" i="1" dirty="0">
                <a:solidFill>
                  <a:srgbClr val="871094"/>
                </a:solidFill>
                <a:latin typeface="Consolas" panose="020B0609020204030204" pitchFamily="49" charset="0"/>
                <a:ea typeface="JetBrains Mono"/>
              </a:rPr>
              <a:t>out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.println(</a:t>
            </a:r>
            <a:r>
              <a:rPr lang="zh-CN" altLang="zh-CN" sz="1200" dirty="0">
                <a:solidFill>
                  <a:srgbClr val="067D17"/>
                </a:solidFill>
                <a:latin typeface="Consolas" panose="020B0609020204030204" pitchFamily="49" charset="0"/>
                <a:ea typeface="JetBrains Mono"/>
              </a:rPr>
              <a:t>"</a:t>
            </a:r>
            <a:r>
              <a:rPr lang="zh-CN" altLang="zh-CN" sz="1200" dirty="0">
                <a:solidFill>
                  <a:srgbClr val="067D17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学号</a:t>
            </a:r>
            <a:r>
              <a:rPr lang="zh-CN" altLang="zh-CN" sz="1200" dirty="0">
                <a:solidFill>
                  <a:srgbClr val="067D17"/>
                </a:solidFill>
                <a:latin typeface="Consolas" panose="020B0609020204030204" pitchFamily="49" charset="0"/>
                <a:ea typeface="JetBrains Mono"/>
              </a:rPr>
              <a:t>: " 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+ </a:t>
            </a:r>
            <a:r>
              <a:rPr lang="zh-CN" altLang="zh-CN" sz="1200" dirty="0">
                <a:solidFill>
                  <a:srgbClr val="871094"/>
                </a:solidFill>
                <a:latin typeface="Consolas" panose="020B0609020204030204" pitchFamily="49" charset="0"/>
                <a:ea typeface="JetBrains Mono"/>
              </a:rPr>
              <a:t>id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);</a:t>
            </a:r>
            <a:b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        </a:t>
            </a:r>
            <a:r>
              <a:rPr lang="zh-CN" altLang="zh-CN" sz="12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System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.</a:t>
            </a:r>
            <a:r>
              <a:rPr lang="zh-CN" altLang="zh-CN" sz="1200" i="1" dirty="0">
                <a:solidFill>
                  <a:srgbClr val="871094"/>
                </a:solidFill>
                <a:latin typeface="Consolas" panose="020B0609020204030204" pitchFamily="49" charset="0"/>
                <a:ea typeface="JetBrains Mono"/>
              </a:rPr>
              <a:t>out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.println(</a:t>
            </a:r>
            <a:r>
              <a:rPr lang="zh-CN" altLang="zh-CN" sz="1200" dirty="0">
                <a:solidFill>
                  <a:srgbClr val="067D17"/>
                </a:solidFill>
                <a:latin typeface="Consolas" panose="020B0609020204030204" pitchFamily="49" charset="0"/>
                <a:ea typeface="JetBrains Mono"/>
              </a:rPr>
              <a:t>"</a:t>
            </a:r>
            <a:r>
              <a:rPr lang="zh-CN" altLang="zh-CN" sz="1200" dirty="0">
                <a:solidFill>
                  <a:srgbClr val="067D17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姓名</a:t>
            </a:r>
            <a:r>
              <a:rPr lang="zh-CN" altLang="zh-CN" sz="1200" dirty="0">
                <a:solidFill>
                  <a:srgbClr val="067D17"/>
                </a:solidFill>
                <a:latin typeface="Consolas" panose="020B0609020204030204" pitchFamily="49" charset="0"/>
                <a:ea typeface="JetBrains Mono"/>
              </a:rPr>
              <a:t>: " 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+ </a:t>
            </a:r>
            <a:r>
              <a:rPr lang="zh-CN" altLang="zh-CN" sz="1200" dirty="0">
                <a:solidFill>
                  <a:srgbClr val="871094"/>
                </a:solidFill>
                <a:latin typeface="Consolas" panose="020B0609020204030204" pitchFamily="49" charset="0"/>
                <a:ea typeface="JetBrains Mono"/>
              </a:rPr>
              <a:t>name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);</a:t>
            </a:r>
            <a:b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        </a:t>
            </a:r>
            <a:r>
              <a:rPr lang="zh-CN" altLang="zh-CN" sz="12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System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.</a:t>
            </a:r>
            <a:r>
              <a:rPr lang="zh-CN" altLang="zh-CN" sz="1200" i="1" dirty="0">
                <a:solidFill>
                  <a:srgbClr val="871094"/>
                </a:solidFill>
                <a:latin typeface="Consolas" panose="020B0609020204030204" pitchFamily="49" charset="0"/>
                <a:ea typeface="JetBrains Mono"/>
              </a:rPr>
              <a:t>out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.println(</a:t>
            </a:r>
            <a:r>
              <a:rPr lang="zh-CN" altLang="zh-CN" sz="1200" dirty="0">
                <a:solidFill>
                  <a:srgbClr val="067D17"/>
                </a:solidFill>
                <a:latin typeface="Consolas" panose="020B0609020204030204" pitchFamily="49" charset="0"/>
                <a:ea typeface="JetBrains Mono"/>
              </a:rPr>
              <a:t>"</a:t>
            </a:r>
            <a:r>
              <a:rPr lang="zh-CN" altLang="zh-CN" sz="1200" dirty="0">
                <a:solidFill>
                  <a:srgbClr val="067D17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年龄</a:t>
            </a:r>
            <a:r>
              <a:rPr lang="zh-CN" altLang="zh-CN" sz="1200" dirty="0">
                <a:solidFill>
                  <a:srgbClr val="067D17"/>
                </a:solidFill>
                <a:latin typeface="Consolas" panose="020B0609020204030204" pitchFamily="49" charset="0"/>
                <a:ea typeface="JetBrains Mono"/>
              </a:rPr>
              <a:t>:" 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+ </a:t>
            </a:r>
            <a:r>
              <a:rPr lang="zh-CN" altLang="zh-CN" sz="1200" dirty="0">
                <a:solidFill>
                  <a:srgbClr val="871094"/>
                </a:solidFill>
                <a:latin typeface="Consolas" panose="020B0609020204030204" pitchFamily="49" charset="0"/>
                <a:ea typeface="JetBrains Mono"/>
              </a:rPr>
              <a:t>age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);</a:t>
            </a:r>
            <a:b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        </a:t>
            </a:r>
            <a:r>
              <a:rPr lang="zh-CN" altLang="zh-CN" sz="12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System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.</a:t>
            </a:r>
            <a:r>
              <a:rPr lang="zh-CN" altLang="zh-CN" sz="1200" i="1" dirty="0">
                <a:solidFill>
                  <a:srgbClr val="871094"/>
                </a:solidFill>
                <a:latin typeface="Consolas" panose="020B0609020204030204" pitchFamily="49" charset="0"/>
                <a:ea typeface="JetBrains Mono"/>
              </a:rPr>
              <a:t>out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.println(</a:t>
            </a:r>
            <a:r>
              <a:rPr lang="zh-CN" altLang="zh-CN" sz="1200" dirty="0">
                <a:solidFill>
                  <a:srgbClr val="067D17"/>
                </a:solidFill>
                <a:latin typeface="Consolas" panose="020B0609020204030204" pitchFamily="49" charset="0"/>
                <a:ea typeface="JetBrains Mono"/>
              </a:rPr>
              <a:t>"</a:t>
            </a:r>
            <a:r>
              <a:rPr lang="zh-CN" altLang="zh-CN" sz="1200" dirty="0">
                <a:solidFill>
                  <a:srgbClr val="067D17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数学成绩</a:t>
            </a:r>
            <a:r>
              <a:rPr lang="zh-CN" altLang="zh-CN" sz="1200" dirty="0">
                <a:solidFill>
                  <a:srgbClr val="067D17"/>
                </a:solidFill>
                <a:latin typeface="Consolas" panose="020B0609020204030204" pitchFamily="49" charset="0"/>
                <a:ea typeface="JetBrains Mono"/>
              </a:rPr>
              <a:t>:" 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+ </a:t>
            </a:r>
            <a:r>
              <a:rPr lang="zh-CN" altLang="zh-CN" sz="1200" dirty="0">
                <a:solidFill>
                  <a:srgbClr val="871094"/>
                </a:solidFill>
                <a:latin typeface="Consolas" panose="020B0609020204030204" pitchFamily="49" charset="0"/>
                <a:ea typeface="JetBrains Mono"/>
              </a:rPr>
              <a:t>mathScore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);</a:t>
            </a:r>
            <a:b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        </a:t>
            </a:r>
            <a:r>
              <a:rPr lang="zh-CN" altLang="zh-CN" sz="12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System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.</a:t>
            </a:r>
            <a:r>
              <a:rPr lang="zh-CN" altLang="zh-CN" sz="1200" i="1" dirty="0">
                <a:solidFill>
                  <a:srgbClr val="871094"/>
                </a:solidFill>
                <a:latin typeface="Consolas" panose="020B0609020204030204" pitchFamily="49" charset="0"/>
                <a:ea typeface="JetBrains Mono"/>
              </a:rPr>
              <a:t>out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.println(</a:t>
            </a:r>
            <a:r>
              <a:rPr lang="zh-CN" altLang="zh-CN" sz="1200" dirty="0">
                <a:solidFill>
                  <a:srgbClr val="067D17"/>
                </a:solidFill>
                <a:latin typeface="Consolas" panose="020B0609020204030204" pitchFamily="49" charset="0"/>
                <a:ea typeface="JetBrains Mono"/>
              </a:rPr>
              <a:t>"</a:t>
            </a:r>
            <a:r>
              <a:rPr lang="zh-CN" altLang="zh-CN" sz="1200" dirty="0">
                <a:solidFill>
                  <a:srgbClr val="067D17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语文成绩</a:t>
            </a:r>
            <a:r>
              <a:rPr lang="zh-CN" altLang="zh-CN" sz="1200" dirty="0">
                <a:solidFill>
                  <a:srgbClr val="067D17"/>
                </a:solidFill>
                <a:latin typeface="Consolas" panose="020B0609020204030204" pitchFamily="49" charset="0"/>
                <a:ea typeface="JetBrains Mono"/>
              </a:rPr>
              <a:t>:" 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+ </a:t>
            </a:r>
            <a:r>
              <a:rPr lang="zh-CN" altLang="zh-CN" sz="1200" dirty="0">
                <a:solidFill>
                  <a:srgbClr val="871094"/>
                </a:solidFill>
                <a:latin typeface="Consolas" panose="020B0609020204030204" pitchFamily="49" charset="0"/>
                <a:ea typeface="JetBrains Mono"/>
              </a:rPr>
              <a:t>chineseScore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);</a:t>
            </a:r>
            <a:b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    }</a:t>
            </a:r>
            <a:b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}</a:t>
            </a:r>
            <a:endParaRPr lang="zh-CN" altLang="zh-CN" sz="2000" dirty="0">
              <a:latin typeface="Consolas" panose="020B0609020204030204" pitchFamily="49" charset="0"/>
            </a:endParaRPr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E48F5C5C-BA2E-4F2C-82A3-55908029C481}"/>
              </a:ext>
            </a:extLst>
          </p:cNvPr>
          <p:cNvSpPr txBox="1"/>
          <p:nvPr/>
        </p:nvSpPr>
        <p:spPr>
          <a:xfrm>
            <a:off x="5932812" y="2835248"/>
            <a:ext cx="6023026" cy="1754326"/>
          </a:xfrm>
          <a:prstGeom prst="rect">
            <a:avLst/>
          </a:prstGeom>
          <a:solidFill>
            <a:srgbClr val="FFFFE4"/>
          </a:solidFill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200" dirty="0">
                <a:solidFill>
                  <a:srgbClr val="0033B3"/>
                </a:solidFill>
                <a:latin typeface="Consolas" panose="020B0609020204030204" pitchFamily="49" charset="0"/>
                <a:ea typeface="JetBrains Mono"/>
              </a:rPr>
              <a:t>public class </a:t>
            </a:r>
            <a:r>
              <a:rPr lang="zh-CN" altLang="zh-CN" sz="12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Test 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{</a:t>
            </a:r>
            <a:b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    </a:t>
            </a:r>
            <a:r>
              <a:rPr lang="zh-CN" altLang="zh-CN" sz="1200" dirty="0">
                <a:solidFill>
                  <a:srgbClr val="0033B3"/>
                </a:solidFill>
                <a:latin typeface="Consolas" panose="020B0609020204030204" pitchFamily="49" charset="0"/>
                <a:ea typeface="JetBrains Mono"/>
              </a:rPr>
              <a:t>public static void </a:t>
            </a:r>
            <a:r>
              <a:rPr lang="zh-CN" altLang="zh-CN" sz="1200" dirty="0">
                <a:solidFill>
                  <a:srgbClr val="00627A"/>
                </a:solidFill>
                <a:latin typeface="Consolas" panose="020B0609020204030204" pitchFamily="49" charset="0"/>
                <a:ea typeface="JetBrains Mono"/>
              </a:rPr>
              <a:t>main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(</a:t>
            </a:r>
            <a:r>
              <a:rPr lang="zh-CN" altLang="zh-CN" sz="12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String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[] args) {</a:t>
            </a:r>
            <a:b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        </a:t>
            </a:r>
            <a:r>
              <a:rPr lang="zh-CN" altLang="zh-CN" sz="12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Student stu1 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= </a:t>
            </a:r>
            <a:r>
              <a:rPr lang="zh-CN" altLang="zh-CN" sz="1200" dirty="0">
                <a:solidFill>
                  <a:srgbClr val="0033B3"/>
                </a:solidFill>
                <a:latin typeface="Consolas" panose="020B0609020204030204" pitchFamily="49" charset="0"/>
                <a:ea typeface="JetBrains Mono"/>
              </a:rPr>
              <a:t>new 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Student(</a:t>
            </a:r>
            <a:r>
              <a:rPr lang="zh-CN" altLang="zh-CN" sz="1200" dirty="0">
                <a:solidFill>
                  <a:srgbClr val="1750EB"/>
                </a:solidFill>
                <a:latin typeface="Consolas" panose="020B0609020204030204" pitchFamily="49" charset="0"/>
                <a:ea typeface="JetBrains Mono"/>
              </a:rPr>
              <a:t>1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, </a:t>
            </a:r>
            <a:r>
              <a:rPr lang="zh-CN" altLang="zh-CN" sz="1200" dirty="0">
                <a:solidFill>
                  <a:srgbClr val="067D17"/>
                </a:solidFill>
                <a:latin typeface="Consolas" panose="020B0609020204030204" pitchFamily="49" charset="0"/>
                <a:ea typeface="JetBrains Mono"/>
              </a:rPr>
              <a:t>"</a:t>
            </a:r>
            <a:r>
              <a:rPr lang="zh-CN" altLang="zh-CN" sz="1200" dirty="0">
                <a:solidFill>
                  <a:srgbClr val="067D17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张三</a:t>
            </a:r>
            <a:r>
              <a:rPr lang="zh-CN" altLang="zh-CN" sz="1200" dirty="0">
                <a:solidFill>
                  <a:srgbClr val="067D17"/>
                </a:solidFill>
                <a:latin typeface="Consolas" panose="020B0609020204030204" pitchFamily="49" charset="0"/>
                <a:ea typeface="JetBrains Mono"/>
              </a:rPr>
              <a:t>"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, </a:t>
            </a:r>
            <a:r>
              <a:rPr lang="zh-CN" altLang="zh-CN" sz="1200" dirty="0">
                <a:solidFill>
                  <a:srgbClr val="1750EB"/>
                </a:solidFill>
                <a:latin typeface="Consolas" panose="020B0609020204030204" pitchFamily="49" charset="0"/>
                <a:ea typeface="JetBrains Mono"/>
              </a:rPr>
              <a:t>23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,</a:t>
            </a:r>
            <a:r>
              <a:rPr lang="en-US" altLang="zh-CN" sz="1200" dirty="0">
                <a:solidFill>
                  <a:srgbClr val="1750EB"/>
                </a:solidFill>
                <a:latin typeface="Consolas" panose="020B0609020204030204" pitchFamily="49" charset="0"/>
                <a:ea typeface="JetBrains Mono"/>
              </a:rPr>
              <a:t>90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,</a:t>
            </a:r>
            <a:r>
              <a:rPr lang="en-US" altLang="zh-CN" sz="1200" dirty="0">
                <a:solidFill>
                  <a:srgbClr val="1750EB"/>
                </a:solidFill>
                <a:latin typeface="Consolas" panose="020B0609020204030204" pitchFamily="49" charset="0"/>
                <a:ea typeface="JetBrains Mono"/>
              </a:rPr>
              <a:t>87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);</a:t>
            </a:r>
            <a:b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        </a:t>
            </a:r>
            <a:r>
              <a:rPr lang="zh-CN" altLang="zh-CN" sz="12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stu1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.showStudentInfos();</a:t>
            </a:r>
            <a:b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</a:br>
            <a:b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        </a:t>
            </a:r>
            <a:r>
              <a:rPr lang="zh-CN" altLang="zh-CN" sz="12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Student stu2 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= </a:t>
            </a:r>
            <a:r>
              <a:rPr lang="zh-CN" altLang="zh-CN" sz="1200" dirty="0">
                <a:solidFill>
                  <a:srgbClr val="0033B3"/>
                </a:solidFill>
                <a:latin typeface="Consolas" panose="020B0609020204030204" pitchFamily="49" charset="0"/>
                <a:ea typeface="JetBrains Mono"/>
              </a:rPr>
              <a:t>new 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Student(</a:t>
            </a:r>
            <a:r>
              <a:rPr lang="zh-CN" altLang="zh-CN" sz="1200" dirty="0">
                <a:solidFill>
                  <a:srgbClr val="1750EB"/>
                </a:solidFill>
                <a:latin typeface="Consolas" panose="020B0609020204030204" pitchFamily="49" charset="0"/>
                <a:ea typeface="JetBrains Mono"/>
              </a:rPr>
              <a:t>2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, </a:t>
            </a:r>
            <a:r>
              <a:rPr lang="zh-CN" altLang="zh-CN" sz="1200" dirty="0">
                <a:solidFill>
                  <a:srgbClr val="067D17"/>
                </a:solidFill>
                <a:latin typeface="Consolas" panose="020B0609020204030204" pitchFamily="49" charset="0"/>
                <a:ea typeface="JetBrains Mono"/>
              </a:rPr>
              <a:t>"</a:t>
            </a:r>
            <a:r>
              <a:rPr lang="zh-CN" altLang="zh-CN" sz="1200" dirty="0">
                <a:solidFill>
                  <a:srgbClr val="067D17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李四</a:t>
            </a:r>
            <a:r>
              <a:rPr lang="zh-CN" altLang="zh-CN" sz="1200" dirty="0">
                <a:solidFill>
                  <a:srgbClr val="067D17"/>
                </a:solidFill>
                <a:latin typeface="Consolas" panose="020B0609020204030204" pitchFamily="49" charset="0"/>
                <a:ea typeface="JetBrains Mono"/>
              </a:rPr>
              <a:t>"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, </a:t>
            </a:r>
            <a:r>
              <a:rPr lang="zh-CN" altLang="zh-CN" sz="1200" dirty="0">
                <a:solidFill>
                  <a:srgbClr val="1750EB"/>
                </a:solidFill>
                <a:latin typeface="Consolas" panose="020B0609020204030204" pitchFamily="49" charset="0"/>
                <a:ea typeface="JetBrains Mono"/>
              </a:rPr>
              <a:t>24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,</a:t>
            </a:r>
            <a:r>
              <a:rPr lang="en-US" altLang="zh-CN" sz="1200" dirty="0">
                <a:solidFill>
                  <a:srgbClr val="1750EB"/>
                </a:solidFill>
                <a:latin typeface="Consolas" panose="020B0609020204030204" pitchFamily="49" charset="0"/>
                <a:ea typeface="JetBrains Mono"/>
              </a:rPr>
              <a:t>69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,</a:t>
            </a:r>
            <a:r>
              <a:rPr lang="en-US" altLang="zh-CN" sz="1200" dirty="0">
                <a:solidFill>
                  <a:srgbClr val="1750EB"/>
                </a:solidFill>
                <a:latin typeface="Consolas" panose="020B0609020204030204" pitchFamily="49" charset="0"/>
                <a:ea typeface="JetBrains Mono"/>
              </a:rPr>
              <a:t>91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);</a:t>
            </a:r>
            <a:b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        </a:t>
            </a:r>
            <a:r>
              <a:rPr lang="zh-CN" altLang="zh-CN" sz="12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stu2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.showStudentInfos();</a:t>
            </a:r>
            <a:b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    }</a:t>
            </a:r>
            <a:b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}</a:t>
            </a:r>
            <a:endParaRPr lang="zh-CN" altLang="zh-CN" sz="2000" dirty="0">
              <a:latin typeface="Consolas" panose="020B0609020204030204" pitchFamily="49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E6B2007-3C59-9C59-D66E-4081DCF92A11}"/>
              </a:ext>
            </a:extLst>
          </p:cNvPr>
          <p:cNvSpPr txBox="1"/>
          <p:nvPr/>
        </p:nvSpPr>
        <p:spPr>
          <a:xfrm>
            <a:off x="6248720" y="1127765"/>
            <a:ext cx="6264962" cy="14223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kumimoji="1" lang="zh-CN" altLang="en-US" sz="2000" dirty="0">
                <a:latin typeface="杨任东竹石体-Bold" panose="02000000000000000000" pitchFamily="2" charset="-122"/>
                <a:ea typeface="杨任东竹石体-Bold" panose="02000000000000000000" pitchFamily="2" charset="-122"/>
                <a:cs typeface="Alibaba PuHuiTi Medium" panose="00020600040101010101" pitchFamily="18" charset="-122"/>
              </a:rPr>
              <a:t>使用类设计对象时</a:t>
            </a:r>
            <a:endParaRPr kumimoji="1" lang="en-US" altLang="zh-CN" sz="2000" dirty="0">
              <a:latin typeface="杨任东竹石体-Bold" panose="02000000000000000000" pitchFamily="2" charset="-122"/>
              <a:ea typeface="杨任东竹石体-Bold" panose="02000000000000000000" pitchFamily="2" charset="-122"/>
              <a:cs typeface="Alibaba PuHuiTi Medium" panose="00020600040101010101" pitchFamily="18" charset="-122"/>
            </a:endParaRPr>
          </a:p>
          <a:p>
            <a:pPr lvl="1">
              <a:lnSpc>
                <a:spcPct val="150000"/>
              </a:lnSpc>
            </a:pPr>
            <a:r>
              <a:rPr kumimoji="1" lang="en-US" altLang="zh-CN" sz="2000" dirty="0">
                <a:latin typeface="杨任东竹石体-Bold" panose="02000000000000000000" pitchFamily="2" charset="-122"/>
                <a:ea typeface="杨任东竹石体-Bold" panose="02000000000000000000" pitchFamily="2" charset="-122"/>
                <a:cs typeface="Alibaba PuHuiTi Medium" panose="00020600040101010101" pitchFamily="18" charset="-122"/>
              </a:rPr>
              <a:t>	</a:t>
            </a:r>
            <a:r>
              <a:rPr kumimoji="1" lang="zh-CN" altLang="en-US" sz="2000" dirty="0">
                <a:latin typeface="杨任东竹石体-Bold" panose="02000000000000000000" pitchFamily="2" charset="-122"/>
                <a:ea typeface="杨任东竹石体-Bold" panose="02000000000000000000" pitchFamily="2" charset="-122"/>
                <a:cs typeface="Alibaba PuHuiTi Medium" panose="00020600040101010101" pitchFamily="18" charset="-122"/>
              </a:rPr>
              <a:t>将需要处理的</a:t>
            </a:r>
            <a:r>
              <a:rPr kumimoji="1" lang="zh-CN" altLang="en-US" sz="2000" dirty="0">
                <a:solidFill>
                  <a:srgbClr val="C00000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  <a:cs typeface="Alibaba PuHuiTi Medium" panose="00020600040101010101" pitchFamily="18" charset="-122"/>
              </a:rPr>
              <a:t>数据</a:t>
            </a:r>
            <a:endParaRPr kumimoji="1" lang="en-US" altLang="zh-CN" sz="2000" dirty="0">
              <a:solidFill>
                <a:srgbClr val="C00000"/>
              </a:solidFill>
              <a:latin typeface="杨任东竹石体-Bold" panose="02000000000000000000" pitchFamily="2" charset="-122"/>
              <a:ea typeface="杨任东竹石体-Bold" panose="02000000000000000000" pitchFamily="2" charset="-122"/>
              <a:cs typeface="Alibaba PuHuiTi Medium" panose="00020600040101010101" pitchFamily="18" charset="-122"/>
            </a:endParaRPr>
          </a:p>
          <a:p>
            <a:pPr lvl="1">
              <a:lnSpc>
                <a:spcPct val="150000"/>
              </a:lnSpc>
            </a:pPr>
            <a:r>
              <a:rPr kumimoji="1" lang="en-US" altLang="zh-CN" sz="2000" dirty="0">
                <a:latin typeface="杨任东竹石体-Bold" panose="02000000000000000000" pitchFamily="2" charset="-122"/>
                <a:ea typeface="杨任东竹石体-Bold" panose="02000000000000000000" pitchFamily="2" charset="-122"/>
                <a:cs typeface="Alibaba PuHuiTi Medium" panose="00020600040101010101" pitchFamily="18" charset="-122"/>
              </a:rPr>
              <a:t>	</a:t>
            </a:r>
            <a:r>
              <a:rPr kumimoji="1" lang="zh-CN" altLang="en-US" sz="2000" dirty="0">
                <a:latin typeface="杨任东竹石体-Bold" panose="02000000000000000000" pitchFamily="2" charset="-122"/>
                <a:ea typeface="杨任东竹石体-Bold" panose="02000000000000000000" pitchFamily="2" charset="-122"/>
                <a:cs typeface="Alibaba PuHuiTi Medium" panose="00020600040101010101" pitchFamily="18" charset="-122"/>
              </a:rPr>
              <a:t>以及处理这些数据的</a:t>
            </a:r>
            <a:r>
              <a:rPr kumimoji="1" lang="zh-CN" altLang="en-US" sz="2000" dirty="0">
                <a:solidFill>
                  <a:srgbClr val="C00000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  <a:cs typeface="Alibaba PuHuiTi Medium" panose="00020600040101010101" pitchFamily="18" charset="-122"/>
              </a:rPr>
              <a:t>方法</a:t>
            </a:r>
            <a:r>
              <a:rPr kumimoji="1" lang="en-US" altLang="zh-CN" sz="2000" dirty="0">
                <a:latin typeface="杨任东竹石体-Bold" panose="02000000000000000000" pitchFamily="2" charset="-122"/>
                <a:ea typeface="杨任东竹石体-Bold" panose="02000000000000000000" pitchFamily="2" charset="-122"/>
                <a:cs typeface="Alibaba PuHuiTi Medium" panose="00020600040101010101" pitchFamily="18" charset="-122"/>
              </a:rPr>
              <a:t>, </a:t>
            </a:r>
            <a:r>
              <a:rPr kumimoji="1" lang="zh-CN" altLang="en-US" sz="2000" dirty="0">
                <a:latin typeface="杨任东竹石体-Bold" panose="02000000000000000000" pitchFamily="2" charset="-122"/>
                <a:ea typeface="杨任东竹石体-Bold" panose="02000000000000000000" pitchFamily="2" charset="-122"/>
                <a:cs typeface="Alibaba PuHuiTi Medium" panose="00020600040101010101" pitchFamily="18" charset="-122"/>
              </a:rPr>
              <a:t>设计到对象中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D7D03BD5-9842-285A-2C56-CFFE9BADAF4A}"/>
              </a:ext>
            </a:extLst>
          </p:cNvPr>
          <p:cNvSpPr txBox="1"/>
          <p:nvPr/>
        </p:nvSpPr>
        <p:spPr>
          <a:xfrm>
            <a:off x="5456244" y="5024141"/>
            <a:ext cx="6817036" cy="9607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kumimoji="1" lang="zh-CN" altLang="en-US" sz="2000" dirty="0">
                <a:solidFill>
                  <a:srgbClr val="0070C0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  <a:cs typeface="Alibaba PuHuiTi Medium" panose="00020600040101010101" pitchFamily="18" charset="-122"/>
              </a:rPr>
              <a:t>更好的维护数据</a:t>
            </a:r>
            <a:endParaRPr kumimoji="1" lang="en-US" altLang="zh-CN" sz="2000" dirty="0">
              <a:solidFill>
                <a:srgbClr val="0070C0"/>
              </a:solidFill>
              <a:latin typeface="杨任东竹石体-Bold" panose="02000000000000000000" pitchFamily="2" charset="-122"/>
              <a:ea typeface="杨任东竹石体-Bold" panose="02000000000000000000" pitchFamily="2" charset="-122"/>
              <a:cs typeface="Alibaba PuHuiTi Medium" panose="00020600040101010101" pitchFamily="18" charset="-122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kumimoji="1" lang="zh-CN" altLang="en-US" sz="2000" dirty="0">
                <a:solidFill>
                  <a:srgbClr val="0070C0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  <a:cs typeface="Alibaba PuHuiTi Medium" panose="00020600040101010101" pitchFamily="18" charset="-122"/>
              </a:rPr>
              <a:t>使用者无需关心内部实现</a:t>
            </a:r>
            <a:r>
              <a:rPr kumimoji="1" lang="en-US" altLang="zh-CN" sz="2000" dirty="0">
                <a:solidFill>
                  <a:srgbClr val="0070C0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  <a:cs typeface="Alibaba PuHuiTi Medium" panose="00020600040101010101" pitchFamily="18" charset="-122"/>
              </a:rPr>
              <a:t>, </a:t>
            </a:r>
            <a:r>
              <a:rPr kumimoji="1" lang="zh-CN" altLang="en-US" sz="2000" dirty="0">
                <a:solidFill>
                  <a:srgbClr val="0070C0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  <a:cs typeface="Alibaba PuHuiTi Medium" panose="00020600040101010101" pitchFamily="18" charset="-122"/>
              </a:rPr>
              <a:t>只要知道如何使用即可</a:t>
            </a:r>
            <a:endParaRPr kumimoji="1" lang="en-US" altLang="zh-CN" sz="2000" dirty="0">
              <a:solidFill>
                <a:srgbClr val="0070C0"/>
              </a:solidFill>
              <a:latin typeface="杨任东竹石体-Bold" panose="02000000000000000000" pitchFamily="2" charset="-122"/>
              <a:ea typeface="杨任东竹石体-Bold" panose="02000000000000000000" pitchFamily="2" charset="-122"/>
              <a:cs typeface="Alibaba PuHuiTi Medium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497836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9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 </a:t>
            </a:r>
          </a:p>
        </p:txBody>
      </p:sp>
      <p:pic>
        <p:nvPicPr>
          <p:cNvPr id="6146" name="Picture 2" descr="兔子吃东西_兔子_东西表情">
            <a:extLst>
              <a:ext uri="{FF2B5EF4-FFF2-40B4-BE49-F238E27FC236}">
                <a16:creationId xmlns:a16="http://schemas.microsoft.com/office/drawing/2014/main" id="{1A3B9C93-9CEC-0D20-DD5F-0E6AF54ED5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560" y="2715342"/>
            <a:ext cx="1246822" cy="1356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思想气泡: 云 1">
            <a:extLst>
              <a:ext uri="{FF2B5EF4-FFF2-40B4-BE49-F238E27FC236}">
                <a16:creationId xmlns:a16="http://schemas.microsoft.com/office/drawing/2014/main" id="{19DFD7CE-AAF9-A78D-43CF-3BD93B2FDF5D}"/>
              </a:ext>
            </a:extLst>
          </p:cNvPr>
          <p:cNvSpPr/>
          <p:nvPr/>
        </p:nvSpPr>
        <p:spPr>
          <a:xfrm>
            <a:off x="1504830" y="1209040"/>
            <a:ext cx="6196450" cy="1889760"/>
          </a:xfrm>
          <a:prstGeom prst="cloudCallout">
            <a:avLst>
              <a:gd name="adj1" fmla="val -43812"/>
              <a:gd name="adj2" fmla="val 47500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onsolas" panose="020B0609020204030204" pitchFamily="49" charset="0"/>
              </a:rPr>
              <a:t>Random r = new Random();</a:t>
            </a:r>
          </a:p>
          <a:p>
            <a:pPr algn="ctr"/>
            <a:r>
              <a:rPr lang="en-US" altLang="zh-CN" dirty="0">
                <a:latin typeface="Consolas" panose="020B0609020204030204" pitchFamily="49" charset="0"/>
              </a:rPr>
              <a:t>int num = </a:t>
            </a:r>
            <a:r>
              <a:rPr lang="en-US" altLang="zh-CN" dirty="0" err="1">
                <a:latin typeface="Consolas" panose="020B0609020204030204" pitchFamily="49" charset="0"/>
              </a:rPr>
              <a:t>r.nextInt</a:t>
            </a:r>
            <a:r>
              <a:rPr lang="en-US" altLang="zh-CN" dirty="0">
                <a:latin typeface="Consolas" panose="020B0609020204030204" pitchFamily="49" charset="0"/>
              </a:rPr>
              <a:t>(100) + 1;</a:t>
            </a:r>
            <a:endParaRPr lang="zh-CN" altLang="en-US" dirty="0">
              <a:latin typeface="Consolas" panose="020B0609020204030204" pitchFamily="49" charset="0"/>
            </a:endParaRPr>
          </a:p>
        </p:txBody>
      </p:sp>
      <p:pic>
        <p:nvPicPr>
          <p:cNvPr id="4" name="Picture 2" descr="兔子吃东西_兔子_东西表情">
            <a:extLst>
              <a:ext uri="{FF2B5EF4-FFF2-40B4-BE49-F238E27FC236}">
                <a16:creationId xmlns:a16="http://schemas.microsoft.com/office/drawing/2014/main" id="{A050EDF7-CE93-3B82-4B3B-BD9E802BFA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352720" y="4859102"/>
            <a:ext cx="1246822" cy="1356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思想气泡: 云 4">
            <a:extLst>
              <a:ext uri="{FF2B5EF4-FFF2-40B4-BE49-F238E27FC236}">
                <a16:creationId xmlns:a16="http://schemas.microsoft.com/office/drawing/2014/main" id="{9D8E5D42-ECD8-671A-9894-D753B48FD042}"/>
              </a:ext>
            </a:extLst>
          </p:cNvPr>
          <p:cNvSpPr/>
          <p:nvPr/>
        </p:nvSpPr>
        <p:spPr>
          <a:xfrm>
            <a:off x="3586480" y="3429000"/>
            <a:ext cx="7213025" cy="1889760"/>
          </a:xfrm>
          <a:prstGeom prst="cloudCallout">
            <a:avLst>
              <a:gd name="adj1" fmla="val 36367"/>
              <a:gd name="adj2" fmla="val 51801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onsolas" panose="020B0609020204030204" pitchFamily="49" charset="0"/>
              </a:rPr>
              <a:t>Scanner </a:t>
            </a:r>
            <a:r>
              <a:rPr lang="en-US" altLang="zh-CN" dirty="0" err="1">
                <a:latin typeface="Consolas" panose="020B0609020204030204" pitchFamily="49" charset="0"/>
              </a:rPr>
              <a:t>sc</a:t>
            </a:r>
            <a:r>
              <a:rPr lang="en-US" altLang="zh-CN" dirty="0">
                <a:latin typeface="Consolas" panose="020B0609020204030204" pitchFamily="49" charset="0"/>
              </a:rPr>
              <a:t> = new Scanner(System.in);</a:t>
            </a:r>
          </a:p>
          <a:p>
            <a:pPr algn="ctr"/>
            <a:r>
              <a:rPr lang="en-US" altLang="zh-CN" dirty="0">
                <a:latin typeface="Consolas" panose="020B0609020204030204" pitchFamily="49" charset="0"/>
              </a:rPr>
              <a:t>int num = </a:t>
            </a:r>
            <a:r>
              <a:rPr lang="en-US" altLang="zh-CN" dirty="0" err="1">
                <a:latin typeface="Consolas" panose="020B0609020204030204" pitchFamily="49" charset="0"/>
              </a:rPr>
              <a:t>sc.nextInt</a:t>
            </a:r>
            <a:r>
              <a:rPr lang="en-US" altLang="zh-CN" dirty="0">
                <a:latin typeface="Consolas" panose="020B0609020204030204" pitchFamily="49" charset="0"/>
              </a:rPr>
              <a:t>();</a:t>
            </a:r>
            <a:endParaRPr lang="zh-CN" alt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721688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 </a:t>
            </a:r>
          </a:p>
        </p:txBody>
      </p:sp>
      <p:sp>
        <p:nvSpPr>
          <p:cNvPr id="19" name="AutoShape 4">
            <a:extLst>
              <a:ext uri="{FF2B5EF4-FFF2-40B4-BE49-F238E27FC236}">
                <a16:creationId xmlns:a16="http://schemas.microsoft.com/office/drawing/2014/main" id="{099C9E26-0708-4411-BC23-6A88333B1BC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0092405" y="1076360"/>
            <a:ext cx="102810" cy="102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172ACC91-5166-40AB-A460-8F6A140529A1}"/>
              </a:ext>
            </a:extLst>
          </p:cNvPr>
          <p:cNvSpPr/>
          <p:nvPr/>
        </p:nvSpPr>
        <p:spPr>
          <a:xfrm>
            <a:off x="1240985" y="1905897"/>
            <a:ext cx="1612201" cy="1612201"/>
          </a:xfrm>
          <a:prstGeom prst="ellipse">
            <a:avLst/>
          </a:prstGeom>
          <a:solidFill>
            <a:srgbClr val="AD2B26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2800" b="1" dirty="0">
                <a:solidFill>
                  <a:schemeClr val="bg1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  <a:sym typeface="Bebas"/>
              </a:rPr>
              <a:t>封装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3C47AA40-303D-412E-8871-11DC3F2590DC}"/>
              </a:ext>
            </a:extLst>
          </p:cNvPr>
          <p:cNvSpPr txBox="1"/>
          <p:nvPr/>
        </p:nvSpPr>
        <p:spPr>
          <a:xfrm>
            <a:off x="3092398" y="1713070"/>
            <a:ext cx="8632242" cy="31392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250000"/>
              </a:lnSpc>
            </a:pPr>
            <a:r>
              <a:rPr kumimoji="1" lang="zh-CN" altLang="en-US" sz="2800" dirty="0">
                <a:latin typeface="杨任东竹石体-Bold" panose="02000000000000000000" pitchFamily="2" charset="-122"/>
                <a:ea typeface="杨任东竹石体-Bold" panose="02000000000000000000" pitchFamily="2" charset="-122"/>
                <a:cs typeface="Alibaba PuHuiTi Medium" panose="00020600040101010101" pitchFamily="18" charset="-122"/>
              </a:rPr>
              <a:t>使用类设计对象时</a:t>
            </a:r>
            <a:endParaRPr kumimoji="1" lang="en-US" altLang="zh-CN" sz="2800" dirty="0">
              <a:latin typeface="杨任东竹石体-Bold" panose="02000000000000000000" pitchFamily="2" charset="-122"/>
              <a:ea typeface="杨任东竹石体-Bold" panose="02000000000000000000" pitchFamily="2" charset="-122"/>
              <a:cs typeface="Alibaba PuHuiTi Medium" panose="00020600040101010101" pitchFamily="18" charset="-122"/>
            </a:endParaRPr>
          </a:p>
          <a:p>
            <a:pPr lvl="1">
              <a:lnSpc>
                <a:spcPct val="250000"/>
              </a:lnSpc>
            </a:pPr>
            <a:r>
              <a:rPr kumimoji="1" lang="en-US" altLang="zh-CN" sz="2800" dirty="0">
                <a:latin typeface="杨任东竹石体-Bold" panose="02000000000000000000" pitchFamily="2" charset="-122"/>
                <a:ea typeface="杨任东竹石体-Bold" panose="02000000000000000000" pitchFamily="2" charset="-122"/>
                <a:cs typeface="Alibaba PuHuiTi Medium" panose="00020600040101010101" pitchFamily="18" charset="-122"/>
              </a:rPr>
              <a:t>	</a:t>
            </a:r>
            <a:r>
              <a:rPr kumimoji="1" lang="zh-CN" altLang="en-US" sz="2800" dirty="0">
                <a:latin typeface="杨任东竹石体-Bold" panose="02000000000000000000" pitchFamily="2" charset="-122"/>
                <a:ea typeface="杨任东竹石体-Bold" panose="02000000000000000000" pitchFamily="2" charset="-122"/>
                <a:cs typeface="Alibaba PuHuiTi Medium" panose="00020600040101010101" pitchFamily="18" charset="-122"/>
              </a:rPr>
              <a:t>将需要处理的</a:t>
            </a:r>
            <a:r>
              <a:rPr kumimoji="1" lang="zh-CN" altLang="en-US" sz="2800" dirty="0">
                <a:solidFill>
                  <a:srgbClr val="C00000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  <a:cs typeface="Alibaba PuHuiTi Medium" panose="00020600040101010101" pitchFamily="18" charset="-122"/>
              </a:rPr>
              <a:t>数据</a:t>
            </a:r>
            <a:endParaRPr kumimoji="1" lang="en-US" altLang="zh-CN" sz="2800" dirty="0">
              <a:solidFill>
                <a:srgbClr val="C00000"/>
              </a:solidFill>
              <a:latin typeface="杨任东竹石体-Bold" panose="02000000000000000000" pitchFamily="2" charset="-122"/>
              <a:ea typeface="杨任东竹石体-Bold" panose="02000000000000000000" pitchFamily="2" charset="-122"/>
              <a:cs typeface="Alibaba PuHuiTi Medium" panose="00020600040101010101" pitchFamily="18" charset="-122"/>
            </a:endParaRPr>
          </a:p>
          <a:p>
            <a:pPr lvl="1">
              <a:lnSpc>
                <a:spcPct val="250000"/>
              </a:lnSpc>
            </a:pPr>
            <a:r>
              <a:rPr kumimoji="1" lang="en-US" altLang="zh-CN" sz="2800" dirty="0">
                <a:latin typeface="杨任东竹石体-Bold" panose="02000000000000000000" pitchFamily="2" charset="-122"/>
                <a:ea typeface="杨任东竹石体-Bold" panose="02000000000000000000" pitchFamily="2" charset="-122"/>
                <a:cs typeface="Alibaba PuHuiTi Medium" panose="00020600040101010101" pitchFamily="18" charset="-122"/>
              </a:rPr>
              <a:t>	</a:t>
            </a:r>
            <a:r>
              <a:rPr kumimoji="1" lang="zh-CN" altLang="en-US" sz="2800" dirty="0">
                <a:latin typeface="杨任东竹石体-Bold" panose="02000000000000000000" pitchFamily="2" charset="-122"/>
                <a:ea typeface="杨任东竹石体-Bold" panose="02000000000000000000" pitchFamily="2" charset="-122"/>
                <a:cs typeface="Alibaba PuHuiTi Medium" panose="00020600040101010101" pitchFamily="18" charset="-122"/>
              </a:rPr>
              <a:t>以及处理这些数据的</a:t>
            </a:r>
            <a:r>
              <a:rPr kumimoji="1" lang="zh-CN" altLang="en-US" sz="2800" dirty="0">
                <a:solidFill>
                  <a:srgbClr val="C00000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  <a:cs typeface="Alibaba PuHuiTi Medium" panose="00020600040101010101" pitchFamily="18" charset="-122"/>
              </a:rPr>
              <a:t>方法</a:t>
            </a:r>
            <a:r>
              <a:rPr kumimoji="1" lang="en-US" altLang="zh-CN" sz="2800" dirty="0">
                <a:latin typeface="杨任东竹石体-Bold" panose="02000000000000000000" pitchFamily="2" charset="-122"/>
                <a:ea typeface="杨任东竹石体-Bold" panose="02000000000000000000" pitchFamily="2" charset="-122"/>
                <a:cs typeface="Alibaba PuHuiTi Medium" panose="00020600040101010101" pitchFamily="18" charset="-122"/>
              </a:rPr>
              <a:t>, </a:t>
            </a:r>
            <a:r>
              <a:rPr kumimoji="1" lang="zh-CN" altLang="en-US" sz="2800" dirty="0">
                <a:latin typeface="杨任东竹石体-Bold" panose="02000000000000000000" pitchFamily="2" charset="-122"/>
                <a:ea typeface="杨任东竹石体-Bold" panose="02000000000000000000" pitchFamily="2" charset="-122"/>
                <a:cs typeface="Alibaba PuHuiTi Medium" panose="00020600040101010101" pitchFamily="18" charset="-122"/>
              </a:rPr>
              <a:t>设计到对象中</a:t>
            </a: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F0E0E85D-44D1-689B-7E98-AFC75482AF20}"/>
              </a:ext>
            </a:extLst>
          </p:cNvPr>
          <p:cNvGraphicFramePr>
            <a:graphicFrameLocks noGrp="1"/>
          </p:cNvGraphicFramePr>
          <p:nvPr/>
        </p:nvGraphicFramePr>
        <p:xfrm>
          <a:off x="-3988119" y="-1683924"/>
          <a:ext cx="2936560" cy="1191751"/>
        </p:xfrm>
        <a:graphic>
          <a:graphicData uri="http://schemas.openxmlformats.org/drawingml/2006/table">
            <a:tbl>
              <a:tblPr/>
              <a:tblGrid>
                <a:gridCol w="787409">
                  <a:extLst>
                    <a:ext uri="{9D8B030D-6E8A-4147-A177-3AD203B41FA5}">
                      <a16:colId xmlns:a16="http://schemas.microsoft.com/office/drawing/2014/main" val="4001127988"/>
                    </a:ext>
                  </a:extLst>
                </a:gridCol>
                <a:gridCol w="1000536">
                  <a:extLst>
                    <a:ext uri="{9D8B030D-6E8A-4147-A177-3AD203B41FA5}">
                      <a16:colId xmlns:a16="http://schemas.microsoft.com/office/drawing/2014/main" val="1994407513"/>
                    </a:ext>
                  </a:extLst>
                </a:gridCol>
                <a:gridCol w="1148615">
                  <a:extLst>
                    <a:ext uri="{9D8B030D-6E8A-4147-A177-3AD203B41FA5}">
                      <a16:colId xmlns:a16="http://schemas.microsoft.com/office/drawing/2014/main" val="3392711098"/>
                    </a:ext>
                  </a:extLst>
                </a:gridCol>
              </a:tblGrid>
              <a:tr h="43719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id</a:t>
                      </a:r>
                      <a:endParaRPr kumimoji="0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姓名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年龄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D2B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4384562"/>
                  </a:ext>
                </a:extLst>
              </a:tr>
              <a:tr h="37728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1</a:t>
                      </a:r>
                      <a:endParaRPr kumimoji="0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张三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23</a:t>
                      </a:r>
                      <a:endParaRPr kumimoji="0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0146473"/>
                  </a:ext>
                </a:extLst>
              </a:tr>
              <a:tr h="37728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2</a:t>
                      </a:r>
                      <a:endParaRPr kumimoji="0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李四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24</a:t>
                      </a:r>
                      <a:endParaRPr kumimoji="0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943993"/>
                  </a:ext>
                </a:extLst>
              </a:tr>
            </a:tbl>
          </a:graphicData>
        </a:graphic>
      </p:graphicFrame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9D805623-36A4-1528-26A8-D704826CB982}"/>
              </a:ext>
            </a:extLst>
          </p:cNvPr>
          <p:cNvGraphicFramePr>
            <a:graphicFrameLocks noGrp="1"/>
          </p:cNvGraphicFramePr>
          <p:nvPr/>
        </p:nvGraphicFramePr>
        <p:xfrm>
          <a:off x="-1051559" y="-1683925"/>
          <a:ext cx="1270207" cy="1191751"/>
        </p:xfrm>
        <a:graphic>
          <a:graphicData uri="http://schemas.openxmlformats.org/drawingml/2006/table">
            <a:tbl>
              <a:tblPr/>
              <a:tblGrid>
                <a:gridCol w="1270207">
                  <a:extLst>
                    <a:ext uri="{9D8B030D-6E8A-4147-A177-3AD203B41FA5}">
                      <a16:colId xmlns:a16="http://schemas.microsoft.com/office/drawing/2014/main" val="1293279761"/>
                    </a:ext>
                  </a:extLst>
                </a:gridCol>
              </a:tblGrid>
              <a:tr h="43719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数学成绩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D2B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3690997"/>
                  </a:ext>
                </a:extLst>
              </a:tr>
              <a:tr h="37728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90</a:t>
                      </a:r>
                      <a:endParaRPr kumimoji="0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5148006"/>
                  </a:ext>
                </a:extLst>
              </a:tr>
              <a:tr h="37728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69</a:t>
                      </a:r>
                      <a:endParaRPr kumimoji="0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5272953"/>
                  </a:ext>
                </a:extLst>
              </a:tr>
            </a:tbl>
          </a:graphicData>
        </a:graphic>
      </p:graphicFrame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7A276C8B-F679-34FC-D69D-7814441B2675}"/>
              </a:ext>
            </a:extLst>
          </p:cNvPr>
          <p:cNvGraphicFramePr>
            <a:graphicFrameLocks noGrp="1"/>
          </p:cNvGraphicFramePr>
          <p:nvPr/>
        </p:nvGraphicFramePr>
        <p:xfrm>
          <a:off x="218648" y="-1683925"/>
          <a:ext cx="1351072" cy="1191751"/>
        </p:xfrm>
        <a:graphic>
          <a:graphicData uri="http://schemas.openxmlformats.org/drawingml/2006/table">
            <a:tbl>
              <a:tblPr/>
              <a:tblGrid>
                <a:gridCol w="1351072">
                  <a:extLst>
                    <a:ext uri="{9D8B030D-6E8A-4147-A177-3AD203B41FA5}">
                      <a16:colId xmlns:a16="http://schemas.microsoft.com/office/drawing/2014/main" val="1293279761"/>
                    </a:ext>
                  </a:extLst>
                </a:gridCol>
              </a:tblGrid>
              <a:tr h="43719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语文成绩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D2B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3690997"/>
                  </a:ext>
                </a:extLst>
              </a:tr>
              <a:tr h="37728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87</a:t>
                      </a:r>
                      <a:endParaRPr kumimoji="0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5148006"/>
                  </a:ext>
                </a:extLst>
              </a:tr>
              <a:tr h="37728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91</a:t>
                      </a:r>
                      <a:endParaRPr kumimoji="0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5272953"/>
                  </a:ext>
                </a:extLst>
              </a:tr>
            </a:tbl>
          </a:graphicData>
        </a:graphic>
      </p:graphicFrame>
      <p:sp>
        <p:nvSpPr>
          <p:cNvPr id="6" name="文本框 5">
            <a:extLst>
              <a:ext uri="{FF2B5EF4-FFF2-40B4-BE49-F238E27FC236}">
                <a16:creationId xmlns:a16="http://schemas.microsoft.com/office/drawing/2014/main" id="{D221EF02-4738-6CDD-32F2-F97F990D9D26}"/>
              </a:ext>
            </a:extLst>
          </p:cNvPr>
          <p:cNvSpPr txBox="1"/>
          <p:nvPr/>
        </p:nvSpPr>
        <p:spPr>
          <a:xfrm>
            <a:off x="12663118" y="1483970"/>
            <a:ext cx="6264962" cy="14223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kumimoji="1" lang="zh-CN" altLang="en-US" sz="2000" dirty="0">
                <a:latin typeface="杨任东竹石体-Bold" panose="02000000000000000000" pitchFamily="2" charset="-122"/>
                <a:ea typeface="杨任东竹石体-Bold" panose="02000000000000000000" pitchFamily="2" charset="-122"/>
                <a:cs typeface="Alibaba PuHuiTi Medium" panose="00020600040101010101" pitchFamily="18" charset="-122"/>
              </a:rPr>
              <a:t>使用类设计对象时</a:t>
            </a:r>
            <a:endParaRPr kumimoji="1" lang="en-US" altLang="zh-CN" sz="2000" dirty="0">
              <a:latin typeface="杨任东竹石体-Bold" panose="02000000000000000000" pitchFamily="2" charset="-122"/>
              <a:ea typeface="杨任东竹石体-Bold" panose="02000000000000000000" pitchFamily="2" charset="-122"/>
              <a:cs typeface="Alibaba PuHuiTi Medium" panose="00020600040101010101" pitchFamily="18" charset="-122"/>
            </a:endParaRPr>
          </a:p>
          <a:p>
            <a:pPr lvl="1">
              <a:lnSpc>
                <a:spcPct val="150000"/>
              </a:lnSpc>
            </a:pPr>
            <a:r>
              <a:rPr kumimoji="1" lang="en-US" altLang="zh-CN" sz="2000" dirty="0">
                <a:latin typeface="杨任东竹石体-Bold" panose="02000000000000000000" pitchFamily="2" charset="-122"/>
                <a:ea typeface="杨任东竹石体-Bold" panose="02000000000000000000" pitchFamily="2" charset="-122"/>
                <a:cs typeface="Alibaba PuHuiTi Medium" panose="00020600040101010101" pitchFamily="18" charset="-122"/>
              </a:rPr>
              <a:t>	</a:t>
            </a:r>
            <a:r>
              <a:rPr kumimoji="1" lang="zh-CN" altLang="en-US" sz="2000" dirty="0">
                <a:latin typeface="杨任东竹石体-Bold" panose="02000000000000000000" pitchFamily="2" charset="-122"/>
                <a:ea typeface="杨任东竹石体-Bold" panose="02000000000000000000" pitchFamily="2" charset="-122"/>
                <a:cs typeface="Alibaba PuHuiTi Medium" panose="00020600040101010101" pitchFamily="18" charset="-122"/>
              </a:rPr>
              <a:t>将需要处理的</a:t>
            </a:r>
            <a:r>
              <a:rPr kumimoji="1" lang="zh-CN" altLang="en-US" sz="2000" dirty="0">
                <a:solidFill>
                  <a:srgbClr val="C00000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  <a:cs typeface="Alibaba PuHuiTi Medium" panose="00020600040101010101" pitchFamily="18" charset="-122"/>
              </a:rPr>
              <a:t>数据</a:t>
            </a:r>
            <a:endParaRPr kumimoji="1" lang="en-US" altLang="zh-CN" sz="2000" dirty="0">
              <a:solidFill>
                <a:srgbClr val="C00000"/>
              </a:solidFill>
              <a:latin typeface="杨任东竹石体-Bold" panose="02000000000000000000" pitchFamily="2" charset="-122"/>
              <a:ea typeface="杨任东竹石体-Bold" panose="02000000000000000000" pitchFamily="2" charset="-122"/>
              <a:cs typeface="Alibaba PuHuiTi Medium" panose="00020600040101010101" pitchFamily="18" charset="-122"/>
            </a:endParaRPr>
          </a:p>
          <a:p>
            <a:pPr lvl="1">
              <a:lnSpc>
                <a:spcPct val="150000"/>
              </a:lnSpc>
            </a:pPr>
            <a:r>
              <a:rPr kumimoji="1" lang="en-US" altLang="zh-CN" sz="2000" dirty="0">
                <a:latin typeface="杨任东竹石体-Bold" panose="02000000000000000000" pitchFamily="2" charset="-122"/>
                <a:ea typeface="杨任东竹石体-Bold" panose="02000000000000000000" pitchFamily="2" charset="-122"/>
                <a:cs typeface="Alibaba PuHuiTi Medium" panose="00020600040101010101" pitchFamily="18" charset="-122"/>
              </a:rPr>
              <a:t>	</a:t>
            </a:r>
            <a:r>
              <a:rPr kumimoji="1" lang="zh-CN" altLang="en-US" sz="2000" dirty="0">
                <a:latin typeface="杨任东竹石体-Bold" panose="02000000000000000000" pitchFamily="2" charset="-122"/>
                <a:ea typeface="杨任东竹石体-Bold" panose="02000000000000000000" pitchFamily="2" charset="-122"/>
                <a:cs typeface="Alibaba PuHuiTi Medium" panose="00020600040101010101" pitchFamily="18" charset="-122"/>
              </a:rPr>
              <a:t>以及处理这些数据的</a:t>
            </a:r>
            <a:r>
              <a:rPr kumimoji="1" lang="zh-CN" altLang="en-US" sz="2000" dirty="0">
                <a:solidFill>
                  <a:srgbClr val="C00000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  <a:cs typeface="Alibaba PuHuiTi Medium" panose="00020600040101010101" pitchFamily="18" charset="-122"/>
              </a:rPr>
              <a:t>方法</a:t>
            </a:r>
            <a:r>
              <a:rPr kumimoji="1" lang="en-US" altLang="zh-CN" sz="2000" dirty="0">
                <a:latin typeface="杨任东竹石体-Bold" panose="02000000000000000000" pitchFamily="2" charset="-122"/>
                <a:ea typeface="杨任东竹石体-Bold" panose="02000000000000000000" pitchFamily="2" charset="-122"/>
                <a:cs typeface="Alibaba PuHuiTi Medium" panose="00020600040101010101" pitchFamily="18" charset="-122"/>
              </a:rPr>
              <a:t>, </a:t>
            </a:r>
            <a:r>
              <a:rPr kumimoji="1" lang="zh-CN" altLang="en-US" sz="2000" dirty="0">
                <a:latin typeface="杨任东竹石体-Bold" panose="02000000000000000000" pitchFamily="2" charset="-122"/>
                <a:ea typeface="杨任东竹石体-Bold" panose="02000000000000000000" pitchFamily="2" charset="-122"/>
                <a:cs typeface="Alibaba PuHuiTi Medium" panose="00020600040101010101" pitchFamily="18" charset="-122"/>
              </a:rPr>
              <a:t>设计到对象中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0F12FAF-6B6A-EAF5-AC72-AC62CF90DE52}"/>
              </a:ext>
            </a:extLst>
          </p:cNvPr>
          <p:cNvSpPr txBox="1"/>
          <p:nvPr/>
        </p:nvSpPr>
        <p:spPr>
          <a:xfrm>
            <a:off x="894184" y="5323662"/>
            <a:ext cx="6817036" cy="9607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kumimoji="1" lang="zh-CN" altLang="en-US" sz="2000" dirty="0">
                <a:solidFill>
                  <a:srgbClr val="0070C0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  <a:cs typeface="Alibaba PuHuiTi Medium" panose="00020600040101010101" pitchFamily="18" charset="-122"/>
              </a:rPr>
              <a:t>更好的维护数据</a:t>
            </a:r>
            <a:endParaRPr kumimoji="1" lang="en-US" altLang="zh-CN" sz="2000" dirty="0">
              <a:solidFill>
                <a:srgbClr val="0070C0"/>
              </a:solidFill>
              <a:latin typeface="杨任东竹石体-Bold" panose="02000000000000000000" pitchFamily="2" charset="-122"/>
              <a:ea typeface="杨任东竹石体-Bold" panose="02000000000000000000" pitchFamily="2" charset="-122"/>
              <a:cs typeface="Alibaba PuHuiTi Medium" panose="00020600040101010101" pitchFamily="18" charset="-122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kumimoji="1" lang="zh-CN" altLang="en-US" sz="2000" dirty="0">
                <a:solidFill>
                  <a:srgbClr val="0070C0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  <a:cs typeface="Alibaba PuHuiTi Medium" panose="00020600040101010101" pitchFamily="18" charset="-122"/>
              </a:rPr>
              <a:t>使用者无需关心内部实现</a:t>
            </a:r>
            <a:r>
              <a:rPr kumimoji="1" lang="en-US" altLang="zh-CN" sz="2000" dirty="0">
                <a:solidFill>
                  <a:srgbClr val="0070C0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  <a:cs typeface="Alibaba PuHuiTi Medium" panose="00020600040101010101" pitchFamily="18" charset="-122"/>
              </a:rPr>
              <a:t>, </a:t>
            </a:r>
            <a:r>
              <a:rPr kumimoji="1" lang="zh-CN" altLang="en-US" sz="2000" dirty="0">
                <a:solidFill>
                  <a:srgbClr val="0070C0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  <a:cs typeface="Alibaba PuHuiTi Medium" panose="00020600040101010101" pitchFamily="18" charset="-122"/>
              </a:rPr>
              <a:t>只要知道如何使用即可</a:t>
            </a:r>
            <a:endParaRPr kumimoji="1" lang="en-US" altLang="zh-CN" sz="2000" dirty="0">
              <a:solidFill>
                <a:srgbClr val="0070C0"/>
              </a:solidFill>
              <a:latin typeface="杨任东竹石体-Bold" panose="02000000000000000000" pitchFamily="2" charset="-122"/>
              <a:ea typeface="杨任东竹石体-Bold" panose="02000000000000000000" pitchFamily="2" charset="-122"/>
              <a:cs typeface="Alibaba PuHuiTi Medium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07311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utoShape 4">
            <a:extLst>
              <a:ext uri="{FF2B5EF4-FFF2-40B4-BE49-F238E27FC236}">
                <a16:creationId xmlns:a16="http://schemas.microsoft.com/office/drawing/2014/main" id="{099C9E26-0708-4411-BC23-6A88333B1BC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0092405" y="1076360"/>
            <a:ext cx="102810" cy="102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8" name="标题 2">
            <a:extLst>
              <a:ext uri="{FF2B5EF4-FFF2-40B4-BE49-F238E27FC236}">
                <a16:creationId xmlns:a16="http://schemas.microsoft.com/office/drawing/2014/main" id="{3EDFB9D4-DD61-4B22-B980-BCAFFC81B2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880" y="244189"/>
            <a:ext cx="8771021" cy="517190"/>
          </a:xfrm>
        </p:spPr>
        <p:txBody>
          <a:bodyPr/>
          <a:lstStyle/>
          <a:p>
            <a:r>
              <a:rPr kumimoji="1" lang="zh-CN" altLang="en-US" dirty="0"/>
              <a:t> </a:t>
            </a:r>
          </a:p>
        </p:txBody>
      </p:sp>
      <p:sp>
        <p:nvSpPr>
          <p:cNvPr id="39" name="文本占位符 3">
            <a:extLst>
              <a:ext uri="{FF2B5EF4-FFF2-40B4-BE49-F238E27FC236}">
                <a16:creationId xmlns:a16="http://schemas.microsoft.com/office/drawing/2014/main" id="{B9205411-7E17-4DDA-B4ED-9BFAA27BD164}"/>
              </a:ext>
            </a:extLst>
          </p:cNvPr>
          <p:cNvSpPr txBox="1">
            <a:spLocks/>
          </p:cNvSpPr>
          <p:nvPr/>
        </p:nvSpPr>
        <p:spPr>
          <a:xfrm>
            <a:off x="710880" y="940081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>
                <a:solidFill>
                  <a:srgbClr val="C00000"/>
                </a:solidFill>
                <a:latin typeface="Consolas" panose="020B0609020204030204" pitchFamily="49" charset="0"/>
              </a:rPr>
              <a:t>封装的设计规范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7D816DD-D141-B6B1-E1CD-F670CAF6F09C}"/>
              </a:ext>
            </a:extLst>
          </p:cNvPr>
          <p:cNvSpPr txBox="1"/>
          <p:nvPr/>
        </p:nvSpPr>
        <p:spPr>
          <a:xfrm>
            <a:off x="2756784" y="2921168"/>
            <a:ext cx="66784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6000" dirty="0">
                <a:solidFill>
                  <a:schemeClr val="tx1">
                    <a:lumMod val="85000"/>
                    <a:lumOff val="15000"/>
                  </a:schemeClr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合理隐藏</a:t>
            </a:r>
            <a:r>
              <a:rPr lang="en-US" altLang="zh-CN" sz="6000" dirty="0">
                <a:solidFill>
                  <a:schemeClr val="tx1">
                    <a:lumMod val="85000"/>
                    <a:lumOff val="15000"/>
                  </a:schemeClr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, </a:t>
            </a:r>
            <a:r>
              <a:rPr lang="zh-CN" altLang="en-US" sz="6000" dirty="0">
                <a:solidFill>
                  <a:schemeClr val="tx1">
                    <a:lumMod val="85000"/>
                    <a:lumOff val="15000"/>
                  </a:schemeClr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合理暴露</a:t>
            </a:r>
          </a:p>
        </p:txBody>
      </p:sp>
    </p:spTree>
    <p:extLst>
      <p:ext uri="{BB962C8B-B14F-4D97-AF65-F5344CB8AC3E}">
        <p14:creationId xmlns:p14="http://schemas.microsoft.com/office/powerpoint/2010/main" val="35964172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 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F099269-9DDB-4D6C-9835-6BED06396D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893" y="1153984"/>
            <a:ext cx="10703118" cy="563870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4680210-BF1B-42A4-90F0-5D188DA367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3453" y="3181145"/>
            <a:ext cx="3117592" cy="410523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8796C8F6-E787-4675-B88F-5406E974C3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8049" y="3679543"/>
            <a:ext cx="1235837" cy="38373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10BBDDEA-AB2E-45EB-B63F-97FC194D1F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54911" y="3668072"/>
            <a:ext cx="1489302" cy="418272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A3FC3A82-13FA-4911-B01C-FC1582C8C5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43453" y="4079511"/>
            <a:ext cx="3117592" cy="382118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DF632A29-5022-4243-9CE1-50A2973586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97368" y="4497783"/>
            <a:ext cx="1685812" cy="387281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FDEC64A2-CA6D-4305-A8AB-5DA6C289369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43453" y="4896448"/>
            <a:ext cx="1355304" cy="383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15386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utoShape 4">
            <a:extLst>
              <a:ext uri="{FF2B5EF4-FFF2-40B4-BE49-F238E27FC236}">
                <a16:creationId xmlns:a16="http://schemas.microsoft.com/office/drawing/2014/main" id="{099C9E26-0708-4411-BC23-6A88333B1BC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0092405" y="1076360"/>
            <a:ext cx="102810" cy="102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8" name="标题 2">
            <a:extLst>
              <a:ext uri="{FF2B5EF4-FFF2-40B4-BE49-F238E27FC236}">
                <a16:creationId xmlns:a16="http://schemas.microsoft.com/office/drawing/2014/main" id="{3EDFB9D4-DD61-4B22-B980-BCAFFC81B2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880" y="244189"/>
            <a:ext cx="8771021" cy="517190"/>
          </a:xfrm>
        </p:spPr>
        <p:txBody>
          <a:bodyPr/>
          <a:lstStyle/>
          <a:p>
            <a:r>
              <a:rPr kumimoji="1" lang="zh-CN" altLang="en-US" dirty="0"/>
              <a:t> </a:t>
            </a:r>
          </a:p>
        </p:txBody>
      </p:sp>
      <p:sp>
        <p:nvSpPr>
          <p:cNvPr id="39" name="文本占位符 3">
            <a:extLst>
              <a:ext uri="{FF2B5EF4-FFF2-40B4-BE49-F238E27FC236}">
                <a16:creationId xmlns:a16="http://schemas.microsoft.com/office/drawing/2014/main" id="{B9205411-7E17-4DDA-B4ED-9BFAA27BD164}"/>
              </a:ext>
            </a:extLst>
          </p:cNvPr>
          <p:cNvSpPr txBox="1">
            <a:spLocks/>
          </p:cNvSpPr>
          <p:nvPr/>
        </p:nvSpPr>
        <p:spPr>
          <a:xfrm>
            <a:off x="710880" y="940081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>
                <a:solidFill>
                  <a:srgbClr val="C00000"/>
                </a:solidFill>
                <a:latin typeface="Consolas" panose="020B0609020204030204" pitchFamily="49" charset="0"/>
              </a:rPr>
              <a:t>封装的设计规范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D047CBBE-3A3F-E234-985A-E905BE7032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1991" y="2017379"/>
            <a:ext cx="6208018" cy="3499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523841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utoShape 4">
            <a:extLst>
              <a:ext uri="{FF2B5EF4-FFF2-40B4-BE49-F238E27FC236}">
                <a16:creationId xmlns:a16="http://schemas.microsoft.com/office/drawing/2014/main" id="{099C9E26-0708-4411-BC23-6A88333B1BC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0092405" y="1076360"/>
            <a:ext cx="102810" cy="102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8" name="标题 2">
            <a:extLst>
              <a:ext uri="{FF2B5EF4-FFF2-40B4-BE49-F238E27FC236}">
                <a16:creationId xmlns:a16="http://schemas.microsoft.com/office/drawing/2014/main" id="{3EDFB9D4-DD61-4B22-B980-BCAFFC81B2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880" y="244189"/>
            <a:ext cx="8771021" cy="517190"/>
          </a:xfrm>
        </p:spPr>
        <p:txBody>
          <a:bodyPr/>
          <a:lstStyle/>
          <a:p>
            <a:r>
              <a:rPr kumimoji="1" lang="zh-CN" altLang="en-US" dirty="0"/>
              <a:t> </a:t>
            </a:r>
          </a:p>
        </p:txBody>
      </p:sp>
      <p:sp>
        <p:nvSpPr>
          <p:cNvPr id="39" name="文本占位符 3">
            <a:extLst>
              <a:ext uri="{FF2B5EF4-FFF2-40B4-BE49-F238E27FC236}">
                <a16:creationId xmlns:a16="http://schemas.microsoft.com/office/drawing/2014/main" id="{B9205411-7E17-4DDA-B4ED-9BFAA27BD164}"/>
              </a:ext>
            </a:extLst>
          </p:cNvPr>
          <p:cNvSpPr txBox="1">
            <a:spLocks/>
          </p:cNvSpPr>
          <p:nvPr/>
        </p:nvSpPr>
        <p:spPr>
          <a:xfrm>
            <a:off x="710880" y="940081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>
                <a:solidFill>
                  <a:srgbClr val="C00000"/>
                </a:solidFill>
                <a:latin typeface="Consolas" panose="020B0609020204030204" pitchFamily="49" charset="0"/>
              </a:rPr>
              <a:t>封装的设计规范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5593C30F-5E8B-6CD1-0D92-9A69C3BF7C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87581"/>
            <a:ext cx="3542856" cy="252888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2495B5D-AD10-F9AA-3A84-EA15117BDE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609" y="2351631"/>
            <a:ext cx="2480831" cy="2154737"/>
          </a:xfrm>
          <a:prstGeom prst="rect">
            <a:avLst/>
          </a:prstGeom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F8CDC948-9BDA-2172-F13B-1B3F4B986C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4515" y="3261674"/>
            <a:ext cx="3108026" cy="2331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97280E04-2A96-E98E-33C2-7D195AFA92A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7958" y="2619050"/>
            <a:ext cx="4649007" cy="290563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</p:pic>
      <p:pic>
        <p:nvPicPr>
          <p:cNvPr id="13" name="Picture 4">
            <a:extLst>
              <a:ext uri="{FF2B5EF4-FFF2-40B4-BE49-F238E27FC236}">
                <a16:creationId xmlns:a16="http://schemas.microsoft.com/office/drawing/2014/main" id="{345BCE98-D233-F915-0AD2-DBAA8BB894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880" y="2351631"/>
            <a:ext cx="6208018" cy="3499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1039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utoShape 4">
            <a:extLst>
              <a:ext uri="{FF2B5EF4-FFF2-40B4-BE49-F238E27FC236}">
                <a16:creationId xmlns:a16="http://schemas.microsoft.com/office/drawing/2014/main" id="{099C9E26-0708-4411-BC23-6A88333B1BC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0092405" y="1076360"/>
            <a:ext cx="102810" cy="102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8" name="标题 2">
            <a:extLst>
              <a:ext uri="{FF2B5EF4-FFF2-40B4-BE49-F238E27FC236}">
                <a16:creationId xmlns:a16="http://schemas.microsoft.com/office/drawing/2014/main" id="{3EDFB9D4-DD61-4B22-B980-BCAFFC81B2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880" y="244189"/>
            <a:ext cx="8771021" cy="517190"/>
          </a:xfrm>
        </p:spPr>
        <p:txBody>
          <a:bodyPr/>
          <a:lstStyle/>
          <a:p>
            <a:r>
              <a:rPr kumimoji="1" lang="zh-CN" altLang="en-US" dirty="0"/>
              <a:t> </a:t>
            </a:r>
          </a:p>
        </p:txBody>
      </p:sp>
      <p:sp>
        <p:nvSpPr>
          <p:cNvPr id="26" name="TextBox 3">
            <a:extLst>
              <a:ext uri="{FF2B5EF4-FFF2-40B4-BE49-F238E27FC236}">
                <a16:creationId xmlns:a16="http://schemas.microsoft.com/office/drawing/2014/main" id="{7155A03F-D8CA-426F-811F-86906F8C34CD}"/>
              </a:ext>
            </a:extLst>
          </p:cNvPr>
          <p:cNvSpPr txBox="1"/>
          <p:nvPr/>
        </p:nvSpPr>
        <p:spPr>
          <a:xfrm>
            <a:off x="260351" y="1966385"/>
            <a:ext cx="6720416" cy="2893100"/>
          </a:xfrm>
          <a:prstGeom prst="rect">
            <a:avLst/>
          </a:prstGeom>
          <a:solidFill>
            <a:srgbClr val="FFFFE4"/>
          </a:solidFill>
          <a:ln w="12700">
            <a:solidFill>
              <a:schemeClr val="tx1"/>
            </a:solidFill>
          </a:ln>
        </p:spPr>
        <p:txBody>
          <a:bodyPr>
            <a:spAutoFit/>
          </a:bodyPr>
          <a:lstStyle/>
          <a:p>
            <a:pPr>
              <a:defRPr/>
            </a:pPr>
            <a:r>
              <a:rPr lang="zh-CN" altLang="zh-CN" sz="1400" dirty="0">
                <a:solidFill>
                  <a:srgbClr val="0033B3"/>
                </a:solidFill>
                <a:latin typeface="Consolas" panose="020B0609020204030204" pitchFamily="49" charset="0"/>
              </a:rPr>
              <a:t>public class 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Phone 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{</a:t>
            </a:r>
            <a:b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b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    </a:t>
            </a:r>
            <a:r>
              <a:rPr lang="zh-CN" altLang="zh-CN" sz="1400" dirty="0">
                <a:solidFill>
                  <a:srgbClr val="0033B3"/>
                </a:solidFill>
                <a:latin typeface="Consolas" panose="020B0609020204030204" pitchFamily="49" charset="0"/>
              </a:rPr>
              <a:t>public void </a:t>
            </a:r>
            <a:r>
              <a:rPr lang="zh-CN" altLang="zh-CN" sz="1400" dirty="0">
                <a:solidFill>
                  <a:srgbClr val="00627A"/>
                </a:solidFill>
                <a:latin typeface="Consolas" panose="020B0609020204030204" pitchFamily="49" charset="0"/>
              </a:rPr>
              <a:t>call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(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String 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name) {</a:t>
            </a:r>
            <a:b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        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System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.</a:t>
            </a:r>
            <a:r>
              <a:rPr lang="zh-CN" altLang="zh-CN" sz="1400" i="1" dirty="0">
                <a:solidFill>
                  <a:srgbClr val="871094"/>
                </a:solidFill>
                <a:latin typeface="Consolas" panose="020B0609020204030204" pitchFamily="49" charset="0"/>
              </a:rPr>
              <a:t>out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.println(</a:t>
            </a:r>
            <a:r>
              <a:rPr lang="zh-CN" altLang="zh-CN" sz="1400" dirty="0">
                <a:solidFill>
                  <a:srgbClr val="067D17"/>
                </a:solidFill>
                <a:latin typeface="Consolas" panose="020B0609020204030204" pitchFamily="49" charset="0"/>
              </a:rPr>
              <a:t>"给" 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+ name + </a:t>
            </a:r>
            <a:r>
              <a:rPr lang="zh-CN" altLang="zh-CN" sz="1400" dirty="0">
                <a:solidFill>
                  <a:srgbClr val="067D17"/>
                </a:solidFill>
                <a:latin typeface="Consolas" panose="020B0609020204030204" pitchFamily="49" charset="0"/>
              </a:rPr>
              <a:t>"打电话"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);</a:t>
            </a:r>
            <a:b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        </a:t>
            </a:r>
            <a:r>
              <a:rPr lang="en-US" altLang="zh-CN" sz="1400" dirty="0" err="1">
                <a:solidFill>
                  <a:srgbClr val="080808"/>
                </a:solidFill>
                <a:latin typeface="Consolas" panose="020B0609020204030204" pitchFamily="49" charset="0"/>
              </a:rPr>
              <a:t>saveL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og();</a:t>
            </a:r>
            <a:b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    }</a:t>
            </a:r>
            <a:b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b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    </a:t>
            </a:r>
            <a:r>
              <a:rPr lang="zh-CN" altLang="zh-CN" sz="1400" dirty="0">
                <a:solidFill>
                  <a:srgbClr val="0033B3"/>
                </a:solidFill>
                <a:latin typeface="Consolas" panose="020B0609020204030204" pitchFamily="49" charset="0"/>
              </a:rPr>
              <a:t>public void </a:t>
            </a:r>
            <a:r>
              <a:rPr lang="en-US" altLang="zh-CN" sz="1400" dirty="0" err="1">
                <a:solidFill>
                  <a:srgbClr val="00627A"/>
                </a:solidFill>
                <a:latin typeface="Consolas" panose="020B0609020204030204" pitchFamily="49" charset="0"/>
              </a:rPr>
              <a:t>saveL</a:t>
            </a:r>
            <a:r>
              <a:rPr lang="zh-CN" altLang="zh-CN" sz="1400" dirty="0">
                <a:solidFill>
                  <a:srgbClr val="00627A"/>
                </a:solidFill>
                <a:latin typeface="Consolas" panose="020B0609020204030204" pitchFamily="49" charset="0"/>
              </a:rPr>
              <a:t>og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(){</a:t>
            </a:r>
            <a:b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        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System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.</a:t>
            </a:r>
            <a:r>
              <a:rPr lang="zh-CN" altLang="zh-CN" sz="1400" i="1" dirty="0">
                <a:solidFill>
                  <a:srgbClr val="871094"/>
                </a:solidFill>
                <a:latin typeface="Consolas" panose="020B0609020204030204" pitchFamily="49" charset="0"/>
              </a:rPr>
              <a:t>out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.println(</a:t>
            </a:r>
            <a:r>
              <a:rPr lang="zh-CN" altLang="zh-CN" sz="1400" dirty="0">
                <a:solidFill>
                  <a:srgbClr val="067D17"/>
                </a:solidFill>
                <a:latin typeface="Consolas" panose="020B0609020204030204" pitchFamily="49" charset="0"/>
              </a:rPr>
              <a:t>"通话记录"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);</a:t>
            </a:r>
            <a:b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        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System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.</a:t>
            </a:r>
            <a:r>
              <a:rPr lang="zh-CN" altLang="zh-CN" sz="1400" i="1" dirty="0">
                <a:solidFill>
                  <a:srgbClr val="871094"/>
                </a:solidFill>
                <a:latin typeface="Consolas" panose="020B0609020204030204" pitchFamily="49" charset="0"/>
              </a:rPr>
              <a:t>out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.println(</a:t>
            </a:r>
            <a:r>
              <a:rPr lang="zh-CN" altLang="zh-CN" sz="1400" dirty="0">
                <a:solidFill>
                  <a:srgbClr val="067D17"/>
                </a:solidFill>
                <a:latin typeface="Consolas" panose="020B0609020204030204" pitchFamily="49" charset="0"/>
              </a:rPr>
              <a:t>"将联系人-时间-通话时长保存到本地"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);</a:t>
            </a:r>
            <a:b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    }</a:t>
            </a:r>
            <a:b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b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}</a:t>
            </a:r>
            <a:endParaRPr lang="zh-CN" altLang="zh-CN" sz="2133" dirty="0">
              <a:latin typeface="Consolas" panose="020B0609020204030204" pitchFamily="49" charset="0"/>
            </a:endParaRPr>
          </a:p>
        </p:txBody>
      </p:sp>
      <p:sp>
        <p:nvSpPr>
          <p:cNvPr id="27" name="矩形: 圆角 26">
            <a:extLst>
              <a:ext uri="{FF2B5EF4-FFF2-40B4-BE49-F238E27FC236}">
                <a16:creationId xmlns:a16="http://schemas.microsoft.com/office/drawing/2014/main" id="{24F64E85-FCD3-4638-A0AB-7AF3DC341DA2}"/>
              </a:ext>
            </a:extLst>
          </p:cNvPr>
          <p:cNvSpPr/>
          <p:nvPr/>
        </p:nvSpPr>
        <p:spPr>
          <a:xfrm>
            <a:off x="596901" y="3407834"/>
            <a:ext cx="5854700" cy="113030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>
              <a:solidFill>
                <a:srgbClr val="C00000"/>
              </a:solidFill>
            </a:endParaRPr>
          </a:p>
        </p:txBody>
      </p:sp>
      <p:sp>
        <p:nvSpPr>
          <p:cNvPr id="30" name="下箭头 2">
            <a:extLst>
              <a:ext uri="{FF2B5EF4-FFF2-40B4-BE49-F238E27FC236}">
                <a16:creationId xmlns:a16="http://schemas.microsoft.com/office/drawing/2014/main" id="{AF7C22D1-8F00-48DC-8795-B907814BD129}"/>
              </a:ext>
            </a:extLst>
          </p:cNvPr>
          <p:cNvSpPr/>
          <p:nvPr/>
        </p:nvSpPr>
        <p:spPr>
          <a:xfrm flipV="1">
            <a:off x="2993814" y="2898720"/>
            <a:ext cx="385233" cy="778933"/>
          </a:xfrm>
          <a:prstGeom prst="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zh-CN" altLang="en-US" sz="1400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1" name="TextBox 3">
            <a:extLst>
              <a:ext uri="{FF2B5EF4-FFF2-40B4-BE49-F238E27FC236}">
                <a16:creationId xmlns:a16="http://schemas.microsoft.com/office/drawing/2014/main" id="{EF6BA070-22C7-4137-A180-4254953F2F66}"/>
              </a:ext>
            </a:extLst>
          </p:cNvPr>
          <p:cNvSpPr txBox="1"/>
          <p:nvPr/>
        </p:nvSpPr>
        <p:spPr>
          <a:xfrm>
            <a:off x="7122584" y="1966384"/>
            <a:ext cx="4809067" cy="1600438"/>
          </a:xfrm>
          <a:prstGeom prst="rect">
            <a:avLst/>
          </a:prstGeom>
          <a:solidFill>
            <a:srgbClr val="FFFFE4"/>
          </a:solidFill>
          <a:ln w="12700">
            <a:solidFill>
              <a:schemeClr val="tx1"/>
            </a:solidFill>
          </a:ln>
        </p:spPr>
        <p:txBody>
          <a:bodyPr>
            <a:spAutoFit/>
          </a:bodyPr>
          <a:lstStyle/>
          <a:p>
            <a:pPr>
              <a:defRPr/>
            </a:pPr>
            <a:r>
              <a:rPr lang="zh-CN" altLang="zh-CN" sz="1400" dirty="0">
                <a:solidFill>
                  <a:srgbClr val="0033B3"/>
                </a:solidFill>
                <a:latin typeface="Consolas" panose="020B0609020204030204" pitchFamily="49" charset="0"/>
              </a:rPr>
              <a:t>public class 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Test 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{</a:t>
            </a:r>
            <a:b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    </a:t>
            </a:r>
            <a:r>
              <a:rPr lang="zh-CN" altLang="zh-CN" sz="1400" dirty="0">
                <a:solidFill>
                  <a:srgbClr val="0033B3"/>
                </a:solidFill>
                <a:latin typeface="Consolas" panose="020B0609020204030204" pitchFamily="49" charset="0"/>
              </a:rPr>
              <a:t>public static void </a:t>
            </a:r>
            <a:r>
              <a:rPr lang="zh-CN" altLang="zh-CN" sz="1400" dirty="0">
                <a:solidFill>
                  <a:srgbClr val="00627A"/>
                </a:solidFill>
                <a:latin typeface="Consolas" panose="020B0609020204030204" pitchFamily="49" charset="0"/>
              </a:rPr>
              <a:t>main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(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String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[] args) {</a:t>
            </a:r>
            <a:b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        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Phone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p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= </a:t>
            </a:r>
            <a:r>
              <a:rPr lang="zh-CN" altLang="zh-CN" sz="1400" dirty="0">
                <a:solidFill>
                  <a:srgbClr val="0033B3"/>
                </a:solidFill>
                <a:latin typeface="Consolas" panose="020B0609020204030204" pitchFamily="49" charset="0"/>
              </a:rPr>
              <a:t>new 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Phone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();</a:t>
            </a:r>
            <a:b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en-US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        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p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1400" dirty="0" err="1">
                <a:solidFill>
                  <a:srgbClr val="080808"/>
                </a:solidFill>
                <a:latin typeface="Consolas" panose="020B0609020204030204" pitchFamily="49" charset="0"/>
              </a:rPr>
              <a:t>saveLog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();</a:t>
            </a:r>
            <a:endParaRPr lang="en-US" altLang="zh-CN" sz="1400" dirty="0">
              <a:solidFill>
                <a:srgbClr val="080808"/>
              </a:solidFill>
              <a:latin typeface="Consolas" panose="020B0609020204030204" pitchFamily="49" charset="0"/>
            </a:endParaRPr>
          </a:p>
          <a:p>
            <a:pPr>
              <a:defRPr/>
            </a:pPr>
            <a:r>
              <a:rPr lang="en-US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        </a:t>
            </a:r>
            <a:r>
              <a:rPr lang="en-US" altLang="zh-CN" sz="1400" dirty="0">
                <a:solidFill>
                  <a:srgbClr val="FF0000"/>
                </a:solidFill>
                <a:latin typeface="Consolas" panose="020B0609020204030204" pitchFamily="49" charset="0"/>
              </a:rPr>
              <a:t>     </a:t>
            </a:r>
            <a:endParaRPr lang="zh-CN" altLang="zh-CN" sz="2133" dirty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pPr>
              <a:defRPr/>
            </a:pP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    }</a:t>
            </a:r>
            <a:b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}</a:t>
            </a:r>
            <a:endParaRPr lang="zh-CN" altLang="zh-CN" sz="2133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7083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30" grpId="0" animBg="1"/>
      <p:bldP spid="31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utoShape 4">
            <a:extLst>
              <a:ext uri="{FF2B5EF4-FFF2-40B4-BE49-F238E27FC236}">
                <a16:creationId xmlns:a16="http://schemas.microsoft.com/office/drawing/2014/main" id="{099C9E26-0708-4411-BC23-6A88333B1BC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0092405" y="1076360"/>
            <a:ext cx="102810" cy="102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8" name="标题 2">
            <a:extLst>
              <a:ext uri="{FF2B5EF4-FFF2-40B4-BE49-F238E27FC236}">
                <a16:creationId xmlns:a16="http://schemas.microsoft.com/office/drawing/2014/main" id="{3EDFB9D4-DD61-4B22-B980-BCAFFC81B2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880" y="244189"/>
            <a:ext cx="8771021" cy="517190"/>
          </a:xfrm>
        </p:spPr>
        <p:txBody>
          <a:bodyPr/>
          <a:lstStyle/>
          <a:p>
            <a:r>
              <a:rPr kumimoji="1" lang="zh-CN" altLang="en-US" dirty="0"/>
              <a:t> </a:t>
            </a:r>
          </a:p>
        </p:txBody>
      </p:sp>
      <p:sp>
        <p:nvSpPr>
          <p:cNvPr id="24" name="TextBox 3">
            <a:extLst>
              <a:ext uri="{FF2B5EF4-FFF2-40B4-BE49-F238E27FC236}">
                <a16:creationId xmlns:a16="http://schemas.microsoft.com/office/drawing/2014/main" id="{2A08F193-3066-4BE2-AB35-11053FA33C7F}"/>
              </a:ext>
            </a:extLst>
          </p:cNvPr>
          <p:cNvSpPr txBox="1"/>
          <p:nvPr/>
        </p:nvSpPr>
        <p:spPr>
          <a:xfrm>
            <a:off x="260351" y="1966385"/>
            <a:ext cx="6720416" cy="2893100"/>
          </a:xfrm>
          <a:prstGeom prst="rect">
            <a:avLst/>
          </a:prstGeom>
          <a:solidFill>
            <a:srgbClr val="FFFFE4"/>
          </a:solidFill>
          <a:ln w="12700">
            <a:solidFill>
              <a:schemeClr val="tx1"/>
            </a:solidFill>
          </a:ln>
        </p:spPr>
        <p:txBody>
          <a:bodyPr>
            <a:spAutoFit/>
          </a:bodyPr>
          <a:lstStyle/>
          <a:p>
            <a:pPr>
              <a:defRPr/>
            </a:pPr>
            <a:r>
              <a:rPr lang="zh-CN" altLang="zh-CN" sz="1400" dirty="0">
                <a:solidFill>
                  <a:srgbClr val="0033B3"/>
                </a:solidFill>
                <a:latin typeface="Consolas" panose="020B0609020204030204" pitchFamily="49" charset="0"/>
              </a:rPr>
              <a:t>public class 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Phone 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{</a:t>
            </a:r>
            <a:b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b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    </a:t>
            </a:r>
            <a:r>
              <a:rPr lang="zh-CN" altLang="zh-CN" sz="1400" dirty="0">
                <a:solidFill>
                  <a:srgbClr val="0033B3"/>
                </a:solidFill>
                <a:latin typeface="Consolas" panose="020B0609020204030204" pitchFamily="49" charset="0"/>
              </a:rPr>
              <a:t>public void </a:t>
            </a:r>
            <a:r>
              <a:rPr lang="zh-CN" altLang="zh-CN" sz="1400" dirty="0">
                <a:solidFill>
                  <a:srgbClr val="00627A"/>
                </a:solidFill>
                <a:latin typeface="Consolas" panose="020B0609020204030204" pitchFamily="49" charset="0"/>
              </a:rPr>
              <a:t>call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(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String 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name) {</a:t>
            </a:r>
            <a:b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        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System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.</a:t>
            </a:r>
            <a:r>
              <a:rPr lang="zh-CN" altLang="zh-CN" sz="1400" i="1" dirty="0">
                <a:solidFill>
                  <a:srgbClr val="871094"/>
                </a:solidFill>
                <a:latin typeface="Consolas" panose="020B0609020204030204" pitchFamily="49" charset="0"/>
              </a:rPr>
              <a:t>out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.println(</a:t>
            </a:r>
            <a:r>
              <a:rPr lang="zh-CN" altLang="zh-CN" sz="1400" dirty="0">
                <a:solidFill>
                  <a:srgbClr val="067D17"/>
                </a:solidFill>
                <a:latin typeface="Consolas" panose="020B0609020204030204" pitchFamily="49" charset="0"/>
              </a:rPr>
              <a:t>"给" 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+ name + </a:t>
            </a:r>
            <a:r>
              <a:rPr lang="zh-CN" altLang="zh-CN" sz="1400" dirty="0">
                <a:solidFill>
                  <a:srgbClr val="067D17"/>
                </a:solidFill>
                <a:latin typeface="Consolas" panose="020B0609020204030204" pitchFamily="49" charset="0"/>
              </a:rPr>
              <a:t>"打电话"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);</a:t>
            </a:r>
            <a:b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        </a:t>
            </a:r>
            <a:r>
              <a:rPr lang="en-US" altLang="zh-CN" sz="1400" dirty="0" err="1">
                <a:solidFill>
                  <a:srgbClr val="080808"/>
                </a:solidFill>
                <a:latin typeface="Consolas" panose="020B0609020204030204" pitchFamily="49" charset="0"/>
              </a:rPr>
              <a:t>saveL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og();</a:t>
            </a:r>
            <a:b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    }</a:t>
            </a:r>
            <a:b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b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400" dirty="0">
                <a:solidFill>
                  <a:srgbClr val="0033B3"/>
                </a:solidFill>
                <a:latin typeface="Consolas" panose="020B0609020204030204" pitchFamily="49" charset="0"/>
              </a:rPr>
              <a:t>private</a:t>
            </a:r>
            <a:r>
              <a:rPr lang="zh-CN" altLang="zh-CN" sz="1400" dirty="0">
                <a:solidFill>
                  <a:srgbClr val="0033B3"/>
                </a:solidFill>
                <a:latin typeface="Consolas" panose="020B0609020204030204" pitchFamily="49" charset="0"/>
              </a:rPr>
              <a:t> void </a:t>
            </a:r>
            <a:r>
              <a:rPr lang="en-US" altLang="zh-CN" sz="1400" dirty="0" err="1">
                <a:solidFill>
                  <a:srgbClr val="00627A"/>
                </a:solidFill>
                <a:latin typeface="Consolas" panose="020B0609020204030204" pitchFamily="49" charset="0"/>
              </a:rPr>
              <a:t>saveL</a:t>
            </a:r>
            <a:r>
              <a:rPr lang="zh-CN" altLang="zh-CN" sz="1400" dirty="0">
                <a:solidFill>
                  <a:srgbClr val="00627A"/>
                </a:solidFill>
                <a:latin typeface="Consolas" panose="020B0609020204030204" pitchFamily="49" charset="0"/>
              </a:rPr>
              <a:t>og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(){</a:t>
            </a:r>
            <a:b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        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System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.</a:t>
            </a:r>
            <a:r>
              <a:rPr lang="zh-CN" altLang="zh-CN" sz="1400" i="1" dirty="0">
                <a:solidFill>
                  <a:srgbClr val="871094"/>
                </a:solidFill>
                <a:latin typeface="Consolas" panose="020B0609020204030204" pitchFamily="49" charset="0"/>
              </a:rPr>
              <a:t>out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.println(</a:t>
            </a:r>
            <a:r>
              <a:rPr lang="zh-CN" altLang="zh-CN" sz="1400" dirty="0">
                <a:solidFill>
                  <a:srgbClr val="067D17"/>
                </a:solidFill>
                <a:latin typeface="Consolas" panose="020B0609020204030204" pitchFamily="49" charset="0"/>
              </a:rPr>
              <a:t>"通话记录"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);</a:t>
            </a:r>
            <a:b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        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System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.</a:t>
            </a:r>
            <a:r>
              <a:rPr lang="zh-CN" altLang="zh-CN" sz="1400" i="1" dirty="0">
                <a:solidFill>
                  <a:srgbClr val="871094"/>
                </a:solidFill>
                <a:latin typeface="Consolas" panose="020B0609020204030204" pitchFamily="49" charset="0"/>
              </a:rPr>
              <a:t>out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.println(</a:t>
            </a:r>
            <a:r>
              <a:rPr lang="zh-CN" altLang="zh-CN" sz="1400" dirty="0">
                <a:solidFill>
                  <a:srgbClr val="067D17"/>
                </a:solidFill>
                <a:latin typeface="Consolas" panose="020B0609020204030204" pitchFamily="49" charset="0"/>
              </a:rPr>
              <a:t>"将联系人-时间-通话时长保存到本地"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);</a:t>
            </a:r>
            <a:b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    }</a:t>
            </a:r>
            <a:b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b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}</a:t>
            </a:r>
            <a:endParaRPr lang="zh-CN" altLang="zh-CN" sz="2133" dirty="0">
              <a:latin typeface="Consolas" panose="020B0609020204030204" pitchFamily="49" charset="0"/>
            </a:endParaRPr>
          </a:p>
        </p:txBody>
      </p:sp>
      <p:sp>
        <p:nvSpPr>
          <p:cNvPr id="25" name="TextBox 3">
            <a:extLst>
              <a:ext uri="{FF2B5EF4-FFF2-40B4-BE49-F238E27FC236}">
                <a16:creationId xmlns:a16="http://schemas.microsoft.com/office/drawing/2014/main" id="{29CE82B2-870D-434F-8ED9-8B9DB695BF8E}"/>
              </a:ext>
            </a:extLst>
          </p:cNvPr>
          <p:cNvSpPr txBox="1"/>
          <p:nvPr/>
        </p:nvSpPr>
        <p:spPr>
          <a:xfrm>
            <a:off x="7122584" y="1966384"/>
            <a:ext cx="4809067" cy="1600438"/>
          </a:xfrm>
          <a:prstGeom prst="rect">
            <a:avLst/>
          </a:prstGeom>
          <a:solidFill>
            <a:srgbClr val="FFFFE4"/>
          </a:solidFill>
          <a:ln w="12700">
            <a:solidFill>
              <a:schemeClr val="tx1"/>
            </a:solidFill>
          </a:ln>
        </p:spPr>
        <p:txBody>
          <a:bodyPr>
            <a:spAutoFit/>
          </a:bodyPr>
          <a:lstStyle/>
          <a:p>
            <a:pPr>
              <a:defRPr/>
            </a:pPr>
            <a:r>
              <a:rPr lang="zh-CN" altLang="zh-CN" sz="1400" dirty="0">
                <a:solidFill>
                  <a:srgbClr val="0033B3"/>
                </a:solidFill>
                <a:latin typeface="Consolas" panose="020B0609020204030204" pitchFamily="49" charset="0"/>
              </a:rPr>
              <a:t>public class 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Test 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{</a:t>
            </a:r>
            <a:b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    </a:t>
            </a:r>
            <a:r>
              <a:rPr lang="zh-CN" altLang="zh-CN" sz="1400" dirty="0">
                <a:solidFill>
                  <a:srgbClr val="0033B3"/>
                </a:solidFill>
                <a:latin typeface="Consolas" panose="020B0609020204030204" pitchFamily="49" charset="0"/>
              </a:rPr>
              <a:t>public static void </a:t>
            </a:r>
            <a:r>
              <a:rPr lang="zh-CN" altLang="zh-CN" sz="1400" dirty="0">
                <a:solidFill>
                  <a:srgbClr val="00627A"/>
                </a:solidFill>
                <a:latin typeface="Consolas" panose="020B0609020204030204" pitchFamily="49" charset="0"/>
              </a:rPr>
              <a:t>main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(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String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[] args) {</a:t>
            </a:r>
            <a:b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        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Phone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p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= </a:t>
            </a:r>
            <a:r>
              <a:rPr lang="zh-CN" altLang="zh-CN" sz="1400" dirty="0">
                <a:solidFill>
                  <a:srgbClr val="0033B3"/>
                </a:solidFill>
                <a:latin typeface="Consolas" panose="020B0609020204030204" pitchFamily="49" charset="0"/>
              </a:rPr>
              <a:t>new 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Phone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();</a:t>
            </a:r>
            <a:b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en-US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        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p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1400" dirty="0" err="1">
                <a:solidFill>
                  <a:srgbClr val="080808"/>
                </a:solidFill>
                <a:latin typeface="Consolas" panose="020B0609020204030204" pitchFamily="49" charset="0"/>
              </a:rPr>
              <a:t>saveLog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();</a:t>
            </a:r>
            <a:endParaRPr lang="en-US" altLang="zh-CN" sz="1400" dirty="0">
              <a:solidFill>
                <a:srgbClr val="080808"/>
              </a:solidFill>
              <a:latin typeface="Consolas" panose="020B0609020204030204" pitchFamily="49" charset="0"/>
            </a:endParaRPr>
          </a:p>
          <a:p>
            <a:pPr>
              <a:defRPr/>
            </a:pPr>
            <a:r>
              <a:rPr lang="en-US" altLang="zh-CN" sz="1400" dirty="0">
                <a:solidFill>
                  <a:srgbClr val="FF0000"/>
                </a:solidFill>
                <a:latin typeface="Consolas" panose="020B0609020204030204" pitchFamily="49" charset="0"/>
              </a:rPr>
              <a:t>        </a:t>
            </a:r>
            <a:b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    }</a:t>
            </a:r>
            <a:b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}</a:t>
            </a:r>
            <a:endParaRPr lang="zh-CN" altLang="zh-CN" sz="2133" dirty="0">
              <a:latin typeface="Consolas" panose="020B0609020204030204" pitchFamily="49" charset="0"/>
            </a:endParaRP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97759C4E-3543-4F5D-AECE-F75A717DED74}"/>
              </a:ext>
            </a:extLst>
          </p:cNvPr>
          <p:cNvGrpSpPr>
            <a:grpSpLocks/>
          </p:cNvGrpSpPr>
          <p:nvPr/>
        </p:nvGrpSpPr>
        <p:grpSpPr bwMode="auto">
          <a:xfrm>
            <a:off x="2159000" y="1966385"/>
            <a:ext cx="4633384" cy="325967"/>
            <a:chOff x="2093441" y="1737048"/>
            <a:chExt cx="2184871" cy="243984"/>
          </a:xfrm>
        </p:grpSpPr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EF86B605-6E2F-4432-8350-8189DE2931FE}"/>
                </a:ext>
              </a:extLst>
            </p:cNvPr>
            <p:cNvSpPr/>
            <p:nvPr/>
          </p:nvSpPr>
          <p:spPr>
            <a:xfrm>
              <a:off x="2093441" y="1737048"/>
              <a:ext cx="174670" cy="243984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/>
            </a:p>
          </p:txBody>
        </p:sp>
        <p:cxnSp>
          <p:nvCxnSpPr>
            <p:cNvPr id="34" name="直接连接符 33">
              <a:extLst>
                <a:ext uri="{FF2B5EF4-FFF2-40B4-BE49-F238E27FC236}">
                  <a16:creationId xmlns:a16="http://schemas.microsoft.com/office/drawing/2014/main" id="{62856637-8B6D-4EBD-AEDC-B523BE5E926F}"/>
                </a:ext>
              </a:extLst>
            </p:cNvPr>
            <p:cNvCxnSpPr>
              <a:stCxn id="33" idx="3"/>
            </p:cNvCxnSpPr>
            <p:nvPr/>
          </p:nvCxnSpPr>
          <p:spPr>
            <a:xfrm>
              <a:off x="2268111" y="1859040"/>
              <a:ext cx="2010201" cy="0"/>
            </a:xfrm>
            <a:prstGeom prst="line">
              <a:avLst/>
            </a:prstGeom>
            <a:ln w="25400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FF0D2439-A872-4B4C-8CA6-4179F3509E18}"/>
              </a:ext>
            </a:extLst>
          </p:cNvPr>
          <p:cNvGrpSpPr>
            <a:grpSpLocks/>
          </p:cNvGrpSpPr>
          <p:nvPr/>
        </p:nvGrpSpPr>
        <p:grpSpPr bwMode="auto">
          <a:xfrm>
            <a:off x="313267" y="4529667"/>
            <a:ext cx="6479117" cy="325967"/>
            <a:chOff x="628650" y="4306903"/>
            <a:chExt cx="3649662" cy="243984"/>
          </a:xfrm>
        </p:grpSpPr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C703BB75-F602-46CE-B575-86BDAD8914F3}"/>
                </a:ext>
              </a:extLst>
            </p:cNvPr>
            <p:cNvSpPr/>
            <p:nvPr/>
          </p:nvSpPr>
          <p:spPr>
            <a:xfrm>
              <a:off x="628650" y="4306903"/>
              <a:ext cx="174077" cy="243984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/>
            </a:p>
          </p:txBody>
        </p:sp>
        <p:cxnSp>
          <p:nvCxnSpPr>
            <p:cNvPr id="37" name="直接连接符 36">
              <a:extLst>
                <a:ext uri="{FF2B5EF4-FFF2-40B4-BE49-F238E27FC236}">
                  <a16:creationId xmlns:a16="http://schemas.microsoft.com/office/drawing/2014/main" id="{85C751B2-FF99-4D89-BFAF-8F4430198592}"/>
                </a:ext>
              </a:extLst>
            </p:cNvPr>
            <p:cNvCxnSpPr/>
            <p:nvPr/>
          </p:nvCxnSpPr>
          <p:spPr>
            <a:xfrm>
              <a:off x="802727" y="4428895"/>
              <a:ext cx="3475585" cy="0"/>
            </a:xfrm>
            <a:prstGeom prst="line">
              <a:avLst/>
            </a:prstGeom>
            <a:ln w="25400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0" name="直接连接符 39">
            <a:extLst>
              <a:ext uri="{FF2B5EF4-FFF2-40B4-BE49-F238E27FC236}">
                <a16:creationId xmlns:a16="http://schemas.microsoft.com/office/drawing/2014/main" id="{BA0F7241-1A6B-4299-A323-9FE4457D73E6}"/>
              </a:ext>
            </a:extLst>
          </p:cNvPr>
          <p:cNvCxnSpPr>
            <a:cxnSpLocks/>
          </p:cNvCxnSpPr>
          <p:nvPr/>
        </p:nvCxnSpPr>
        <p:spPr>
          <a:xfrm flipV="1">
            <a:off x="6627284" y="2292351"/>
            <a:ext cx="0" cy="2233083"/>
          </a:xfrm>
          <a:prstGeom prst="line">
            <a:avLst/>
          </a:prstGeom>
          <a:ln w="25400" cmpd="sng">
            <a:solidFill>
              <a:srgbClr val="C00000"/>
            </a:solidFill>
            <a:prstDash val="solid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本框 40">
            <a:extLst>
              <a:ext uri="{FF2B5EF4-FFF2-40B4-BE49-F238E27FC236}">
                <a16:creationId xmlns:a16="http://schemas.microsoft.com/office/drawing/2014/main" id="{495F80F0-6262-4BFC-8AC2-95FC16D4DD86}"/>
              </a:ext>
            </a:extLst>
          </p:cNvPr>
          <p:cNvSpPr txBox="1"/>
          <p:nvPr/>
        </p:nvSpPr>
        <p:spPr>
          <a:xfrm>
            <a:off x="7920567" y="2787652"/>
            <a:ext cx="3566584" cy="30777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sz="1400" dirty="0">
                <a:solidFill>
                  <a:srgbClr val="C00000"/>
                </a:solidFill>
                <a:latin typeface="Consolas" panose="020B0609020204030204" pitchFamily="49" charset="0"/>
              </a:rPr>
              <a:t>~~~~~~~~~</a:t>
            </a:r>
            <a:endParaRPr lang="zh-CN" altLang="en-US" sz="1400" dirty="0">
              <a:solidFill>
                <a:srgbClr val="C0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" name="TextBox 3">
            <a:extLst>
              <a:ext uri="{FF2B5EF4-FFF2-40B4-BE49-F238E27FC236}">
                <a16:creationId xmlns:a16="http://schemas.microsoft.com/office/drawing/2014/main" id="{D0A71E78-B417-CE53-A4DF-0A4F6B6FC2AD}"/>
              </a:ext>
            </a:extLst>
          </p:cNvPr>
          <p:cNvSpPr txBox="1"/>
          <p:nvPr/>
        </p:nvSpPr>
        <p:spPr>
          <a:xfrm>
            <a:off x="7122584" y="3725215"/>
            <a:ext cx="4809067" cy="1600438"/>
          </a:xfrm>
          <a:prstGeom prst="rect">
            <a:avLst/>
          </a:prstGeom>
          <a:solidFill>
            <a:srgbClr val="FFFFE4"/>
          </a:solidFill>
          <a:ln w="12700">
            <a:solidFill>
              <a:schemeClr val="tx1"/>
            </a:solidFill>
          </a:ln>
        </p:spPr>
        <p:txBody>
          <a:bodyPr>
            <a:spAutoFit/>
          </a:bodyPr>
          <a:lstStyle/>
          <a:p>
            <a:pPr>
              <a:defRPr/>
            </a:pPr>
            <a:r>
              <a:rPr lang="zh-CN" altLang="zh-CN" sz="1400" dirty="0">
                <a:solidFill>
                  <a:srgbClr val="0033B3"/>
                </a:solidFill>
                <a:latin typeface="Consolas" panose="020B0609020204030204" pitchFamily="49" charset="0"/>
              </a:rPr>
              <a:t>public class 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Test 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{</a:t>
            </a:r>
            <a:b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    </a:t>
            </a:r>
            <a:r>
              <a:rPr lang="zh-CN" altLang="zh-CN" sz="1400" dirty="0">
                <a:solidFill>
                  <a:srgbClr val="0033B3"/>
                </a:solidFill>
                <a:latin typeface="Consolas" panose="020B0609020204030204" pitchFamily="49" charset="0"/>
              </a:rPr>
              <a:t>public static void </a:t>
            </a:r>
            <a:r>
              <a:rPr lang="zh-CN" altLang="zh-CN" sz="1400" dirty="0">
                <a:solidFill>
                  <a:srgbClr val="00627A"/>
                </a:solidFill>
                <a:latin typeface="Consolas" panose="020B0609020204030204" pitchFamily="49" charset="0"/>
              </a:rPr>
              <a:t>main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(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String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[] args) {</a:t>
            </a:r>
            <a:b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        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Phone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p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= </a:t>
            </a:r>
            <a:r>
              <a:rPr lang="zh-CN" altLang="zh-CN" sz="1400" dirty="0">
                <a:solidFill>
                  <a:srgbClr val="0033B3"/>
                </a:solidFill>
                <a:latin typeface="Consolas" panose="020B0609020204030204" pitchFamily="49" charset="0"/>
              </a:rPr>
              <a:t>new 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Phone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();</a:t>
            </a:r>
            <a:b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en-US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        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p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call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();</a:t>
            </a:r>
            <a:endParaRPr lang="en-US" altLang="zh-CN" sz="1400" dirty="0">
              <a:solidFill>
                <a:srgbClr val="080808"/>
              </a:solidFill>
              <a:latin typeface="Consolas" panose="020B0609020204030204" pitchFamily="49" charset="0"/>
            </a:endParaRPr>
          </a:p>
          <a:p>
            <a:pPr>
              <a:defRPr/>
            </a:pPr>
            <a:r>
              <a:rPr lang="en-US" altLang="zh-CN" sz="1400" dirty="0">
                <a:solidFill>
                  <a:srgbClr val="FF0000"/>
                </a:solidFill>
                <a:latin typeface="Consolas" panose="020B0609020204030204" pitchFamily="49" charset="0"/>
              </a:rPr>
              <a:t>        </a:t>
            </a:r>
            <a:b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    }</a:t>
            </a:r>
            <a:b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}</a:t>
            </a:r>
            <a:endParaRPr lang="zh-CN" altLang="zh-CN" sz="2133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9450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2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utoShape 4">
            <a:extLst>
              <a:ext uri="{FF2B5EF4-FFF2-40B4-BE49-F238E27FC236}">
                <a16:creationId xmlns:a16="http://schemas.microsoft.com/office/drawing/2014/main" id="{099C9E26-0708-4411-BC23-6A88333B1BC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0092405" y="1076360"/>
            <a:ext cx="102810" cy="102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8" name="标题 2">
            <a:extLst>
              <a:ext uri="{FF2B5EF4-FFF2-40B4-BE49-F238E27FC236}">
                <a16:creationId xmlns:a16="http://schemas.microsoft.com/office/drawing/2014/main" id="{3EDFB9D4-DD61-4B22-B980-BCAFFC81B2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880" y="244189"/>
            <a:ext cx="8771021" cy="517190"/>
          </a:xfrm>
        </p:spPr>
        <p:txBody>
          <a:bodyPr/>
          <a:lstStyle/>
          <a:p>
            <a:r>
              <a:rPr kumimoji="1" lang="zh-CN" altLang="en-US" dirty="0"/>
              <a:t> </a:t>
            </a:r>
          </a:p>
        </p:txBody>
      </p:sp>
      <p:sp>
        <p:nvSpPr>
          <p:cNvPr id="39" name="文本占位符 3">
            <a:extLst>
              <a:ext uri="{FF2B5EF4-FFF2-40B4-BE49-F238E27FC236}">
                <a16:creationId xmlns:a16="http://schemas.microsoft.com/office/drawing/2014/main" id="{B9205411-7E17-4DDA-B4ED-9BFAA27BD164}"/>
              </a:ext>
            </a:extLst>
          </p:cNvPr>
          <p:cNvSpPr txBox="1">
            <a:spLocks/>
          </p:cNvSpPr>
          <p:nvPr/>
        </p:nvSpPr>
        <p:spPr>
          <a:xfrm>
            <a:off x="710880" y="940081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>
                <a:solidFill>
                  <a:srgbClr val="C00000"/>
                </a:solidFill>
                <a:latin typeface="Consolas" panose="020B0609020204030204" pitchFamily="49" charset="0"/>
              </a:rPr>
              <a:t>权限修饰符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554AFC40-718C-4427-AA75-DE8C461EB47F}"/>
              </a:ext>
            </a:extLst>
          </p:cNvPr>
          <p:cNvSpPr txBox="1"/>
          <p:nvPr/>
        </p:nvSpPr>
        <p:spPr>
          <a:xfrm>
            <a:off x="710880" y="1635973"/>
            <a:ext cx="4751387" cy="189943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285750" indent="-28575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  <a:defRPr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权限修饰符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n"/>
              <a:defRPr/>
            </a:pP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private </a:t>
            </a:r>
          </a:p>
          <a:p>
            <a:pPr marL="742950" lvl="1" indent="-28575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n"/>
              <a:defRPr/>
            </a:pP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</a:t>
            </a:r>
            <a:r>
              <a:rPr lang="en-US" altLang="zh-CN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defalut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</a:t>
            </a:r>
          </a:p>
          <a:p>
            <a:pPr marL="742950" lvl="1" indent="-28575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n"/>
              <a:defRPr/>
            </a:pP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protected</a:t>
            </a:r>
          </a:p>
          <a:p>
            <a:pPr marL="742950" lvl="1" indent="-28575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n"/>
              <a:defRPr/>
            </a:pP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public 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2A95D1F3-D683-475D-A9E1-43095A2D84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43065" y="2394732"/>
            <a:ext cx="1655762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400" b="1" dirty="0">
                <a:solidFill>
                  <a:srgbClr val="00B05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成员变量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75739EEB-C42D-4837-A6FD-B84F4053F7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43065" y="2891620"/>
            <a:ext cx="1655762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400" b="1">
                <a:solidFill>
                  <a:srgbClr val="00B05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成员方法</a:t>
            </a:r>
          </a:p>
        </p:txBody>
      </p:sp>
    </p:spTree>
    <p:extLst>
      <p:ext uri="{BB962C8B-B14F-4D97-AF65-F5344CB8AC3E}">
        <p14:creationId xmlns:p14="http://schemas.microsoft.com/office/powerpoint/2010/main" val="3244869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5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utoShape 4">
            <a:extLst>
              <a:ext uri="{FF2B5EF4-FFF2-40B4-BE49-F238E27FC236}">
                <a16:creationId xmlns:a16="http://schemas.microsoft.com/office/drawing/2014/main" id="{099C9E26-0708-4411-BC23-6A88333B1BC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0092405" y="1076360"/>
            <a:ext cx="102810" cy="102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8" name="标题 2">
            <a:extLst>
              <a:ext uri="{FF2B5EF4-FFF2-40B4-BE49-F238E27FC236}">
                <a16:creationId xmlns:a16="http://schemas.microsoft.com/office/drawing/2014/main" id="{3EDFB9D4-DD61-4B22-B980-BCAFFC81B2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880" y="244189"/>
            <a:ext cx="8771021" cy="517190"/>
          </a:xfrm>
        </p:spPr>
        <p:txBody>
          <a:bodyPr/>
          <a:lstStyle/>
          <a:p>
            <a:r>
              <a:rPr kumimoji="1" lang="zh-CN" altLang="en-US" dirty="0"/>
              <a:t> </a:t>
            </a:r>
          </a:p>
        </p:txBody>
      </p:sp>
      <p:sp>
        <p:nvSpPr>
          <p:cNvPr id="39" name="文本占位符 3">
            <a:extLst>
              <a:ext uri="{FF2B5EF4-FFF2-40B4-BE49-F238E27FC236}">
                <a16:creationId xmlns:a16="http://schemas.microsoft.com/office/drawing/2014/main" id="{B9205411-7E17-4DDA-B4ED-9BFAA27BD164}"/>
              </a:ext>
            </a:extLst>
          </p:cNvPr>
          <p:cNvSpPr txBox="1">
            <a:spLocks/>
          </p:cNvSpPr>
          <p:nvPr/>
        </p:nvSpPr>
        <p:spPr>
          <a:xfrm>
            <a:off x="710880" y="940081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>
                <a:solidFill>
                  <a:srgbClr val="C00000"/>
                </a:solidFill>
                <a:latin typeface="Consolas" panose="020B0609020204030204" pitchFamily="49" charset="0"/>
              </a:rPr>
              <a:t>标准 </a:t>
            </a:r>
            <a:r>
              <a:rPr kumimoji="1" lang="en-US" altLang="zh-CN" dirty="0">
                <a:solidFill>
                  <a:srgbClr val="C00000"/>
                </a:solidFill>
                <a:latin typeface="Consolas" panose="020B0609020204030204" pitchFamily="49" charset="0"/>
              </a:rPr>
              <a:t>JavaBean</a:t>
            </a:r>
            <a:endParaRPr kumimoji="1" lang="zh-CN" altLang="en-US" dirty="0">
              <a:solidFill>
                <a:srgbClr val="C00000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1DD0D25-93D7-E0D6-BD6E-E527413B5826}"/>
              </a:ext>
            </a:extLst>
          </p:cNvPr>
          <p:cNvSpPr txBox="1"/>
          <p:nvPr/>
        </p:nvSpPr>
        <p:spPr>
          <a:xfrm>
            <a:off x="4525212" y="3955715"/>
            <a:ext cx="2946574" cy="2201565"/>
          </a:xfrm>
          <a:prstGeom prst="rect">
            <a:avLst/>
          </a:prstGeom>
          <a:solidFill>
            <a:srgbClr val="FFFFE4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zh-CN" altLang="zh-CN" sz="105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public class </a:t>
            </a:r>
            <a:r>
              <a:rPr kumimoji="0" lang="en-US" altLang="zh-CN" sz="105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StudentOperator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{</a:t>
            </a:r>
            <a:b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kumimoji="0" lang="en-US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private 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Student s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;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kumimoji="0" lang="en-US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</a:t>
            </a:r>
            <a:r>
              <a:rPr lang="en-US" altLang="zh-CN" sz="1000" b="1" dirty="0">
                <a:solidFill>
                  <a:srgbClr val="00008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public 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Service(Student s){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   </a:t>
            </a:r>
            <a:r>
              <a:rPr lang="en-US" altLang="zh-CN" sz="1000" b="1" dirty="0" err="1">
                <a:solidFill>
                  <a:srgbClr val="00008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this.</a:t>
            </a:r>
            <a:r>
              <a:rPr lang="en-US" altLang="zh-CN" sz="1000" dirty="0" err="1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Student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= s;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}</a:t>
            </a:r>
            <a:endParaRPr kumimoji="0" lang="en-US" altLang="zh-CN" sz="10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zh-CN" sz="1050" dirty="0">
              <a:solidFill>
                <a:srgbClr val="000000"/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endParaRPr lang="en-US" altLang="zh-CN" sz="1050" dirty="0">
              <a:solidFill>
                <a:srgbClr val="000000"/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}</a:t>
            </a:r>
            <a:endParaRPr kumimoji="0" lang="zh-CN" altLang="zh-CN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3" name="Freeform 6">
            <a:extLst>
              <a:ext uri="{FF2B5EF4-FFF2-40B4-BE49-F238E27FC236}">
                <a16:creationId xmlns:a16="http://schemas.microsoft.com/office/drawing/2014/main" id="{96AF9054-69EA-0FFC-EF06-2C6426D11DE2}"/>
              </a:ext>
            </a:extLst>
          </p:cNvPr>
          <p:cNvSpPr>
            <a:spLocks/>
          </p:cNvSpPr>
          <p:nvPr/>
        </p:nvSpPr>
        <p:spPr bwMode="auto">
          <a:xfrm>
            <a:off x="5691236" y="1731411"/>
            <a:ext cx="3790665" cy="764997"/>
          </a:xfrm>
          <a:custGeom>
            <a:avLst/>
            <a:gdLst/>
            <a:ahLst/>
            <a:cxnLst>
              <a:cxn ang="0">
                <a:pos x="934" y="364"/>
              </a:cxn>
              <a:cxn ang="0">
                <a:pos x="91" y="364"/>
              </a:cxn>
              <a:cxn ang="0">
                <a:pos x="0" y="273"/>
              </a:cxn>
              <a:cxn ang="0">
                <a:pos x="0" y="0"/>
              </a:cxn>
              <a:cxn ang="0">
                <a:pos x="1025" y="0"/>
              </a:cxn>
              <a:cxn ang="0">
                <a:pos x="1025" y="273"/>
              </a:cxn>
              <a:cxn ang="0">
                <a:pos x="934" y="364"/>
              </a:cxn>
            </a:cxnLst>
            <a:rect l="0" t="0" r="r" b="b"/>
            <a:pathLst>
              <a:path w="1025" h="364">
                <a:moveTo>
                  <a:pt x="934" y="364"/>
                </a:moveTo>
                <a:cubicBezTo>
                  <a:pt x="91" y="364"/>
                  <a:pt x="91" y="364"/>
                  <a:pt x="91" y="364"/>
                </a:cubicBezTo>
                <a:cubicBezTo>
                  <a:pt x="41" y="364"/>
                  <a:pt x="0" y="323"/>
                  <a:pt x="0" y="273"/>
                </a:cubicBezTo>
                <a:cubicBezTo>
                  <a:pt x="0" y="0"/>
                  <a:pt x="0" y="0"/>
                  <a:pt x="0" y="0"/>
                </a:cubicBezTo>
                <a:cubicBezTo>
                  <a:pt x="1025" y="0"/>
                  <a:pt x="1025" y="0"/>
                  <a:pt x="1025" y="0"/>
                </a:cubicBezTo>
                <a:cubicBezTo>
                  <a:pt x="1025" y="273"/>
                  <a:pt x="1025" y="273"/>
                  <a:pt x="1025" y="273"/>
                </a:cubicBezTo>
                <a:cubicBezTo>
                  <a:pt x="1025" y="323"/>
                  <a:pt x="984" y="364"/>
                  <a:pt x="934" y="364"/>
                </a:cubicBezTo>
              </a:path>
            </a:pathLst>
          </a:custGeom>
          <a:solidFill>
            <a:srgbClr val="E8E8E8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                     </a:t>
            </a:r>
            <a:r>
              <a:rPr lang="zh-CN" altLang="en-US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类中提供无参</a:t>
            </a:r>
            <a:r>
              <a:rPr lang="en-US" altLang="zh-CN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, </a:t>
            </a:r>
            <a:r>
              <a:rPr lang="zh-CN" altLang="en-US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带参构造方法。</a:t>
            </a:r>
            <a:endParaRPr lang="en-US" altLang="zh-CN" sz="14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120000"/>
              </a:lnSpc>
            </a:pPr>
            <a:endParaRPr lang="zh-CN" altLang="en-US" sz="1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4" name="Freeform 7">
            <a:extLst>
              <a:ext uri="{FF2B5EF4-FFF2-40B4-BE49-F238E27FC236}">
                <a16:creationId xmlns:a16="http://schemas.microsoft.com/office/drawing/2014/main" id="{34B5BE26-3D5D-E50E-926C-C6D6194F6AB7}"/>
              </a:ext>
            </a:extLst>
          </p:cNvPr>
          <p:cNvSpPr>
            <a:spLocks/>
          </p:cNvSpPr>
          <p:nvPr/>
        </p:nvSpPr>
        <p:spPr bwMode="auto">
          <a:xfrm>
            <a:off x="5926186" y="1665771"/>
            <a:ext cx="866775" cy="960403"/>
          </a:xfrm>
          <a:custGeom>
            <a:avLst/>
            <a:gdLst/>
            <a:ahLst/>
            <a:cxnLst>
              <a:cxn ang="0">
                <a:pos x="115" y="292"/>
              </a:cxn>
              <a:cxn ang="0">
                <a:pos x="0" y="176"/>
              </a:cxn>
              <a:cxn ang="0">
                <a:pos x="0" y="0"/>
              </a:cxn>
              <a:cxn ang="0">
                <a:pos x="231" y="0"/>
              </a:cxn>
              <a:cxn ang="0">
                <a:pos x="231" y="176"/>
              </a:cxn>
              <a:cxn ang="0">
                <a:pos x="115" y="292"/>
              </a:cxn>
            </a:cxnLst>
            <a:rect l="0" t="0" r="r" b="b"/>
            <a:pathLst>
              <a:path w="231" h="292">
                <a:moveTo>
                  <a:pt x="115" y="292"/>
                </a:moveTo>
                <a:cubicBezTo>
                  <a:pt x="51" y="292"/>
                  <a:pt x="0" y="240"/>
                  <a:pt x="0" y="176"/>
                </a:cubicBezTo>
                <a:cubicBezTo>
                  <a:pt x="0" y="0"/>
                  <a:pt x="0" y="0"/>
                  <a:pt x="0" y="0"/>
                </a:cubicBezTo>
                <a:cubicBezTo>
                  <a:pt x="231" y="0"/>
                  <a:pt x="231" y="0"/>
                  <a:pt x="231" y="0"/>
                </a:cubicBezTo>
                <a:cubicBezTo>
                  <a:pt x="231" y="176"/>
                  <a:pt x="231" y="176"/>
                  <a:pt x="231" y="176"/>
                </a:cubicBezTo>
                <a:cubicBezTo>
                  <a:pt x="231" y="240"/>
                  <a:pt x="179" y="292"/>
                  <a:pt x="115" y="292"/>
                </a:cubicBezTo>
              </a:path>
            </a:pathLst>
          </a:custGeom>
          <a:solidFill>
            <a:srgbClr val="F06633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zh-CN" altLang="en-US" sz="160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5" name="Freeform 8">
            <a:extLst>
              <a:ext uri="{FF2B5EF4-FFF2-40B4-BE49-F238E27FC236}">
                <a16:creationId xmlns:a16="http://schemas.microsoft.com/office/drawing/2014/main" id="{6BB39BD2-0BB2-4AAA-A97F-11A8FCDA70BD}"/>
              </a:ext>
            </a:extLst>
          </p:cNvPr>
          <p:cNvSpPr>
            <a:spLocks/>
          </p:cNvSpPr>
          <p:nvPr/>
        </p:nvSpPr>
        <p:spPr bwMode="auto">
          <a:xfrm>
            <a:off x="5849986" y="1653623"/>
            <a:ext cx="88900" cy="77787"/>
          </a:xfrm>
          <a:custGeom>
            <a:avLst/>
            <a:gdLst/>
            <a:ahLst/>
            <a:cxnLst>
              <a:cxn ang="0">
                <a:pos x="56" y="0"/>
              </a:cxn>
              <a:cxn ang="0">
                <a:pos x="0" y="49"/>
              </a:cxn>
              <a:cxn ang="0">
                <a:pos x="56" y="49"/>
              </a:cxn>
              <a:cxn ang="0">
                <a:pos x="56" y="0"/>
              </a:cxn>
            </a:cxnLst>
            <a:rect l="0" t="0" r="r" b="b"/>
            <a:pathLst>
              <a:path w="56" h="49">
                <a:moveTo>
                  <a:pt x="56" y="0"/>
                </a:moveTo>
                <a:lnTo>
                  <a:pt x="0" y="49"/>
                </a:lnTo>
                <a:lnTo>
                  <a:pt x="56" y="49"/>
                </a:lnTo>
                <a:lnTo>
                  <a:pt x="56" y="0"/>
                </a:lnTo>
                <a:close/>
              </a:path>
            </a:pathLst>
          </a:custGeom>
          <a:solidFill>
            <a:srgbClr val="D15028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zh-CN" altLang="en-US" sz="160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16" name="Picture 9">
            <a:extLst>
              <a:ext uri="{FF2B5EF4-FFF2-40B4-BE49-F238E27FC236}">
                <a16:creationId xmlns:a16="http://schemas.microsoft.com/office/drawing/2014/main" id="{42F6CD04-6D19-C367-2D6B-D58BDA8FB9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930786" y="2279242"/>
            <a:ext cx="841375" cy="284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10">
            <a:extLst>
              <a:ext uri="{FF2B5EF4-FFF2-40B4-BE49-F238E27FC236}">
                <a16:creationId xmlns:a16="http://schemas.microsoft.com/office/drawing/2014/main" id="{A7BF2A51-7C63-AD2C-5AF2-BADC0B9CA0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938886" y="1726080"/>
            <a:ext cx="841375" cy="839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Oval 11">
            <a:extLst>
              <a:ext uri="{FF2B5EF4-FFF2-40B4-BE49-F238E27FC236}">
                <a16:creationId xmlns:a16="http://schemas.microsoft.com/office/drawing/2014/main" id="{E4ED8469-C9E9-145B-9F0D-C7FBFA8F6F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98499" y="1763319"/>
            <a:ext cx="709613" cy="708025"/>
          </a:xfrm>
          <a:prstGeom prst="ellipse">
            <a:avLst/>
          </a:pr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zh-CN" altLang="en-US" sz="160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0" name="Rectangle 12">
            <a:extLst>
              <a:ext uri="{FF2B5EF4-FFF2-40B4-BE49-F238E27FC236}">
                <a16:creationId xmlns:a16="http://schemas.microsoft.com/office/drawing/2014/main" id="{46DAD31F-517E-0D29-6B76-03008331F2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8274" y="1835292"/>
            <a:ext cx="611188" cy="4889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F06633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0</a:t>
            </a:r>
            <a:r>
              <a:rPr kumimoji="0" lang="en-US" altLang="zh-CN" sz="2800" b="0" i="0" u="none" strike="noStrike" cap="none" normalizeH="0" baseline="0" dirty="0">
                <a:ln>
                  <a:noFill/>
                </a:ln>
                <a:solidFill>
                  <a:srgbClr val="F06633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</a:t>
            </a:r>
            <a:endParaRPr kumimoji="0" lang="zh-CN" altLang="zh-CN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AC0AF41E-0C24-5CF7-3BA5-5DFE1D1981DE}"/>
              </a:ext>
            </a:extLst>
          </p:cNvPr>
          <p:cNvSpPr txBox="1"/>
          <p:nvPr/>
        </p:nvSpPr>
        <p:spPr>
          <a:xfrm>
            <a:off x="845417" y="3440424"/>
            <a:ext cx="7985545" cy="3368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zh-CN" altLang="en-US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实体类只负责数据存取，而对数据的处理交给其他类来完成，以实现数据和数据业务处理相分离。</a:t>
            </a:r>
            <a:endParaRPr lang="en-US" altLang="zh-CN" sz="14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BEC0FEA8-0C02-761D-EE92-D090620FDE0D}"/>
              </a:ext>
            </a:extLst>
          </p:cNvPr>
          <p:cNvSpPr txBox="1"/>
          <p:nvPr/>
        </p:nvSpPr>
        <p:spPr>
          <a:xfrm>
            <a:off x="822347" y="2890251"/>
            <a:ext cx="3871808" cy="37170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defRPr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阿里巴巴普惠体" panose="00020600040101010101" pitchFamily="18" charset="-122"/>
              </a:defRPr>
            </a:lvl1pPr>
          </a:lstStyle>
          <a:p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实体类的应用场景是什么？</a:t>
            </a:r>
          </a:p>
        </p:txBody>
      </p:sp>
      <p:sp>
        <p:nvSpPr>
          <p:cNvPr id="23" name="Freeform 20">
            <a:extLst>
              <a:ext uri="{FF2B5EF4-FFF2-40B4-BE49-F238E27FC236}">
                <a16:creationId xmlns:a16="http://schemas.microsoft.com/office/drawing/2014/main" id="{D12030A5-D1B6-37F9-24B9-7D387B649BF8}"/>
              </a:ext>
            </a:extLst>
          </p:cNvPr>
          <p:cNvSpPr>
            <a:spLocks/>
          </p:cNvSpPr>
          <p:nvPr/>
        </p:nvSpPr>
        <p:spPr bwMode="auto">
          <a:xfrm>
            <a:off x="845417" y="1729942"/>
            <a:ext cx="4509816" cy="764997"/>
          </a:xfrm>
          <a:custGeom>
            <a:avLst/>
            <a:gdLst/>
            <a:ahLst/>
            <a:cxnLst>
              <a:cxn ang="0">
                <a:pos x="934" y="364"/>
              </a:cxn>
              <a:cxn ang="0">
                <a:pos x="91" y="364"/>
              </a:cxn>
              <a:cxn ang="0">
                <a:pos x="0" y="273"/>
              </a:cxn>
              <a:cxn ang="0">
                <a:pos x="0" y="0"/>
              </a:cxn>
              <a:cxn ang="0">
                <a:pos x="1025" y="0"/>
              </a:cxn>
              <a:cxn ang="0">
                <a:pos x="1025" y="273"/>
              </a:cxn>
              <a:cxn ang="0">
                <a:pos x="934" y="364"/>
              </a:cxn>
            </a:cxnLst>
            <a:rect l="0" t="0" r="r" b="b"/>
            <a:pathLst>
              <a:path w="1025" h="364">
                <a:moveTo>
                  <a:pt x="934" y="364"/>
                </a:moveTo>
                <a:cubicBezTo>
                  <a:pt x="91" y="364"/>
                  <a:pt x="91" y="364"/>
                  <a:pt x="91" y="364"/>
                </a:cubicBezTo>
                <a:cubicBezTo>
                  <a:pt x="41" y="364"/>
                  <a:pt x="0" y="323"/>
                  <a:pt x="0" y="273"/>
                </a:cubicBezTo>
                <a:cubicBezTo>
                  <a:pt x="0" y="0"/>
                  <a:pt x="0" y="0"/>
                  <a:pt x="0" y="0"/>
                </a:cubicBezTo>
                <a:cubicBezTo>
                  <a:pt x="1025" y="0"/>
                  <a:pt x="1025" y="0"/>
                  <a:pt x="1025" y="0"/>
                </a:cubicBezTo>
                <a:cubicBezTo>
                  <a:pt x="1025" y="273"/>
                  <a:pt x="1025" y="273"/>
                  <a:pt x="1025" y="273"/>
                </a:cubicBezTo>
                <a:cubicBezTo>
                  <a:pt x="1025" y="323"/>
                  <a:pt x="984" y="364"/>
                  <a:pt x="934" y="364"/>
                </a:cubicBezTo>
              </a:path>
            </a:pathLst>
          </a:custGeom>
          <a:solidFill>
            <a:srgbClr val="E8E8E8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                    这个类中的成员变量都要私有，并且要对</a:t>
            </a:r>
            <a:r>
              <a:rPr lang="en-US" altLang="zh-CN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	    </a:t>
            </a:r>
            <a:r>
              <a:rPr lang="zh-CN" altLang="en-US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外提供相应的</a:t>
            </a:r>
            <a:r>
              <a:rPr lang="en-US" altLang="zh-CN" sz="1400" dirty="0" err="1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getXxx</a:t>
            </a:r>
            <a:r>
              <a:rPr lang="en-US" altLang="zh-CN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zh-CN" altLang="en-US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，</a:t>
            </a:r>
            <a:r>
              <a:rPr lang="en-US" altLang="zh-CN" sz="1400" dirty="0" err="1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setXxx</a:t>
            </a:r>
            <a:r>
              <a:rPr lang="zh-CN" altLang="en-US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</a:t>
            </a:r>
            <a:endParaRPr lang="zh-CN" altLang="en-US" sz="12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150000"/>
              </a:lnSpc>
            </a:pPr>
            <a:endParaRPr lang="zh-CN" altLang="en-US" sz="12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4" name="Freeform 21">
            <a:extLst>
              <a:ext uri="{FF2B5EF4-FFF2-40B4-BE49-F238E27FC236}">
                <a16:creationId xmlns:a16="http://schemas.microsoft.com/office/drawing/2014/main" id="{D13FBCB8-906F-1524-D569-35612314CD63}"/>
              </a:ext>
            </a:extLst>
          </p:cNvPr>
          <p:cNvSpPr>
            <a:spLocks/>
          </p:cNvSpPr>
          <p:nvPr/>
        </p:nvSpPr>
        <p:spPr bwMode="auto">
          <a:xfrm>
            <a:off x="1075972" y="1681532"/>
            <a:ext cx="866775" cy="930525"/>
          </a:xfrm>
          <a:custGeom>
            <a:avLst/>
            <a:gdLst/>
            <a:ahLst/>
            <a:cxnLst>
              <a:cxn ang="0">
                <a:pos x="115" y="292"/>
              </a:cxn>
              <a:cxn ang="0">
                <a:pos x="0" y="176"/>
              </a:cxn>
              <a:cxn ang="0">
                <a:pos x="0" y="0"/>
              </a:cxn>
              <a:cxn ang="0">
                <a:pos x="231" y="0"/>
              </a:cxn>
              <a:cxn ang="0">
                <a:pos x="231" y="176"/>
              </a:cxn>
              <a:cxn ang="0">
                <a:pos x="115" y="292"/>
              </a:cxn>
            </a:cxnLst>
            <a:rect l="0" t="0" r="r" b="b"/>
            <a:pathLst>
              <a:path w="231" h="292">
                <a:moveTo>
                  <a:pt x="115" y="292"/>
                </a:moveTo>
                <a:cubicBezTo>
                  <a:pt x="52" y="292"/>
                  <a:pt x="0" y="240"/>
                  <a:pt x="0" y="176"/>
                </a:cubicBezTo>
                <a:cubicBezTo>
                  <a:pt x="0" y="0"/>
                  <a:pt x="0" y="0"/>
                  <a:pt x="0" y="0"/>
                </a:cubicBezTo>
                <a:cubicBezTo>
                  <a:pt x="231" y="0"/>
                  <a:pt x="231" y="0"/>
                  <a:pt x="231" y="0"/>
                </a:cubicBezTo>
                <a:cubicBezTo>
                  <a:pt x="231" y="176"/>
                  <a:pt x="231" y="176"/>
                  <a:pt x="231" y="176"/>
                </a:cubicBezTo>
                <a:cubicBezTo>
                  <a:pt x="231" y="240"/>
                  <a:pt x="179" y="292"/>
                  <a:pt x="115" y="292"/>
                </a:cubicBezTo>
              </a:path>
            </a:pathLst>
          </a:custGeom>
          <a:solidFill>
            <a:srgbClr val="FFC822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zh-CN" altLang="en-US" sz="160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5" name="Freeform 22">
            <a:extLst>
              <a:ext uri="{FF2B5EF4-FFF2-40B4-BE49-F238E27FC236}">
                <a16:creationId xmlns:a16="http://schemas.microsoft.com/office/drawing/2014/main" id="{68B83B03-9A11-8974-3C65-E640CE6BFD03}"/>
              </a:ext>
            </a:extLst>
          </p:cNvPr>
          <p:cNvSpPr>
            <a:spLocks/>
          </p:cNvSpPr>
          <p:nvPr/>
        </p:nvSpPr>
        <p:spPr bwMode="auto">
          <a:xfrm>
            <a:off x="993259" y="1635973"/>
            <a:ext cx="85725" cy="77787"/>
          </a:xfrm>
          <a:custGeom>
            <a:avLst/>
            <a:gdLst/>
            <a:ahLst/>
            <a:cxnLst>
              <a:cxn ang="0">
                <a:pos x="54" y="0"/>
              </a:cxn>
              <a:cxn ang="0">
                <a:pos x="0" y="49"/>
              </a:cxn>
              <a:cxn ang="0">
                <a:pos x="54" y="49"/>
              </a:cxn>
              <a:cxn ang="0">
                <a:pos x="54" y="0"/>
              </a:cxn>
            </a:cxnLst>
            <a:rect l="0" t="0" r="r" b="b"/>
            <a:pathLst>
              <a:path w="54" h="49">
                <a:moveTo>
                  <a:pt x="54" y="0"/>
                </a:moveTo>
                <a:lnTo>
                  <a:pt x="0" y="49"/>
                </a:lnTo>
                <a:lnTo>
                  <a:pt x="54" y="49"/>
                </a:lnTo>
                <a:lnTo>
                  <a:pt x="54" y="0"/>
                </a:lnTo>
                <a:close/>
              </a:path>
            </a:pathLst>
          </a:custGeom>
          <a:solidFill>
            <a:srgbClr val="E19422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zh-CN" altLang="en-US" sz="160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26" name="Picture 23">
            <a:extLst>
              <a:ext uri="{FF2B5EF4-FFF2-40B4-BE49-F238E27FC236}">
                <a16:creationId xmlns:a16="http://schemas.microsoft.com/office/drawing/2014/main" id="{5C70D079-C23C-F396-F2C0-ADEC0F0D96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055432" y="2181541"/>
            <a:ext cx="839788" cy="284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" name="Picture 24">
            <a:extLst>
              <a:ext uri="{FF2B5EF4-FFF2-40B4-BE49-F238E27FC236}">
                <a16:creationId xmlns:a16="http://schemas.microsoft.com/office/drawing/2014/main" id="{450E1312-9341-7262-7241-0CEBE4A246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091084" y="1648773"/>
            <a:ext cx="839788" cy="839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" name="Oval 25">
            <a:extLst>
              <a:ext uri="{FF2B5EF4-FFF2-40B4-BE49-F238E27FC236}">
                <a16:creationId xmlns:a16="http://schemas.microsoft.com/office/drawing/2014/main" id="{6A289D9F-4C59-5486-022B-C8CBBAB0CB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6374" y="1728154"/>
            <a:ext cx="704850" cy="708025"/>
          </a:xfrm>
          <a:prstGeom prst="ellipse">
            <a:avLst/>
          </a:pr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zh-CN" altLang="en-US" sz="160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9" name="Rectangle 26">
            <a:extLst>
              <a:ext uri="{FF2B5EF4-FFF2-40B4-BE49-F238E27FC236}">
                <a16:creationId xmlns:a16="http://schemas.microsoft.com/office/drawing/2014/main" id="{3B73E203-1E19-A10C-6B29-5DFDCE65FB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77585" y="1793452"/>
            <a:ext cx="413575" cy="4889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FFC822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0</a:t>
            </a:r>
            <a:r>
              <a:rPr kumimoji="0" lang="en-US" altLang="zh-CN" sz="2800" b="0" i="0" u="none" strike="noStrike" cap="none" normalizeH="0" baseline="0" dirty="0">
                <a:ln>
                  <a:noFill/>
                </a:ln>
                <a:solidFill>
                  <a:srgbClr val="FFC822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</a:t>
            </a:r>
            <a:endParaRPr kumimoji="0" lang="zh-CN" altLang="zh-CN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89A713C8-1CB7-0199-412B-3B01C99F8853}"/>
              </a:ext>
            </a:extLst>
          </p:cNvPr>
          <p:cNvSpPr txBox="1"/>
          <p:nvPr/>
        </p:nvSpPr>
        <p:spPr>
          <a:xfrm>
            <a:off x="976132" y="3961116"/>
            <a:ext cx="2694326" cy="2005357"/>
          </a:xfrm>
          <a:prstGeom prst="rect">
            <a:avLst/>
          </a:prstGeom>
          <a:solidFill>
            <a:srgbClr val="FFFFE4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5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public class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Student {</a:t>
            </a:r>
            <a:b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kumimoji="0" lang="en-US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</a:t>
            </a:r>
            <a:r>
              <a:rPr kumimoji="0" lang="zh-CN" altLang="zh-CN" sz="105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private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String </a:t>
            </a:r>
            <a:r>
              <a:rPr kumimoji="0" lang="zh-CN" altLang="zh-CN" sz="105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name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;</a:t>
            </a:r>
            <a:b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</a:t>
            </a:r>
            <a:r>
              <a:rPr kumimoji="0" lang="zh-CN" altLang="zh-CN" sz="105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private double </a:t>
            </a:r>
            <a:r>
              <a:rPr kumimoji="0" lang="zh-CN" altLang="zh-CN" sz="105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score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;</a:t>
            </a:r>
            <a:endParaRPr kumimoji="0" lang="en-US" altLang="zh-CN" sz="105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05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</a:t>
            </a:r>
            <a:r>
              <a:rPr kumimoji="0" lang="zh-CN" altLang="zh-CN" sz="105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//</a:t>
            </a:r>
            <a:r>
              <a:rPr kumimoji="0" lang="en-US" altLang="zh-CN" sz="105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kumimoji="0" lang="zh-CN" altLang="zh-CN" sz="105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get</a:t>
            </a:r>
            <a:r>
              <a:rPr kumimoji="0" lang="en-US" altLang="zh-CN" sz="105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ter</a:t>
            </a:r>
            <a:r>
              <a:rPr kumimoji="0" lang="zh-CN" altLang="zh-CN" sz="105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set</a:t>
            </a:r>
            <a:r>
              <a:rPr kumimoji="0" lang="en-US" altLang="zh-CN" sz="105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ter</a:t>
            </a:r>
            <a:r>
              <a:rPr kumimoji="0" lang="zh-CN" altLang="zh-CN" sz="105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</a:t>
            </a:r>
            <a:br>
              <a:rPr kumimoji="0" lang="zh-CN" altLang="zh-CN" sz="105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kumimoji="0" lang="en-US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 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05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</a:t>
            </a:r>
            <a:b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endParaRPr lang="en-US" altLang="zh-CN" sz="1050" dirty="0">
              <a:solidFill>
                <a:srgbClr val="000000"/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}</a:t>
            </a:r>
            <a:endParaRPr kumimoji="0" lang="zh-CN" altLang="zh-CN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2CC17894-2738-15D4-1997-61409DADFC5B}"/>
              </a:ext>
            </a:extLst>
          </p:cNvPr>
          <p:cNvSpPr txBox="1"/>
          <p:nvPr/>
        </p:nvSpPr>
        <p:spPr>
          <a:xfrm>
            <a:off x="1180084" y="4977020"/>
            <a:ext cx="2358915" cy="10358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0" lang="en-US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// </a:t>
            </a:r>
            <a:r>
              <a:rPr lang="zh-CN" altLang="en-US" sz="1000" i="1" dirty="0">
                <a:solidFill>
                  <a:srgbClr val="80808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计算学生总成绩</a:t>
            </a:r>
            <a:endParaRPr lang="en-US" altLang="zh-CN" sz="1000" i="1" dirty="0">
              <a:solidFill>
                <a:srgbClr val="808080"/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000" i="1" dirty="0">
                <a:solidFill>
                  <a:srgbClr val="80808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en-US" altLang="zh-CN" sz="1000" i="1" dirty="0">
                <a:solidFill>
                  <a:srgbClr val="80808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// </a:t>
            </a:r>
            <a:r>
              <a:rPr lang="zh-CN" altLang="en-US" sz="1000" i="1" dirty="0">
                <a:solidFill>
                  <a:srgbClr val="80808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展示学生所有信息</a:t>
            </a:r>
            <a:endParaRPr lang="en-US" altLang="zh-CN" sz="1000" i="1" dirty="0">
              <a:solidFill>
                <a:srgbClr val="808080"/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000" i="1" dirty="0">
                <a:solidFill>
                  <a:srgbClr val="80808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en-US" altLang="zh-CN" sz="1000" i="1" dirty="0">
                <a:solidFill>
                  <a:srgbClr val="80808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//</a:t>
            </a:r>
            <a:r>
              <a:rPr lang="zh-CN" altLang="en-US" sz="1000" i="1" dirty="0">
                <a:solidFill>
                  <a:srgbClr val="80808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en-US" altLang="zh-CN" sz="1000" i="1" dirty="0">
                <a:solidFill>
                  <a:srgbClr val="80808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... </a:t>
            </a:r>
            <a:br>
              <a:rPr kumimoji="0" lang="zh-CN" altLang="zh-CN" sz="105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endParaRPr lang="zh-CN" altLang="en-US" sz="1050" dirty="0"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68164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2.59259E-6 L 0.29049 0.01435 " pathEditMode="relative" rAng="0" ptsTypes="AA">
                                      <p:cBhvr>
                                        <p:cTn id="75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518" y="71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4" grpId="0" animBg="1"/>
      <p:bldP spid="15" grpId="0" animBg="1"/>
      <p:bldP spid="18" grpId="0" animBg="1"/>
      <p:bldP spid="20" grpId="0"/>
      <p:bldP spid="21" grpId="0"/>
      <p:bldP spid="22" grpId="0"/>
      <p:bldP spid="23" grpId="0" animBg="1"/>
      <p:bldP spid="24" grpId="0" animBg="1"/>
      <p:bldP spid="25" grpId="0" animBg="1"/>
      <p:bldP spid="28" grpId="0" animBg="1"/>
      <p:bldP spid="29" grpId="0"/>
      <p:bldP spid="30" grpId="0" animBg="1"/>
      <p:bldP spid="31" grpId="0"/>
      <p:bldP spid="31" grpId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3744668-84ED-41BF-A9A2-2CBCA31A407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面向对象综合案例</a:t>
            </a:r>
            <a:r>
              <a:rPr lang="en-US" altLang="zh-CN" dirty="0"/>
              <a:t>-</a:t>
            </a:r>
            <a:r>
              <a:rPr lang="zh-CN" altLang="en-US" dirty="0"/>
              <a:t>模仿电影信息系统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623E100-30E9-4286-B6A1-4B25D646A8C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195450" y="1547813"/>
            <a:ext cx="7849988" cy="3762373"/>
          </a:xfrm>
        </p:spPr>
        <p:txBody>
          <a:bodyPr/>
          <a:lstStyle/>
          <a:p>
            <a:pPr>
              <a:lnSpc>
                <a:spcPct val="250000"/>
              </a:lnSpc>
            </a:pPr>
            <a:r>
              <a:rPr lang="zh-CN" altLang="en-US" sz="1800" b="1" dirty="0"/>
              <a:t>需求</a:t>
            </a:r>
            <a:endParaRPr lang="en-US" altLang="zh-CN" sz="1800" b="1" dirty="0"/>
          </a:p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l"/>
            </a:pPr>
            <a:r>
              <a:rPr lang="zh-CN" altLang="en-US" dirty="0"/>
              <a:t>展示系统中的全部电影</a:t>
            </a:r>
            <a:r>
              <a:rPr lang="en-US" altLang="zh-CN" dirty="0"/>
              <a:t>(</a:t>
            </a:r>
            <a:r>
              <a:rPr lang="zh-CN" altLang="en-US" dirty="0"/>
              <a:t>每部电影展示：名称、评分</a:t>
            </a:r>
            <a:r>
              <a:rPr lang="en-US" altLang="zh-CN" dirty="0"/>
              <a:t>)</a:t>
            </a:r>
            <a:r>
              <a:rPr lang="zh-CN" altLang="en-US" dirty="0"/>
              <a:t>。</a:t>
            </a:r>
            <a:endParaRPr lang="en-US" altLang="zh-CN" dirty="0"/>
          </a:p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l"/>
            </a:pPr>
            <a:r>
              <a:rPr lang="zh-CN" altLang="en-US" dirty="0"/>
              <a:t>允许用户根据电影编号（</a:t>
            </a:r>
            <a:r>
              <a:rPr lang="en-US" altLang="zh-CN" dirty="0"/>
              <a:t>id</a:t>
            </a:r>
            <a:r>
              <a:rPr lang="zh-CN" altLang="en-US" dirty="0"/>
              <a:t>）查询出某个电影的详细信息。</a:t>
            </a:r>
            <a:endParaRPr lang="en-US" altLang="zh-CN" dirty="0"/>
          </a:p>
        </p:txBody>
      </p:sp>
      <p:pic>
        <p:nvPicPr>
          <p:cNvPr id="6" name="图片 5" descr="图形用户界面, 文本, 应用程序&#10;&#10;描述已自动生成">
            <a:extLst>
              <a:ext uri="{FF2B5EF4-FFF2-40B4-BE49-F238E27FC236}">
                <a16:creationId xmlns:a16="http://schemas.microsoft.com/office/drawing/2014/main" id="{EA96DA62-23D5-37DB-5FBF-8D15E11919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5686" y="922538"/>
            <a:ext cx="3020781" cy="542910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9DAB2AE-7F27-82FE-1314-BF055624AB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2642" y="3809022"/>
            <a:ext cx="3970364" cy="2720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92214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>
            <a:extLst>
              <a:ext uri="{FF2B5EF4-FFF2-40B4-BE49-F238E27FC236}">
                <a16:creationId xmlns:a16="http://schemas.microsoft.com/office/drawing/2014/main" id="{42FEB594-58EB-0760-213B-BCFF3C22D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 </a:t>
            </a:r>
            <a:endParaRPr lang="zh-CN" altLang="en-US" dirty="0"/>
          </a:p>
        </p:txBody>
      </p:sp>
      <p:pic>
        <p:nvPicPr>
          <p:cNvPr id="6" name="图片 5" descr="图形用户界面, 文本, 应用程序&#10;&#10;描述已自动生成">
            <a:extLst>
              <a:ext uri="{FF2B5EF4-FFF2-40B4-BE49-F238E27FC236}">
                <a16:creationId xmlns:a16="http://schemas.microsoft.com/office/drawing/2014/main" id="{EA96DA62-23D5-37DB-5FBF-8D15E11919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880" y="1002232"/>
            <a:ext cx="3020781" cy="5429101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C2384EF1-3C44-E7FF-D78A-563131C3CFBF}"/>
              </a:ext>
            </a:extLst>
          </p:cNvPr>
          <p:cNvSpPr txBox="1"/>
          <p:nvPr/>
        </p:nvSpPr>
        <p:spPr>
          <a:xfrm>
            <a:off x="4000299" y="2160956"/>
            <a:ext cx="3593373" cy="44583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int id;		</a:t>
            </a:r>
            <a:r>
              <a:rPr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编号</a:t>
            </a:r>
            <a:endParaRPr lang="en-US" altLang="zh-CN" sz="2400" dirty="0">
              <a:solidFill>
                <a:schemeClr val="tx1">
                  <a:lumMod val="95000"/>
                  <a:lumOff val="5000"/>
                </a:schemeClr>
              </a:solidFill>
              <a:latin typeface="杨任东竹石体-Bold" panose="02000000000000000000" pitchFamily="2" charset="-122"/>
              <a:ea typeface="杨任东竹石体-Bold" panose="02000000000000000000" pitchFamily="2" charset="-122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String title;	</a:t>
            </a:r>
            <a:r>
              <a:rPr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片名</a:t>
            </a:r>
            <a:endParaRPr lang="en-US" altLang="zh-CN" sz="2400" dirty="0">
              <a:solidFill>
                <a:schemeClr val="tx1">
                  <a:lumMod val="95000"/>
                  <a:lumOff val="5000"/>
                </a:schemeClr>
              </a:solidFill>
              <a:latin typeface="杨任东竹石体-Bold" panose="02000000000000000000" pitchFamily="2" charset="-122"/>
              <a:ea typeface="杨任东竹石体-Bold" panose="02000000000000000000" pitchFamily="2" charset="-122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String time; 	</a:t>
            </a:r>
            <a:r>
              <a:rPr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时间</a:t>
            </a:r>
            <a:endParaRPr lang="en-US" altLang="zh-CN" sz="2400" dirty="0">
              <a:solidFill>
                <a:schemeClr val="tx1">
                  <a:lumMod val="95000"/>
                  <a:lumOff val="5000"/>
                </a:schemeClr>
              </a:solidFill>
              <a:latin typeface="杨任东竹石体-Bold" panose="02000000000000000000" pitchFamily="2" charset="-122"/>
              <a:ea typeface="杨任东竹石体-Bold" panose="02000000000000000000" pitchFamily="2" charset="-122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double score;	</a:t>
            </a:r>
            <a:r>
              <a:rPr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评分</a:t>
            </a:r>
            <a:endParaRPr lang="en-US" altLang="zh-CN" sz="2400" dirty="0">
              <a:solidFill>
                <a:schemeClr val="tx1">
                  <a:lumMod val="95000"/>
                  <a:lumOff val="5000"/>
                </a:schemeClr>
              </a:solidFill>
              <a:latin typeface="杨任东竹石体-Bold" panose="02000000000000000000" pitchFamily="2" charset="-122"/>
              <a:ea typeface="杨任东竹石体-Bold" panose="02000000000000000000" pitchFamily="2" charset="-122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String area;	</a:t>
            </a:r>
            <a:r>
              <a:rPr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地区</a:t>
            </a:r>
            <a:endParaRPr lang="en-US" altLang="zh-CN" sz="2400" dirty="0">
              <a:solidFill>
                <a:schemeClr val="tx1">
                  <a:lumMod val="95000"/>
                  <a:lumOff val="5000"/>
                </a:schemeClr>
              </a:solidFill>
              <a:latin typeface="杨任东竹石体-Bold" panose="02000000000000000000" pitchFamily="2" charset="-122"/>
              <a:ea typeface="杨任东竹石体-Bold" panose="02000000000000000000" pitchFamily="2" charset="-122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String type;	</a:t>
            </a:r>
            <a:r>
              <a:rPr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类型</a:t>
            </a:r>
            <a:endParaRPr lang="en-US" altLang="zh-CN" sz="2400" dirty="0">
              <a:solidFill>
                <a:schemeClr val="tx1">
                  <a:lumMod val="95000"/>
                  <a:lumOff val="5000"/>
                </a:schemeClr>
              </a:solidFill>
              <a:latin typeface="杨任东竹石体-Bold" panose="02000000000000000000" pitchFamily="2" charset="-122"/>
              <a:ea typeface="杨任东竹石体-Bold" panose="02000000000000000000" pitchFamily="2" charset="-122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String director;	</a:t>
            </a:r>
            <a:r>
              <a:rPr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导演</a:t>
            </a:r>
            <a:endParaRPr lang="en-US" altLang="zh-CN" sz="2400" dirty="0">
              <a:solidFill>
                <a:schemeClr val="tx1">
                  <a:lumMod val="95000"/>
                  <a:lumOff val="5000"/>
                </a:schemeClr>
              </a:solidFill>
              <a:latin typeface="杨任东竹石体-Bold" panose="02000000000000000000" pitchFamily="2" charset="-122"/>
              <a:ea typeface="杨任东竹石体-Bold" panose="02000000000000000000" pitchFamily="2" charset="-122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String starring;	</a:t>
            </a:r>
            <a:r>
              <a:rPr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主演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F75D41C-F04F-2D35-C6B2-1620FDF28499}"/>
              </a:ext>
            </a:extLst>
          </p:cNvPr>
          <p:cNvSpPr txBox="1"/>
          <p:nvPr/>
        </p:nvSpPr>
        <p:spPr>
          <a:xfrm>
            <a:off x="3927609" y="1017319"/>
            <a:ext cx="696857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000" dirty="0">
                <a:solidFill>
                  <a:srgbClr val="C00000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需求</a:t>
            </a:r>
            <a:r>
              <a:rPr lang="en-US" altLang="zh-CN" sz="2000" dirty="0">
                <a:solidFill>
                  <a:srgbClr val="C00000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: </a:t>
            </a:r>
            <a:endParaRPr lang="zh-CN" altLang="en-US" sz="2000" dirty="0">
              <a:solidFill>
                <a:srgbClr val="C00000"/>
              </a:solidFill>
              <a:latin typeface="杨任东竹石体-Bold" panose="02000000000000000000" pitchFamily="2" charset="-122"/>
              <a:ea typeface="杨任东竹石体-Bold" panose="02000000000000000000" pitchFamily="2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2000" dirty="0">
                <a:solidFill>
                  <a:srgbClr val="C00000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1. </a:t>
            </a:r>
            <a:r>
              <a:rPr lang="zh-CN" altLang="en-US" sz="2000" dirty="0">
                <a:solidFill>
                  <a:srgbClr val="C00000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展示系统中的全部电影</a:t>
            </a:r>
            <a:r>
              <a:rPr lang="en-US" altLang="zh-CN" sz="2000" dirty="0">
                <a:solidFill>
                  <a:srgbClr val="C00000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(</a:t>
            </a:r>
            <a:r>
              <a:rPr lang="zh-CN" altLang="en-US" sz="2000" dirty="0">
                <a:solidFill>
                  <a:srgbClr val="C00000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每部电影展示：名称、评分</a:t>
            </a:r>
            <a:r>
              <a:rPr lang="en-US" altLang="zh-CN" sz="2000" dirty="0">
                <a:solidFill>
                  <a:srgbClr val="C00000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)</a:t>
            </a:r>
            <a:r>
              <a:rPr lang="zh-CN" altLang="en-US" sz="2000" dirty="0">
                <a:solidFill>
                  <a:srgbClr val="C00000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。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2000" dirty="0">
                <a:solidFill>
                  <a:srgbClr val="C00000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2. </a:t>
            </a:r>
            <a:r>
              <a:rPr lang="zh-CN" altLang="en-US" sz="2000" dirty="0">
                <a:solidFill>
                  <a:srgbClr val="C00000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允许用户根据电影编号（</a:t>
            </a:r>
            <a:r>
              <a:rPr lang="en-US" altLang="zh-CN" sz="2000" dirty="0">
                <a:solidFill>
                  <a:srgbClr val="C00000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id</a:t>
            </a:r>
            <a:r>
              <a:rPr lang="zh-CN" altLang="en-US" sz="2000" dirty="0">
                <a:solidFill>
                  <a:srgbClr val="C00000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）查询出某个电影的详细信息。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zh-CN" altLang="en-US" sz="2000" dirty="0">
              <a:solidFill>
                <a:srgbClr val="C00000"/>
              </a:solidFill>
              <a:latin typeface="杨任东竹石体-Bold" panose="02000000000000000000" pitchFamily="2" charset="-122"/>
              <a:ea typeface="杨任东竹石体-Bold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5839552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1F5C5422-AD5A-0AB5-14D6-16F0FB4728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550" y="1508188"/>
            <a:ext cx="5438775" cy="614055"/>
          </a:xfrm>
          <a:prstGeom prst="rect">
            <a:avLst/>
          </a:prstGeom>
        </p:spPr>
      </p:pic>
      <p:sp>
        <p:nvSpPr>
          <p:cNvPr id="11" name="TextBox 7">
            <a:extLst>
              <a:ext uri="{FF2B5EF4-FFF2-40B4-BE49-F238E27FC236}">
                <a16:creationId xmlns:a16="http://schemas.microsoft.com/office/drawing/2014/main" id="{30F65F3A-1080-91EB-17FB-B6B4C3494B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9376" y="2292118"/>
            <a:ext cx="8813800" cy="3012428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6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能够运用类和对象进行编程</a:t>
            </a:r>
            <a:endParaRPr lang="en-US" altLang="zh-CN" sz="1600" dirty="0">
              <a:solidFill>
                <a:srgbClr val="262626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6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看懂对象内存图</a:t>
            </a:r>
            <a:endParaRPr lang="en-US" altLang="zh-CN" sz="1600" dirty="0">
              <a:solidFill>
                <a:srgbClr val="262626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清楚成员变量和局部变量的区别</a:t>
            </a:r>
            <a:endParaRPr lang="en-US" altLang="zh-CN" sz="1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能够运用</a:t>
            </a:r>
            <a:r>
              <a:rPr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this</a:t>
            </a: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关键字调用到本类中的成员</a:t>
            </a:r>
            <a:endParaRPr lang="en-US" altLang="zh-CN" sz="1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清楚构造方法的作用</a:t>
            </a:r>
            <a:endParaRPr lang="en-US" altLang="zh-CN" sz="1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能够理解封装</a:t>
            </a:r>
            <a:r>
              <a:rPr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, </a:t>
            </a: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并清楚封装思想的好处</a:t>
            </a:r>
            <a:endParaRPr lang="en-US" altLang="zh-CN" sz="1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能够独立编写标准的 </a:t>
            </a:r>
            <a:r>
              <a:rPr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JavaBean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独立完成最后综合案例</a:t>
            </a:r>
            <a:endParaRPr lang="en-US" altLang="zh-CN" sz="1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6299624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56457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 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DBF33FD-1387-480F-A407-83A5FC516A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8294" y="1164352"/>
            <a:ext cx="8864082" cy="5263616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3C972D10-E144-48F9-9464-0BE06F00E787}"/>
              </a:ext>
            </a:extLst>
          </p:cNvPr>
          <p:cNvSpPr txBox="1"/>
          <p:nvPr/>
        </p:nvSpPr>
        <p:spPr>
          <a:xfrm>
            <a:off x="2202025" y="1740089"/>
            <a:ext cx="5840963" cy="1530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600" dirty="0">
                <a:solidFill>
                  <a:schemeClr val="bg1"/>
                </a:solidFill>
                <a:latin typeface="Alibaba PuHuiTi R"/>
                <a:ea typeface="Alibaba PuHuiTi B"/>
              </a:rPr>
              <a:t>面向对象：</a:t>
            </a:r>
            <a:endParaRPr lang="en-US" altLang="zh-CN" sz="1600" dirty="0">
              <a:solidFill>
                <a:schemeClr val="bg1"/>
              </a:solidFill>
              <a:latin typeface="Alibaba PuHuiTi R"/>
              <a:ea typeface="Alibaba PuHuiTi B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600" dirty="0">
                <a:solidFill>
                  <a:schemeClr val="bg1"/>
                </a:solidFill>
                <a:latin typeface="Alibaba PuHuiTi R"/>
                <a:ea typeface="Alibaba PuHuiTi B"/>
              </a:rPr>
              <a:t>并不是一个技术，而是一种编程的指导思想</a:t>
            </a:r>
            <a:endParaRPr lang="en-US" altLang="zh-CN" sz="1600" dirty="0">
              <a:solidFill>
                <a:schemeClr val="bg1"/>
              </a:solidFill>
              <a:latin typeface="Alibaba PuHuiTi R"/>
              <a:ea typeface="Alibaba PuHuiTi B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600" dirty="0">
                <a:solidFill>
                  <a:schemeClr val="bg1"/>
                </a:solidFill>
                <a:latin typeface="Alibaba PuHuiTi R"/>
                <a:ea typeface="Alibaba PuHuiTi B"/>
              </a:rPr>
              <a:t>以什么形式 组织代码</a:t>
            </a:r>
            <a:endParaRPr lang="en-US" altLang="zh-CN" sz="1600" dirty="0">
              <a:solidFill>
                <a:schemeClr val="bg1"/>
              </a:solidFill>
              <a:latin typeface="Alibaba PuHuiTi R"/>
              <a:ea typeface="Alibaba PuHuiTi B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600" dirty="0">
                <a:solidFill>
                  <a:schemeClr val="bg1"/>
                </a:solidFill>
                <a:latin typeface="Alibaba PuHuiTi R"/>
                <a:ea typeface="Alibaba PuHuiTi B"/>
              </a:rPr>
              <a:t>以什么思路 解决问题</a:t>
            </a:r>
            <a:endParaRPr lang="en-US" altLang="zh-CN" sz="1600" dirty="0">
              <a:solidFill>
                <a:schemeClr val="bg1"/>
              </a:solidFill>
              <a:latin typeface="Alibaba PuHuiTi R"/>
              <a:ea typeface="Alibaba PuHuiTi B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7C068BC-4E4A-4EAD-AA2A-7073C641A9F6}"/>
              </a:ext>
            </a:extLst>
          </p:cNvPr>
          <p:cNvSpPr txBox="1"/>
          <p:nvPr/>
        </p:nvSpPr>
        <p:spPr>
          <a:xfrm>
            <a:off x="2202025" y="3429000"/>
            <a:ext cx="7641771" cy="15292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600" dirty="0">
                <a:solidFill>
                  <a:schemeClr val="bg1"/>
                </a:solidFill>
                <a:latin typeface="Consolas" panose="020B0609020204030204" pitchFamily="49" charset="0"/>
                <a:ea typeface="Alibaba PuHuiTi B"/>
              </a:rPr>
              <a:t>为什么要学习面向对象？</a:t>
            </a:r>
            <a:endParaRPr lang="en-US" altLang="zh-CN" sz="1600" dirty="0">
              <a:solidFill>
                <a:schemeClr val="bg1"/>
              </a:solidFill>
              <a:latin typeface="Consolas" panose="020B0609020204030204" pitchFamily="49" charset="0"/>
              <a:ea typeface="Alibaba PuHuiTi B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600" dirty="0">
                <a:solidFill>
                  <a:schemeClr val="bg1"/>
                </a:solidFill>
                <a:latin typeface="Consolas" panose="020B0609020204030204" pitchFamily="49" charset="0"/>
                <a:ea typeface="Alibaba PuHuiTi B"/>
              </a:rPr>
              <a:t>因为生活中，我们解决问题时，就是采用这种指导思想去解决的</a:t>
            </a:r>
            <a:endParaRPr lang="en-US" altLang="zh-CN" sz="1600" dirty="0">
              <a:solidFill>
                <a:schemeClr val="bg1"/>
              </a:solidFill>
              <a:latin typeface="Consolas" panose="020B0609020204030204" pitchFamily="49" charset="0"/>
              <a:ea typeface="Alibaba PuHuiTi B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600" dirty="0">
                <a:solidFill>
                  <a:schemeClr val="bg1"/>
                </a:solidFill>
                <a:latin typeface="Consolas" panose="020B0609020204030204" pitchFamily="49" charset="0"/>
                <a:ea typeface="Alibaba PuHuiTi B"/>
              </a:rPr>
              <a:t>所以，我们写程序去解决问题时，如果也能采用这种指导思想</a:t>
            </a:r>
            <a:endParaRPr lang="en-US" altLang="zh-CN" sz="1600" dirty="0">
              <a:solidFill>
                <a:schemeClr val="bg1"/>
              </a:solidFill>
              <a:latin typeface="Consolas" panose="020B0609020204030204" pitchFamily="49" charset="0"/>
              <a:ea typeface="Alibaba PuHuiTi B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600" dirty="0">
                <a:solidFill>
                  <a:schemeClr val="bg1"/>
                </a:solidFill>
                <a:latin typeface="Consolas" panose="020B0609020204030204" pitchFamily="49" charset="0"/>
                <a:ea typeface="Alibaba PuHuiTi B"/>
              </a:rPr>
              <a:t>就会使编程变得非常简单，程序也便于人理解 </a:t>
            </a:r>
            <a:endParaRPr lang="en-US" altLang="zh-CN" sz="1600" dirty="0">
              <a:solidFill>
                <a:schemeClr val="bg1"/>
              </a:solidFill>
              <a:latin typeface="Consolas" panose="020B0609020204030204" pitchFamily="49" charset="0"/>
              <a:ea typeface="Alibaba PuHuiTi B"/>
            </a:endParaRPr>
          </a:p>
        </p:txBody>
      </p:sp>
    </p:spTree>
    <p:extLst>
      <p:ext uri="{BB962C8B-B14F-4D97-AF65-F5344CB8AC3E}">
        <p14:creationId xmlns:p14="http://schemas.microsoft.com/office/powerpoint/2010/main" val="29714911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 </a:t>
            </a:r>
          </a:p>
        </p:txBody>
      </p:sp>
      <p:sp>
        <p:nvSpPr>
          <p:cNvPr id="11" name="文本占位符 3">
            <a:extLst>
              <a:ext uri="{FF2B5EF4-FFF2-40B4-BE49-F238E27FC236}">
                <a16:creationId xmlns:a16="http://schemas.microsoft.com/office/drawing/2014/main" id="{4172F706-2E6C-41AC-862A-A22D8AE201B7}"/>
              </a:ext>
            </a:extLst>
          </p:cNvPr>
          <p:cNvSpPr txBox="1">
            <a:spLocks/>
          </p:cNvSpPr>
          <p:nvPr/>
        </p:nvSpPr>
        <p:spPr>
          <a:xfrm>
            <a:off x="710880" y="940081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>
                <a:latin typeface="Consolas" panose="020B0609020204030204" pitchFamily="49" charset="0"/>
              </a:rPr>
              <a:t>面向对象思想</a:t>
            </a:r>
          </a:p>
        </p:txBody>
      </p:sp>
      <p:sp>
        <p:nvSpPr>
          <p:cNvPr id="13" name="TextBox 3">
            <a:extLst>
              <a:ext uri="{FF2B5EF4-FFF2-40B4-BE49-F238E27FC236}">
                <a16:creationId xmlns:a16="http://schemas.microsoft.com/office/drawing/2014/main" id="{38C2DF8D-EF92-43A3-978E-66CA9191759E}"/>
              </a:ext>
            </a:extLst>
          </p:cNvPr>
          <p:cNvSpPr txBox="1"/>
          <p:nvPr/>
        </p:nvSpPr>
        <p:spPr>
          <a:xfrm>
            <a:off x="710880" y="1824856"/>
            <a:ext cx="6520344" cy="4401205"/>
          </a:xfrm>
          <a:prstGeom prst="rect">
            <a:avLst/>
          </a:prstGeom>
          <a:solidFill>
            <a:srgbClr val="FFFFE4"/>
          </a:solidFill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400" dirty="0">
                <a:solidFill>
                  <a:srgbClr val="0033B3"/>
                </a:solidFill>
                <a:latin typeface="Consolas" panose="020B0609020204030204" pitchFamily="49" charset="0"/>
                <a:ea typeface="JetBrains Mono"/>
              </a:rPr>
              <a:t>public class 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Test 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{</a:t>
            </a:r>
            <a:b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</a:b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    </a:t>
            </a:r>
            <a:r>
              <a:rPr lang="zh-CN" altLang="zh-CN" sz="1400" dirty="0">
                <a:solidFill>
                  <a:srgbClr val="0033B3"/>
                </a:solidFill>
                <a:latin typeface="Consolas" panose="020B0609020204030204" pitchFamily="49" charset="0"/>
                <a:ea typeface="JetBrains Mono"/>
              </a:rPr>
              <a:t>public static void </a:t>
            </a:r>
            <a:r>
              <a:rPr lang="zh-CN" altLang="zh-CN" sz="1400" dirty="0">
                <a:solidFill>
                  <a:srgbClr val="00627A"/>
                </a:solidFill>
                <a:latin typeface="Consolas" panose="020B0609020204030204" pitchFamily="49" charset="0"/>
                <a:ea typeface="JetBrains Mono"/>
              </a:rPr>
              <a:t>main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(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String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[] args) {</a:t>
            </a:r>
            <a:b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</a:br>
            <a:b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</a:br>
            <a:r>
              <a:rPr lang="en-US" altLang="zh-CN" sz="14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sz="1400" dirty="0">
              <a:solidFill>
                <a:srgbClr val="080808"/>
              </a:solidFill>
              <a:latin typeface="Consolas" panose="020B0609020204030204" pitchFamily="49" charset="0"/>
              <a:ea typeface="JetBrains Mono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</a:b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        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 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sz="1400" dirty="0">
              <a:solidFill>
                <a:srgbClr val="000000"/>
              </a:solidFill>
              <a:latin typeface="Consolas" panose="020B0609020204030204" pitchFamily="49" charset="0"/>
              <a:ea typeface="JetBrains Mono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</a:br>
            <a:endParaRPr lang="en-US" altLang="zh-CN" sz="1400" dirty="0">
              <a:solidFill>
                <a:srgbClr val="080808"/>
              </a:solidFill>
              <a:latin typeface="Consolas" panose="020B0609020204030204" pitchFamily="49" charset="0"/>
              <a:ea typeface="JetBrains Mono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sz="1400" dirty="0">
              <a:solidFill>
                <a:srgbClr val="080808"/>
              </a:solidFill>
              <a:latin typeface="Consolas" panose="020B0609020204030204" pitchFamily="49" charset="0"/>
              <a:ea typeface="JetBrains Mono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sz="1400" dirty="0">
              <a:solidFill>
                <a:srgbClr val="080808"/>
              </a:solidFill>
              <a:latin typeface="Consolas" panose="020B0609020204030204" pitchFamily="49" charset="0"/>
              <a:ea typeface="JetBrains Mono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sz="1400" dirty="0">
              <a:solidFill>
                <a:srgbClr val="080808"/>
              </a:solidFill>
              <a:latin typeface="Consolas" panose="020B0609020204030204" pitchFamily="49" charset="0"/>
              <a:ea typeface="JetBrains Mono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sz="1400" dirty="0">
              <a:solidFill>
                <a:srgbClr val="080808"/>
              </a:solidFill>
              <a:latin typeface="Consolas" panose="020B0609020204030204" pitchFamily="49" charset="0"/>
              <a:ea typeface="JetBrains Mono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sz="1400" dirty="0">
              <a:solidFill>
                <a:srgbClr val="080808"/>
              </a:solidFill>
              <a:latin typeface="Consolas" panose="020B0609020204030204" pitchFamily="49" charset="0"/>
              <a:ea typeface="JetBrains Mono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sz="1400" dirty="0">
              <a:solidFill>
                <a:srgbClr val="080808"/>
              </a:solidFill>
              <a:latin typeface="Consolas" panose="020B0609020204030204" pitchFamily="49" charset="0"/>
              <a:ea typeface="JetBrains Mono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</a:b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        </a:t>
            </a:r>
            <a:b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</a:b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    }</a:t>
            </a:r>
            <a:b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</a:b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}</a:t>
            </a:r>
            <a:endParaRPr lang="zh-CN" altLang="zh-CN" sz="2400" dirty="0">
              <a:latin typeface="Consolas" panose="020B0609020204030204" pitchFamily="49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F2F26EF-53E9-4D5B-8300-6D27E9C697A1}"/>
              </a:ext>
            </a:extLst>
          </p:cNvPr>
          <p:cNvSpPr txBox="1"/>
          <p:nvPr/>
        </p:nvSpPr>
        <p:spPr>
          <a:xfrm>
            <a:off x="1567543" y="3113352"/>
            <a:ext cx="37625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Scanner sc 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= </a:t>
            </a:r>
            <a:r>
              <a:rPr lang="zh-CN" altLang="zh-CN" sz="1400" dirty="0">
                <a:solidFill>
                  <a:srgbClr val="0033B3"/>
                </a:solidFill>
                <a:latin typeface="Consolas" panose="020B0609020204030204" pitchFamily="49" charset="0"/>
                <a:ea typeface="JetBrains Mono"/>
              </a:rPr>
              <a:t>new 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Scanner(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System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.</a:t>
            </a:r>
            <a:r>
              <a:rPr lang="zh-CN" altLang="zh-CN" sz="1400" i="1" dirty="0">
                <a:solidFill>
                  <a:srgbClr val="871094"/>
                </a:solidFill>
                <a:latin typeface="Consolas" panose="020B0609020204030204" pitchFamily="49" charset="0"/>
                <a:ea typeface="JetBrains Mono"/>
              </a:rPr>
              <a:t>in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);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1B779B6C-88CD-4C1C-9A3D-C71804518FD4}"/>
              </a:ext>
            </a:extLst>
          </p:cNvPr>
          <p:cNvSpPr txBox="1"/>
          <p:nvPr/>
        </p:nvSpPr>
        <p:spPr>
          <a:xfrm>
            <a:off x="1567543" y="2385911"/>
            <a:ext cx="25699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Random r 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= </a:t>
            </a:r>
            <a:r>
              <a:rPr lang="zh-CN" altLang="zh-CN" sz="1400" dirty="0">
                <a:solidFill>
                  <a:srgbClr val="0033B3"/>
                </a:solidFill>
                <a:latin typeface="Consolas" panose="020B0609020204030204" pitchFamily="49" charset="0"/>
                <a:ea typeface="JetBrains Mono"/>
              </a:rPr>
              <a:t>new 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Random();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DA03F307-0024-4596-A8A7-A462C228632C}"/>
              </a:ext>
            </a:extLst>
          </p:cNvPr>
          <p:cNvSpPr txBox="1"/>
          <p:nvPr/>
        </p:nvSpPr>
        <p:spPr>
          <a:xfrm>
            <a:off x="1567543" y="2724465"/>
            <a:ext cx="36631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zh-CN" sz="1400" dirty="0">
                <a:solidFill>
                  <a:srgbClr val="0033B3"/>
                </a:solidFill>
                <a:latin typeface="Consolas" panose="020B0609020204030204" pitchFamily="49" charset="0"/>
                <a:ea typeface="JetBrains Mono"/>
              </a:rPr>
              <a:t>int 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randomNum 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= 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r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.nextInt(</a:t>
            </a:r>
            <a:r>
              <a:rPr lang="zh-CN" altLang="zh-CN" sz="1400" dirty="0">
                <a:solidFill>
                  <a:srgbClr val="1750EB"/>
                </a:solidFill>
                <a:latin typeface="Consolas" panose="020B0609020204030204" pitchFamily="49" charset="0"/>
                <a:ea typeface="JetBrains Mono"/>
              </a:rPr>
              <a:t>100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) + </a:t>
            </a:r>
            <a:r>
              <a:rPr lang="zh-CN" altLang="zh-CN" sz="1400" dirty="0">
                <a:solidFill>
                  <a:srgbClr val="1750EB"/>
                </a:solidFill>
                <a:latin typeface="Consolas" panose="020B0609020204030204" pitchFamily="49" charset="0"/>
                <a:ea typeface="JetBrains Mono"/>
              </a:rPr>
              <a:t>1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;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A0CA81B8-B662-4340-A7EB-5D1EB458213E}"/>
              </a:ext>
            </a:extLst>
          </p:cNvPr>
          <p:cNvSpPr txBox="1"/>
          <p:nvPr/>
        </p:nvSpPr>
        <p:spPr>
          <a:xfrm>
            <a:off x="1567543" y="3502239"/>
            <a:ext cx="31085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System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.</a:t>
            </a:r>
            <a:r>
              <a:rPr lang="zh-CN" altLang="zh-CN" sz="1400" i="1" dirty="0">
                <a:solidFill>
                  <a:srgbClr val="871094"/>
                </a:solidFill>
                <a:latin typeface="Consolas" panose="020B0609020204030204" pitchFamily="49" charset="0"/>
                <a:ea typeface="JetBrains Mono"/>
              </a:rPr>
              <a:t>out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.println(</a:t>
            </a:r>
            <a:r>
              <a:rPr lang="zh-CN" altLang="zh-CN" sz="1400" dirty="0">
                <a:solidFill>
                  <a:srgbClr val="067D17"/>
                </a:solidFill>
                <a:latin typeface="Consolas" panose="020B0609020204030204" pitchFamily="49" charset="0"/>
                <a:ea typeface="JetBrains Mono"/>
              </a:rPr>
              <a:t>"</a:t>
            </a:r>
            <a:r>
              <a:rPr lang="zh-CN" altLang="zh-CN" sz="1400" dirty="0">
                <a:solidFill>
                  <a:srgbClr val="067D17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请输入</a:t>
            </a:r>
            <a:r>
              <a:rPr lang="zh-CN" altLang="zh-CN" sz="1400" dirty="0">
                <a:solidFill>
                  <a:srgbClr val="067D17"/>
                </a:solidFill>
                <a:latin typeface="Consolas" panose="020B0609020204030204" pitchFamily="49" charset="0"/>
                <a:ea typeface="JetBrains Mono"/>
              </a:rPr>
              <a:t>:"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);</a:t>
            </a:r>
            <a:b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</a:br>
            <a:r>
              <a:rPr lang="zh-CN" altLang="zh-CN" sz="1400" dirty="0">
                <a:solidFill>
                  <a:srgbClr val="0033B3"/>
                </a:solidFill>
                <a:latin typeface="Consolas" panose="020B0609020204030204" pitchFamily="49" charset="0"/>
                <a:ea typeface="JetBrains Mono"/>
              </a:rPr>
              <a:t>int 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scNum 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= 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sc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.nextInt();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A35B862E-2CC8-45B5-8DCB-691B7D5A89E9}"/>
              </a:ext>
            </a:extLst>
          </p:cNvPr>
          <p:cNvSpPr txBox="1"/>
          <p:nvPr/>
        </p:nvSpPr>
        <p:spPr>
          <a:xfrm>
            <a:off x="1567543" y="4048633"/>
            <a:ext cx="3506088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zh-CN" sz="1400" dirty="0">
                <a:solidFill>
                  <a:srgbClr val="0033B3"/>
                </a:solidFill>
                <a:latin typeface="Consolas" panose="020B0609020204030204" pitchFamily="49" charset="0"/>
                <a:ea typeface="JetBrains Mono"/>
              </a:rPr>
              <a:t>if 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(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scNum 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&gt; 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randomNum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) {</a:t>
            </a:r>
            <a:b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</a:br>
            <a:r>
              <a:rPr lang="en-US" altLang="zh-CN" sz="14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     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System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.</a:t>
            </a:r>
            <a:r>
              <a:rPr lang="zh-CN" altLang="zh-CN" sz="1400" i="1" dirty="0">
                <a:solidFill>
                  <a:srgbClr val="871094"/>
                </a:solidFill>
                <a:latin typeface="Consolas" panose="020B0609020204030204" pitchFamily="49" charset="0"/>
                <a:ea typeface="JetBrains Mono"/>
              </a:rPr>
              <a:t>out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.println(</a:t>
            </a:r>
            <a:r>
              <a:rPr lang="zh-CN" altLang="zh-CN" sz="1400" dirty="0">
                <a:solidFill>
                  <a:srgbClr val="067D17"/>
                </a:solidFill>
                <a:latin typeface="Consolas" panose="020B0609020204030204" pitchFamily="49" charset="0"/>
                <a:ea typeface="JetBrains Mono"/>
              </a:rPr>
              <a:t>"</a:t>
            </a:r>
            <a:r>
              <a:rPr lang="zh-CN" altLang="zh-CN" sz="1400" dirty="0">
                <a:solidFill>
                  <a:srgbClr val="067D17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猜大了</a:t>
            </a:r>
            <a:r>
              <a:rPr lang="zh-CN" altLang="zh-CN" sz="1400" dirty="0">
                <a:solidFill>
                  <a:srgbClr val="067D17"/>
                </a:solidFill>
                <a:latin typeface="Consolas" panose="020B0609020204030204" pitchFamily="49" charset="0"/>
                <a:ea typeface="JetBrains Mono"/>
              </a:rPr>
              <a:t>"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);</a:t>
            </a:r>
            <a:b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</a:b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} </a:t>
            </a:r>
            <a:r>
              <a:rPr lang="zh-CN" altLang="zh-CN" sz="1400" dirty="0">
                <a:solidFill>
                  <a:srgbClr val="0033B3"/>
                </a:solidFill>
                <a:latin typeface="Consolas" panose="020B0609020204030204" pitchFamily="49" charset="0"/>
                <a:ea typeface="JetBrains Mono"/>
              </a:rPr>
              <a:t>else if 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(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scNum 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&lt; 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randomNum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) {</a:t>
            </a:r>
            <a:b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</a:br>
            <a:r>
              <a:rPr lang="en-US" altLang="zh-CN" sz="14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     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System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.</a:t>
            </a:r>
            <a:r>
              <a:rPr lang="zh-CN" altLang="zh-CN" sz="1400" i="1" dirty="0">
                <a:solidFill>
                  <a:srgbClr val="871094"/>
                </a:solidFill>
                <a:latin typeface="Consolas" panose="020B0609020204030204" pitchFamily="49" charset="0"/>
                <a:ea typeface="JetBrains Mono"/>
              </a:rPr>
              <a:t>out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.println(</a:t>
            </a:r>
            <a:r>
              <a:rPr lang="zh-CN" altLang="zh-CN" sz="1400" dirty="0">
                <a:solidFill>
                  <a:srgbClr val="067D17"/>
                </a:solidFill>
                <a:latin typeface="Consolas" panose="020B0609020204030204" pitchFamily="49" charset="0"/>
                <a:ea typeface="JetBrains Mono"/>
              </a:rPr>
              <a:t>"</a:t>
            </a:r>
            <a:r>
              <a:rPr lang="zh-CN" altLang="zh-CN" sz="1400" dirty="0">
                <a:solidFill>
                  <a:srgbClr val="067D17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猜小了</a:t>
            </a:r>
            <a:r>
              <a:rPr lang="zh-CN" altLang="zh-CN" sz="1400" dirty="0">
                <a:solidFill>
                  <a:srgbClr val="067D17"/>
                </a:solidFill>
                <a:latin typeface="Consolas" panose="020B0609020204030204" pitchFamily="49" charset="0"/>
                <a:ea typeface="JetBrains Mono"/>
              </a:rPr>
              <a:t>"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);</a:t>
            </a:r>
            <a:b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</a:b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} </a:t>
            </a:r>
            <a:r>
              <a:rPr lang="zh-CN" altLang="zh-CN" sz="1400" dirty="0">
                <a:solidFill>
                  <a:srgbClr val="0033B3"/>
                </a:solidFill>
                <a:latin typeface="Consolas" panose="020B0609020204030204" pitchFamily="49" charset="0"/>
                <a:ea typeface="JetBrains Mono"/>
              </a:rPr>
              <a:t>else 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{</a:t>
            </a:r>
            <a:b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</a:b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     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System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.</a:t>
            </a:r>
            <a:r>
              <a:rPr lang="zh-CN" altLang="zh-CN" sz="1400" i="1" dirty="0">
                <a:solidFill>
                  <a:srgbClr val="871094"/>
                </a:solidFill>
                <a:latin typeface="Consolas" panose="020B0609020204030204" pitchFamily="49" charset="0"/>
                <a:ea typeface="JetBrains Mono"/>
              </a:rPr>
              <a:t>out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.println(</a:t>
            </a:r>
            <a:r>
              <a:rPr lang="zh-CN" altLang="zh-CN" sz="1400" dirty="0">
                <a:solidFill>
                  <a:srgbClr val="067D17"/>
                </a:solidFill>
                <a:latin typeface="Consolas" panose="020B0609020204030204" pitchFamily="49" charset="0"/>
                <a:ea typeface="JetBrains Mono"/>
              </a:rPr>
              <a:t>"</a:t>
            </a:r>
            <a:r>
              <a:rPr lang="zh-CN" altLang="zh-CN" sz="1400" dirty="0">
                <a:solidFill>
                  <a:srgbClr val="067D17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猜中了</a:t>
            </a:r>
            <a:r>
              <a:rPr lang="zh-CN" altLang="zh-CN" sz="1400" dirty="0">
                <a:solidFill>
                  <a:srgbClr val="067D17"/>
                </a:solidFill>
                <a:latin typeface="Consolas" panose="020B0609020204030204" pitchFamily="49" charset="0"/>
                <a:ea typeface="JetBrains Mono"/>
              </a:rPr>
              <a:t>"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);</a:t>
            </a:r>
            <a:b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</a:b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}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3086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6" presetClass="emph" presetSubtype="0" repeatCount="indefinite" fill="hold" grpId="0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26" dur="5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8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29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4" grpId="0"/>
      <p:bldP spid="4" grpId="1"/>
      <p:bldP spid="16" grpId="0"/>
      <p:bldP spid="16" grpId="1"/>
      <p:bldP spid="17" grpId="0"/>
      <p:bldP spid="18" grpId="0"/>
      <p:bldP spid="1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 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AA126369-ACB2-4C87-A1D6-80718809B0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266" y="2990462"/>
            <a:ext cx="2286000" cy="2286000"/>
          </a:xfrm>
          <a:prstGeom prst="rect">
            <a:avLst/>
          </a:prstGeom>
        </p:spPr>
      </p:pic>
      <p:sp>
        <p:nvSpPr>
          <p:cNvPr id="12" name="思想气泡: 云 11">
            <a:extLst>
              <a:ext uri="{FF2B5EF4-FFF2-40B4-BE49-F238E27FC236}">
                <a16:creationId xmlns:a16="http://schemas.microsoft.com/office/drawing/2014/main" id="{B081199C-440C-4D53-975F-29B2DADF3F74}"/>
              </a:ext>
            </a:extLst>
          </p:cNvPr>
          <p:cNvSpPr/>
          <p:nvPr/>
        </p:nvSpPr>
        <p:spPr>
          <a:xfrm>
            <a:off x="3163076" y="1651519"/>
            <a:ext cx="4086810" cy="1973424"/>
          </a:xfrm>
          <a:prstGeom prst="cloudCallout">
            <a:avLst>
              <a:gd name="adj1" fmla="val -58493"/>
              <a:gd name="adj2" fmla="val 37555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onsolas" panose="020B0609020204030204" pitchFamily="49" charset="0"/>
              </a:rPr>
              <a:t>Scanner </a:t>
            </a:r>
            <a:r>
              <a:rPr lang="zh-CN" altLang="en-US" dirty="0">
                <a:latin typeface="Consolas" panose="020B0609020204030204" pitchFamily="49" charset="0"/>
              </a:rPr>
              <a:t>和 </a:t>
            </a:r>
            <a:r>
              <a:rPr lang="en-US" altLang="zh-CN" dirty="0">
                <a:latin typeface="Consolas" panose="020B0609020204030204" pitchFamily="49" charset="0"/>
              </a:rPr>
              <a:t>Random  </a:t>
            </a:r>
            <a:r>
              <a:rPr lang="zh-CN" altLang="en-US" dirty="0">
                <a:latin typeface="Consolas" panose="020B0609020204030204" pitchFamily="49" charset="0"/>
              </a:rPr>
              <a:t>都是 </a:t>
            </a:r>
            <a:r>
              <a:rPr lang="en-US" altLang="zh-CN" dirty="0">
                <a:latin typeface="Consolas" panose="020B0609020204030204" pitchFamily="49" charset="0"/>
              </a:rPr>
              <a:t>Java </a:t>
            </a:r>
            <a:r>
              <a:rPr lang="zh-CN" altLang="en-US" dirty="0">
                <a:latin typeface="Consolas" panose="020B0609020204030204" pitchFamily="49" charset="0"/>
              </a:rPr>
              <a:t>已经写好的</a:t>
            </a:r>
            <a:r>
              <a:rPr lang="en-US" altLang="zh-CN" dirty="0">
                <a:latin typeface="Consolas" panose="020B0609020204030204" pitchFamily="49" charset="0"/>
              </a:rPr>
              <a:t>..</a:t>
            </a:r>
            <a:endParaRPr lang="zh-CN" altLang="en-US" dirty="0">
              <a:latin typeface="Consolas" panose="020B0609020204030204" pitchFamily="49" charset="0"/>
            </a:endParaRPr>
          </a:p>
        </p:txBody>
      </p:sp>
      <p:sp>
        <p:nvSpPr>
          <p:cNvPr id="21" name="思想气泡: 云 20">
            <a:extLst>
              <a:ext uri="{FF2B5EF4-FFF2-40B4-BE49-F238E27FC236}">
                <a16:creationId xmlns:a16="http://schemas.microsoft.com/office/drawing/2014/main" id="{18B713F2-1815-45DF-B26B-F29022B6BD0F}"/>
              </a:ext>
            </a:extLst>
          </p:cNvPr>
          <p:cNvSpPr/>
          <p:nvPr/>
        </p:nvSpPr>
        <p:spPr>
          <a:xfrm>
            <a:off x="3331026" y="4007498"/>
            <a:ext cx="4534679" cy="1973424"/>
          </a:xfrm>
          <a:prstGeom prst="cloudCallout">
            <a:avLst>
              <a:gd name="adj1" fmla="val -61461"/>
              <a:gd name="adj2" fmla="val -40459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onsolas" panose="020B0609020204030204" pitchFamily="49" charset="0"/>
                <a:ea typeface="Alibaba PuHuiTi B"/>
              </a:rPr>
              <a:t>那我要解决的问题</a:t>
            </a:r>
            <a:endParaRPr lang="en-US" altLang="zh-CN" dirty="0">
              <a:latin typeface="Consolas" panose="020B0609020204030204" pitchFamily="49" charset="0"/>
              <a:ea typeface="Alibaba PuHuiTi B"/>
            </a:endParaRPr>
          </a:p>
          <a:p>
            <a:pPr algn="ctr"/>
            <a:r>
              <a:rPr lang="zh-CN" altLang="en-US" dirty="0">
                <a:latin typeface="Consolas" panose="020B0609020204030204" pitchFamily="49" charset="0"/>
                <a:ea typeface="Alibaba PuHuiTi B"/>
              </a:rPr>
              <a:t>人家 </a:t>
            </a:r>
            <a:r>
              <a:rPr lang="en-US" altLang="zh-CN" dirty="0">
                <a:latin typeface="Consolas" panose="020B0609020204030204" pitchFamily="49" charset="0"/>
                <a:ea typeface="Alibaba PuHuiTi B"/>
              </a:rPr>
              <a:t>Java </a:t>
            </a:r>
            <a:r>
              <a:rPr lang="zh-CN" altLang="en-US" dirty="0">
                <a:latin typeface="Consolas" panose="020B0609020204030204" pitchFamily="49" charset="0"/>
                <a:ea typeface="Alibaba PuHuiTi B"/>
              </a:rPr>
              <a:t>没提供怎么办</a:t>
            </a:r>
            <a:r>
              <a:rPr lang="en-US" altLang="zh-CN" dirty="0">
                <a:latin typeface="Consolas" panose="020B0609020204030204" pitchFamily="49" charset="0"/>
                <a:ea typeface="Alibaba PuHuiTi B"/>
              </a:rPr>
              <a:t>?</a:t>
            </a:r>
            <a:endParaRPr lang="zh-CN" altLang="en-US" dirty="0">
              <a:latin typeface="Consolas" panose="020B0609020204030204" pitchFamily="49" charset="0"/>
              <a:ea typeface="Alibaba PuHuiTi B"/>
            </a:endParaRPr>
          </a:p>
        </p:txBody>
      </p:sp>
    </p:spTree>
    <p:extLst>
      <p:ext uri="{BB962C8B-B14F-4D97-AF65-F5344CB8AC3E}">
        <p14:creationId xmlns:p14="http://schemas.microsoft.com/office/powerpoint/2010/main" val="3595982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theme/theme1.xml><?xml version="1.0" encoding="utf-8"?>
<a:theme xmlns:a="http://schemas.openxmlformats.org/drawingml/2006/main" name="封面2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目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</a:theme>
</file>

<file path=ppt/theme/theme4.xml><?xml version="1.0" encoding="utf-8"?>
<a:theme xmlns:a="http://schemas.openxmlformats.org/drawingml/2006/main" name="章节页版式（一级+二级标题）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章节页版式（一级标题）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正文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</a:theme>
</file>

<file path=ppt/theme/theme7.xml><?xml version="1.0" encoding="utf-8"?>
<a:theme xmlns:a="http://schemas.openxmlformats.org/drawingml/2006/main" name="5_结束页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26227</TotalTime>
  <Words>5788</Words>
  <Application>Microsoft Office PowerPoint</Application>
  <PresentationFormat>宽屏</PresentationFormat>
  <Paragraphs>914</Paragraphs>
  <Slides>69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20</vt:i4>
      </vt:variant>
      <vt:variant>
        <vt:lpstr>主题</vt:lpstr>
      </vt:variant>
      <vt:variant>
        <vt:i4>7</vt:i4>
      </vt:variant>
      <vt:variant>
        <vt:lpstr>幻灯片标题</vt:lpstr>
      </vt:variant>
      <vt:variant>
        <vt:i4>69</vt:i4>
      </vt:variant>
    </vt:vector>
  </HeadingPairs>
  <TitlesOfParts>
    <vt:vector size="96" baseType="lpstr">
      <vt:lpstr>Alibaba PuHuiTi B</vt:lpstr>
      <vt:lpstr>Alibaba PuHuiTi M</vt:lpstr>
      <vt:lpstr>Alibaba PuHuiTi Medium</vt:lpstr>
      <vt:lpstr>Alibaba PuHuiTi R</vt:lpstr>
      <vt:lpstr>阿里巴巴普惠体</vt:lpstr>
      <vt:lpstr>等线</vt:lpstr>
      <vt:lpstr>黑体</vt:lpstr>
      <vt:lpstr>STKaiti</vt:lpstr>
      <vt:lpstr>STKaiti</vt:lpstr>
      <vt:lpstr>思源黑体 CN Bold</vt:lpstr>
      <vt:lpstr>思源黑体 CN Normal</vt:lpstr>
      <vt:lpstr>宋体</vt:lpstr>
      <vt:lpstr>微软雅黑</vt:lpstr>
      <vt:lpstr>杨任东竹石体-Bold</vt:lpstr>
      <vt:lpstr>Arial</vt:lpstr>
      <vt:lpstr>Calibri</vt:lpstr>
      <vt:lpstr>Consolas</vt:lpstr>
      <vt:lpstr>Segoe UI</vt:lpstr>
      <vt:lpstr>Verdana</vt:lpstr>
      <vt:lpstr>Wingdings</vt:lpstr>
      <vt:lpstr>封面2</vt:lpstr>
      <vt:lpstr>目录</vt:lpstr>
      <vt:lpstr>学习目标</vt:lpstr>
      <vt:lpstr>章节页版式（一级+二级标题）</vt:lpstr>
      <vt:lpstr>章节页版式（一级标题）</vt:lpstr>
      <vt:lpstr>正文设计方案</vt:lpstr>
      <vt:lpstr>5_结束页设计方案</vt:lpstr>
      <vt:lpstr>PowerPoint 演示文稿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PowerPoint 演示文稿</vt:lpstr>
      <vt:lpstr> </vt:lpstr>
      <vt:lpstr> </vt:lpstr>
      <vt:lpstr> </vt:lpstr>
      <vt:lpstr> </vt:lpstr>
      <vt:lpstr> </vt:lpstr>
      <vt:lpstr> </vt:lpstr>
      <vt:lpstr>PowerPoint 演示文稿</vt:lpstr>
      <vt:lpstr>对象内存图</vt:lpstr>
      <vt:lpstr> </vt:lpstr>
      <vt:lpstr> </vt:lpstr>
      <vt:lpstr> </vt:lpstr>
      <vt:lpstr>PowerPoint 演示文稿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PowerPoint 演示文稿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PowerPoint 演示文稿</vt:lpstr>
      <vt:lpstr> </vt:lpstr>
      <vt:lpstr> </vt:lpstr>
      <vt:lpstr> </vt:lpstr>
      <vt:lpstr> </vt:lpstr>
      <vt:lpstr> </vt:lpstr>
      <vt:lpstr> </vt:lpstr>
      <vt:lpstr> </vt:lpstr>
      <vt:lpstr>PowerPoint 演示文稿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PowerPoint 演示文稿</vt:lpstr>
      <vt:lpstr> 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8802</dc:creator>
  <cp:lastModifiedBy>6622</cp:lastModifiedBy>
  <cp:revision>541</cp:revision>
  <dcterms:created xsi:type="dcterms:W3CDTF">2020-03-31T02:23:27Z</dcterms:created>
  <dcterms:modified xsi:type="dcterms:W3CDTF">2022-10-22T11:16:09Z</dcterms:modified>
</cp:coreProperties>
</file>